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1" r:id="rId2"/>
    <p:sldId id="262" r:id="rId3"/>
    <p:sldId id="256" r:id="rId4"/>
    <p:sldId id="258"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72" d="100"/>
          <a:sy n="72" d="100"/>
        </p:scale>
        <p:origin x="135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5932170" y="4323845"/>
            <a:ext cx="2297429" cy="365125"/>
          </a:xfrm>
        </p:spPr>
        <p:txBody>
          <a:bodyPr/>
          <a:lstStyle/>
          <a:p>
            <a:fld id="{60E7B928-FF05-4680-B9E6-9CBF46CCBEEC}" type="datetimeFigureOut">
              <a:rPr lang="en-US" smtClean="0"/>
              <a:t>10/13/2016</a:t>
            </a:fld>
            <a:endParaRPr lang="en-US"/>
          </a:p>
        </p:txBody>
      </p:sp>
      <p:sp>
        <p:nvSpPr>
          <p:cNvPr id="5" name="Footer Placeholder 4"/>
          <p:cNvSpPr>
            <a:spLocks noGrp="1"/>
          </p:cNvSpPr>
          <p:nvPr>
            <p:ph type="ftr" sz="quarter" idx="11"/>
          </p:nvPr>
        </p:nvSpPr>
        <p:spPr>
          <a:xfrm>
            <a:off x="914400" y="4323846"/>
            <a:ext cx="4880610" cy="365125"/>
          </a:xfrm>
        </p:spPr>
        <p:txBody>
          <a:bodyPr/>
          <a:lstStyle/>
          <a:p>
            <a:endParaRPr lang="en-US"/>
          </a:p>
        </p:txBody>
      </p:sp>
      <p:sp>
        <p:nvSpPr>
          <p:cNvPr id="6" name="Slide Number Placeholder 5"/>
          <p:cNvSpPr>
            <a:spLocks noGrp="1"/>
          </p:cNvSpPr>
          <p:nvPr>
            <p:ph type="sldNum" sz="quarter" idx="12"/>
          </p:nvPr>
        </p:nvSpPr>
        <p:spPr>
          <a:xfrm>
            <a:off x="6057900" y="1430867"/>
            <a:ext cx="2171700" cy="365125"/>
          </a:xfrm>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2762018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351692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60E7B928-FF05-4680-B9E6-9CBF46CCBEEC}" type="datetimeFigureOut">
              <a:rPr lang="en-US" smtClean="0"/>
              <a:t>10/13/2016</a:t>
            </a:fld>
            <a:endParaRPr lang="en-US"/>
          </a:p>
        </p:txBody>
      </p:sp>
      <p:sp>
        <p:nvSpPr>
          <p:cNvPr id="6" name="Footer Placeholder 5"/>
          <p:cNvSpPr>
            <a:spLocks noGrp="1"/>
          </p:cNvSpPr>
          <p:nvPr>
            <p:ph type="ftr" sz="quarter" idx="11"/>
          </p:nvPr>
        </p:nvSpPr>
        <p:spPr>
          <a:xfrm>
            <a:off x="594360" y="381001"/>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484892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60E7B928-FF05-4680-B9E6-9CBF46CCBEEC}" type="datetimeFigureOut">
              <a:rPr lang="en-US" smtClean="0"/>
              <a:t>10/13/2016</a:t>
            </a:fld>
            <a:endParaRPr lang="en-US"/>
          </a:p>
        </p:txBody>
      </p:sp>
      <p:sp>
        <p:nvSpPr>
          <p:cNvPr id="6" name="Footer Placeholder 5"/>
          <p:cNvSpPr>
            <a:spLocks noGrp="1"/>
          </p:cNvSpPr>
          <p:nvPr>
            <p:ph type="ftr" sz="quarter" idx="11"/>
          </p:nvPr>
        </p:nvSpPr>
        <p:spPr>
          <a:xfrm>
            <a:off x="594360" y="379438"/>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011EA07C-EE9C-40C2-ADB5-5ED734F62BC1}" type="slidenum">
              <a:rPr lang="en-US" smtClean="0"/>
              <a:t>‹#›</a:t>
            </a:fld>
            <a:endParaRPr lang="en-US"/>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168922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fld id="{60E7B928-FF05-4680-B9E6-9CBF46CCBEEC}" type="datetimeFigureOut">
              <a:rPr lang="en-US" smtClean="0"/>
              <a:t>10/13/2016</a:t>
            </a:fld>
            <a:endParaRPr lang="en-US"/>
          </a:p>
        </p:txBody>
      </p:sp>
      <p:sp>
        <p:nvSpPr>
          <p:cNvPr id="6" name="Footer Placeholder 5"/>
          <p:cNvSpPr>
            <a:spLocks noGrp="1"/>
          </p:cNvSpPr>
          <p:nvPr>
            <p:ph type="ftr" sz="quarter" idx="11"/>
          </p:nvPr>
        </p:nvSpPr>
        <p:spPr>
          <a:xfrm>
            <a:off x="594360" y="378884"/>
            <a:ext cx="4830656" cy="365125"/>
          </a:xfrm>
        </p:spPr>
        <p:txBody>
          <a:bodyPr/>
          <a:lstStyle/>
          <a:p>
            <a:endParaRPr lang="en-US"/>
          </a:p>
        </p:txBody>
      </p:sp>
      <p:sp>
        <p:nvSpPr>
          <p:cNvPr id="7" name="Slide Number Placeholder 6"/>
          <p:cNvSpPr>
            <a:spLocks noGrp="1"/>
          </p:cNvSpPr>
          <p:nvPr>
            <p:ph type="sldNum" sz="quarter" idx="12"/>
          </p:nvPr>
        </p:nvSpPr>
        <p:spPr>
          <a:xfrm>
            <a:off x="7882466" y="381001"/>
            <a:ext cx="667174" cy="365125"/>
          </a:xfrm>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0452908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60E7B928-FF05-4680-B9E6-9CBF46CCBEEC}" type="datetimeFigureOut">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132264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60E7B928-FF05-4680-B9E6-9CBF46CCBEEC}" type="datetimeFigureOut">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0952992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E7B928-FF05-4680-B9E6-9CBF46CCBEEC}"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4186836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60E7B928-FF05-4680-B9E6-9CBF46CCBEEC}" type="datetimeFigureOut">
              <a:rPr lang="en-US" smtClean="0"/>
              <a:t>10/13/2016</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4" cy="365125"/>
          </a:xfrm>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589951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E7B928-FF05-4680-B9E6-9CBF46CCBEEC}" type="datetimeFigureOut">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4099579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60E7B928-FF05-4680-B9E6-9CBF46CCBEEC}" type="datetimeFigureOut">
              <a:rPr lang="en-US" smtClean="0"/>
              <a:t>10/13/2016</a:t>
            </a:fld>
            <a:endParaRPr lang="en-US"/>
          </a:p>
        </p:txBody>
      </p:sp>
      <p:sp>
        <p:nvSpPr>
          <p:cNvPr id="5" name="Footer Placeholder 4"/>
          <p:cNvSpPr>
            <a:spLocks noGrp="1"/>
          </p:cNvSpPr>
          <p:nvPr>
            <p:ph type="ftr" sz="quarter" idx="11"/>
          </p:nvPr>
        </p:nvSpPr>
        <p:spPr>
          <a:xfrm>
            <a:off x="594360" y="381001"/>
            <a:ext cx="4830656" cy="365125"/>
          </a:xfrm>
        </p:spPr>
        <p:txBody>
          <a:bodyPr/>
          <a:lstStyle/>
          <a:p>
            <a:endParaRPr lang="en-US"/>
          </a:p>
        </p:txBody>
      </p:sp>
      <p:sp>
        <p:nvSpPr>
          <p:cNvPr id="6" name="Slide Number Placeholder 5"/>
          <p:cNvSpPr>
            <a:spLocks noGrp="1"/>
          </p:cNvSpPr>
          <p:nvPr>
            <p:ph type="sldNum" sz="quarter" idx="12"/>
          </p:nvPr>
        </p:nvSpPr>
        <p:spPr>
          <a:xfrm>
            <a:off x="7882466" y="381001"/>
            <a:ext cx="667173" cy="365125"/>
          </a:xfrm>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480422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0E7B928-FF05-4680-B9E6-9CBF46CCBEEC}"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707016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94359" y="3132667"/>
            <a:ext cx="3910579" cy="31309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2098" y="3132667"/>
            <a:ext cx="3907541" cy="31309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0E7B928-FF05-4680-B9E6-9CBF46CCBEEC}" type="datetimeFigureOut">
              <a:rPr lang="en-US" smtClean="0"/>
              <a:t>10/13/2016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010102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0E7B928-FF05-4680-B9E6-9CBF46CCBEEC}" type="datetimeFigureOut">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3728841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E7B928-FF05-4680-B9E6-9CBF46CCBEEC}" type="datetimeFigureOut">
              <a:rPr lang="en-US" smtClean="0"/>
              <a:t>10/13/2016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2980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190409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0E7B928-FF05-4680-B9E6-9CBF46CCBEEC}" type="datetimeFigureOut">
              <a:rPr lang="en-US" smtClean="0"/>
              <a:t>10/13/2016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11EA07C-EE9C-40C2-ADB5-5ED734F62BC1}" type="slidenum">
              <a:rPr lang="en-US" smtClean="0"/>
              <a:t>‹#›</a:t>
            </a:fld>
            <a:endParaRPr lang="en-US"/>
          </a:p>
        </p:txBody>
      </p:sp>
    </p:spTree>
    <p:extLst>
      <p:ext uri="{BB962C8B-B14F-4D97-AF65-F5344CB8AC3E}">
        <p14:creationId xmlns:p14="http://schemas.microsoft.com/office/powerpoint/2010/main" val="515447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0E7B928-FF05-4680-B9E6-9CBF46CCBEEC}" type="datetimeFigureOut">
              <a:rPr lang="en-US" smtClean="0"/>
              <a:t>10/13/2016</a:t>
            </a:fld>
            <a:endParaRPr lang="en-US"/>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11EA07C-EE9C-40C2-ADB5-5ED734F62BC1}" type="slidenum">
              <a:rPr lang="en-US" smtClean="0"/>
              <a:t>‹#›</a:t>
            </a:fld>
            <a:endParaRPr lang="en-US"/>
          </a:p>
        </p:txBody>
      </p:sp>
    </p:spTree>
    <p:extLst>
      <p:ext uri="{BB962C8B-B14F-4D97-AF65-F5344CB8AC3E}">
        <p14:creationId xmlns:p14="http://schemas.microsoft.com/office/powerpoint/2010/main" val="3866759476"/>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219200"/>
            <a:ext cx="9144000" cy="3429000"/>
          </a:xfrm>
        </p:spPr>
        <p:txBody>
          <a:bodyPr>
            <a:normAutofit/>
          </a:bodyPr>
          <a:lstStyle/>
          <a:p>
            <a:pPr algn="ctr"/>
            <a:r>
              <a:rPr lang="en-US" b="1" dirty="0">
                <a:solidFill>
                  <a:srgbClr val="00B050"/>
                </a:solidFill>
              </a:rPr>
              <a:t>COORDINATION</a:t>
            </a:r>
            <a:br>
              <a:rPr lang="en-US" b="1" dirty="0">
                <a:solidFill>
                  <a:srgbClr val="0070C0"/>
                </a:solidFill>
              </a:rPr>
            </a:br>
            <a:r>
              <a:rPr lang="en-US" sz="4400" b="1" dirty="0">
                <a:solidFill>
                  <a:srgbClr val="0070C0"/>
                </a:solidFill>
              </a:rPr>
              <a:t>Inter &amp;Intra Departmental Coordination, Finance &amp; Budgeting, FUNDS UTILIZATION AT ALL LEVELS</a:t>
            </a:r>
          </a:p>
        </p:txBody>
      </p:sp>
    </p:spTree>
    <p:extLst>
      <p:ext uri="{BB962C8B-B14F-4D97-AF65-F5344CB8AC3E}">
        <p14:creationId xmlns:p14="http://schemas.microsoft.com/office/powerpoint/2010/main" val="3486505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219200"/>
            <a:ext cx="9144000" cy="3429000"/>
          </a:xfrm>
        </p:spPr>
        <p:txBody>
          <a:bodyPr>
            <a:noAutofit/>
          </a:bodyPr>
          <a:lstStyle/>
          <a:p>
            <a:r>
              <a:rPr lang="en-US" sz="2400" b="1" dirty="0"/>
              <a:t>Disclaimer: </a:t>
            </a:r>
            <a:r>
              <a:rPr lang="en-US" sz="2400" dirty="0"/>
              <a:t>This presentation is solely for the purpose of reference and not intended for wider dissemination and preferably to be circulated only within Local Education Group (LEG) Members and the participants of the JESR-II event. </a:t>
            </a:r>
            <a:br>
              <a:rPr lang="en-US" sz="2400" dirty="0"/>
            </a:br>
            <a:br>
              <a:rPr lang="en-US" sz="2400" dirty="0"/>
            </a:br>
            <a:r>
              <a:rPr lang="en-US" sz="2400" dirty="0"/>
              <a:t>The material in this presentation has been compiled from different sources and for any further clarity, kindly contact Reform Support Unit, Education &amp; Literacy </a:t>
            </a:r>
            <a:r>
              <a:rPr lang="en-US" sz="2400" dirty="0" err="1"/>
              <a:t>Deptt</a:t>
            </a:r>
            <a:r>
              <a:rPr lang="en-US" sz="2400" dirty="0"/>
              <a:t>, </a:t>
            </a:r>
            <a:r>
              <a:rPr lang="en-US" sz="2400" dirty="0" err="1"/>
              <a:t>Govt</a:t>
            </a:r>
            <a:r>
              <a:rPr lang="en-US" sz="2400"/>
              <a:t> of Sindh.</a:t>
            </a:r>
            <a:endParaRPr lang="en-US" sz="2400" dirty="0"/>
          </a:p>
        </p:txBody>
      </p:sp>
    </p:spTree>
    <p:extLst>
      <p:ext uri="{BB962C8B-B14F-4D97-AF65-F5344CB8AC3E}">
        <p14:creationId xmlns:p14="http://schemas.microsoft.com/office/powerpoint/2010/main" val="19961144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685800" y="1143000"/>
            <a:ext cx="7772400" cy="685800"/>
          </a:xfrm>
        </p:spPr>
        <p:txBody>
          <a:bodyPr>
            <a:normAutofit/>
          </a:bodyPr>
          <a:lstStyle/>
          <a:p>
            <a:r>
              <a:rPr lang="en-US" sz="4000" b="1" dirty="0">
                <a:solidFill>
                  <a:srgbClr val="0070C0"/>
                </a:solidFill>
                <a:latin typeface="+mn-lt"/>
                <a:ea typeface="+mn-ea"/>
                <a:cs typeface="+mn-cs"/>
              </a:rPr>
              <a:t>Issues</a:t>
            </a:r>
          </a:p>
        </p:txBody>
      </p:sp>
      <p:sp>
        <p:nvSpPr>
          <p:cNvPr id="3" name="Subtitle 2"/>
          <p:cNvSpPr>
            <a:spLocks noGrp="1"/>
          </p:cNvSpPr>
          <p:nvPr>
            <p:ph type="subTitle" idx="1"/>
          </p:nvPr>
        </p:nvSpPr>
        <p:spPr>
          <a:xfrm>
            <a:off x="609600" y="2209800"/>
            <a:ext cx="8305800" cy="4800600"/>
          </a:xfrm>
        </p:spPr>
        <p:txBody>
          <a:bodyPr>
            <a:normAutofit/>
          </a:bodyPr>
          <a:lstStyle/>
          <a:p>
            <a:pPr marL="514350" indent="-514350">
              <a:buAutoNum type="arabicPeriod"/>
            </a:pPr>
            <a:r>
              <a:rPr lang="en-US" sz="3000" dirty="0"/>
              <a:t>Capacity gaps at various levels.</a:t>
            </a:r>
          </a:p>
          <a:p>
            <a:pPr marL="514350" indent="-514350">
              <a:buAutoNum type="arabicPeriod"/>
            </a:pPr>
            <a:r>
              <a:rPr lang="en-US" sz="3000" dirty="0"/>
              <a:t>Insufficient tracking of budget utilization.</a:t>
            </a:r>
          </a:p>
          <a:p>
            <a:pPr marL="514350" indent="-514350">
              <a:buAutoNum type="arabicPeriod"/>
            </a:pPr>
            <a:r>
              <a:rPr lang="en-US" sz="3000" dirty="0"/>
              <a:t>Delayed releases of funds.</a:t>
            </a:r>
          </a:p>
          <a:p>
            <a:pPr marL="514350" indent="-514350">
              <a:buAutoNum type="arabicPeriod"/>
            </a:pPr>
            <a:r>
              <a:rPr lang="en-US" sz="3000" dirty="0"/>
              <a:t>Timely communication of releases.</a:t>
            </a:r>
          </a:p>
          <a:p>
            <a:pPr marL="514350" indent="-514350">
              <a:buAutoNum type="arabicPeriod"/>
            </a:pPr>
            <a:endParaRPr lang="en-US" sz="3000" dirty="0"/>
          </a:p>
        </p:txBody>
      </p:sp>
    </p:spTree>
    <p:extLst>
      <p:ext uri="{BB962C8B-B14F-4D97-AF65-F5344CB8AC3E}">
        <p14:creationId xmlns:p14="http://schemas.microsoft.com/office/powerpoint/2010/main" val="2046313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0"/>
            <a:ext cx="7772400" cy="533399"/>
          </a:xfrm>
        </p:spPr>
        <p:txBody>
          <a:bodyPr>
            <a:noAutofit/>
          </a:bodyPr>
          <a:lstStyle/>
          <a:p>
            <a:r>
              <a:rPr lang="en-US" sz="4000" b="1" dirty="0">
                <a:solidFill>
                  <a:srgbClr val="0070C0"/>
                </a:solidFill>
                <a:latin typeface="+mn-lt"/>
                <a:ea typeface="+mn-ea"/>
                <a:cs typeface="+mn-cs"/>
              </a:rPr>
              <a:t>Opportunities</a:t>
            </a:r>
          </a:p>
        </p:txBody>
      </p:sp>
      <p:sp>
        <p:nvSpPr>
          <p:cNvPr id="3" name="Subtitle 2"/>
          <p:cNvSpPr>
            <a:spLocks noGrp="1"/>
          </p:cNvSpPr>
          <p:nvPr>
            <p:ph type="subTitle" idx="1"/>
          </p:nvPr>
        </p:nvSpPr>
        <p:spPr>
          <a:xfrm>
            <a:off x="457200" y="2667000"/>
            <a:ext cx="8305800" cy="1295400"/>
          </a:xfrm>
        </p:spPr>
        <p:txBody>
          <a:bodyPr>
            <a:noAutofit/>
          </a:bodyPr>
          <a:lstStyle/>
          <a:p>
            <a:pPr marL="514350" indent="-514350">
              <a:buAutoNum type="arabicPeriod"/>
            </a:pPr>
            <a:r>
              <a:rPr lang="en-US" sz="3000" dirty="0"/>
              <a:t>Use of Data which help for costing, available in SESP and DESPs for informed planning and budgeting.</a:t>
            </a:r>
          </a:p>
          <a:p>
            <a:r>
              <a:rPr lang="en-US" sz="3000" dirty="0"/>
              <a:t> </a:t>
            </a:r>
          </a:p>
        </p:txBody>
      </p:sp>
    </p:spTree>
    <p:extLst>
      <p:ext uri="{BB962C8B-B14F-4D97-AF65-F5344CB8AC3E}">
        <p14:creationId xmlns:p14="http://schemas.microsoft.com/office/powerpoint/2010/main" val="1266456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609599"/>
          </a:xfrm>
        </p:spPr>
        <p:txBody>
          <a:bodyPr>
            <a:noAutofit/>
          </a:bodyPr>
          <a:lstStyle/>
          <a:p>
            <a:r>
              <a:rPr lang="en-US" sz="4000" b="1" dirty="0">
                <a:solidFill>
                  <a:srgbClr val="0070C0"/>
                </a:solidFill>
                <a:latin typeface="+mn-lt"/>
                <a:ea typeface="+mn-ea"/>
                <a:cs typeface="+mn-cs"/>
              </a:rPr>
              <a:t>JESR-II Recommendations</a:t>
            </a:r>
          </a:p>
        </p:txBody>
      </p:sp>
      <p:sp>
        <p:nvSpPr>
          <p:cNvPr id="3" name="Subtitle 2"/>
          <p:cNvSpPr>
            <a:spLocks noGrp="1"/>
          </p:cNvSpPr>
          <p:nvPr>
            <p:ph type="subTitle" idx="1"/>
          </p:nvPr>
        </p:nvSpPr>
        <p:spPr>
          <a:xfrm>
            <a:off x="304800" y="1295400"/>
            <a:ext cx="8686800" cy="5181600"/>
          </a:xfrm>
        </p:spPr>
        <p:txBody>
          <a:bodyPr>
            <a:noAutofit/>
          </a:bodyPr>
          <a:lstStyle/>
          <a:p>
            <a:pPr marL="514350" indent="-514350">
              <a:buFont typeface="+mj-lt"/>
              <a:buAutoNum type="arabicPeriod"/>
            </a:pPr>
            <a:r>
              <a:rPr lang="en-US" sz="2600" dirty="0"/>
              <a:t>Dedicated unit in ELD to follow up on budget requirements and DEP costing to include in budget preparation/requirement.</a:t>
            </a:r>
          </a:p>
          <a:p>
            <a:pPr marL="514350" indent="-514350">
              <a:buFont typeface="+mj-lt"/>
              <a:buAutoNum type="arabicPeriod"/>
            </a:pPr>
            <a:r>
              <a:rPr lang="en-US" sz="2600" dirty="0"/>
              <a:t>Finance and P&amp;D Department calendars to be followed for informed planning and budgeting.</a:t>
            </a:r>
          </a:p>
          <a:p>
            <a:pPr marL="514350" indent="-514350">
              <a:buFont typeface="+mj-lt"/>
              <a:buAutoNum type="arabicPeriod"/>
            </a:pPr>
            <a:r>
              <a:rPr lang="en-US" sz="2600" dirty="0"/>
              <a:t>Improve and enhance capacity of key officials particularly Drawing &amp; Disbursement Officer (DDOs) in the areas of planning, budgeting, procurement and financial management.</a:t>
            </a:r>
          </a:p>
          <a:p>
            <a:pPr marL="514350" indent="-514350">
              <a:buFont typeface="+mj-lt"/>
              <a:buAutoNum type="arabicPeriod"/>
            </a:pPr>
            <a:r>
              <a:rPr lang="en-US" sz="2600" dirty="0"/>
              <a:t>Improvement in process and work flows with respect to releases, approval of various committees related to procurement.</a:t>
            </a:r>
          </a:p>
        </p:txBody>
      </p:sp>
    </p:spTree>
    <p:extLst>
      <p:ext uri="{BB962C8B-B14F-4D97-AF65-F5344CB8AC3E}">
        <p14:creationId xmlns:p14="http://schemas.microsoft.com/office/powerpoint/2010/main" val="125741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685800"/>
          </a:xfrm>
        </p:spPr>
        <p:txBody>
          <a:bodyPr>
            <a:noAutofit/>
          </a:bodyPr>
          <a:lstStyle/>
          <a:p>
            <a:r>
              <a:rPr lang="en-US" sz="4000" b="1" dirty="0">
                <a:solidFill>
                  <a:srgbClr val="0070C0"/>
                </a:solidFill>
                <a:latin typeface="+mn-lt"/>
                <a:ea typeface="+mn-ea"/>
                <a:cs typeface="+mn-cs"/>
              </a:rPr>
              <a:t>JESR-II Recommendations</a:t>
            </a:r>
          </a:p>
        </p:txBody>
      </p:sp>
      <p:sp>
        <p:nvSpPr>
          <p:cNvPr id="3" name="Subtitle 2"/>
          <p:cNvSpPr>
            <a:spLocks noGrp="1"/>
          </p:cNvSpPr>
          <p:nvPr>
            <p:ph type="subTitle" idx="1"/>
          </p:nvPr>
        </p:nvSpPr>
        <p:spPr>
          <a:xfrm>
            <a:off x="228600" y="2012830"/>
            <a:ext cx="8763000" cy="3549770"/>
          </a:xfrm>
        </p:spPr>
        <p:txBody>
          <a:bodyPr>
            <a:normAutofit/>
          </a:bodyPr>
          <a:lstStyle/>
          <a:p>
            <a:pPr marL="514350" indent="-514350" algn="just">
              <a:buAutoNum type="arabicPeriod" startAt="5"/>
            </a:pPr>
            <a:r>
              <a:rPr lang="en-US" dirty="0"/>
              <a:t>Timely communication/information of releases to the quarter concerned </a:t>
            </a:r>
            <a:r>
              <a:rPr lang="en-US" dirty="0" err="1"/>
              <a:t>e.g</a:t>
            </a:r>
            <a:r>
              <a:rPr lang="en-US" dirty="0"/>
              <a:t>, Head Masters.</a:t>
            </a:r>
          </a:p>
          <a:p>
            <a:pPr marL="514350" indent="-514350" algn="just">
              <a:buAutoNum type="arabicPeriod" startAt="5"/>
            </a:pPr>
            <a:r>
              <a:rPr lang="en-US" dirty="0"/>
              <a:t>Access to SAP system for monitoring and tracking of Allocations, Releases, Utilization, and Reconciliation to ensure effective Public Financial Management.</a:t>
            </a:r>
          </a:p>
          <a:p>
            <a:pPr marL="514350" indent="-514350" algn="just">
              <a:buAutoNum type="arabicPeriod" startAt="5"/>
            </a:pPr>
            <a:r>
              <a:rPr lang="en-US" dirty="0"/>
              <a:t>Establish such mechanism to facilitate Multilateral/Bilateral Agencies &amp; EMOs and avoid any </a:t>
            </a:r>
            <a:r>
              <a:rPr lang="en-US" dirty="0" err="1"/>
              <a:t>overlappings</a:t>
            </a:r>
            <a:r>
              <a:rPr lang="en-US" dirty="0"/>
              <a:t>. </a:t>
            </a:r>
          </a:p>
          <a:p>
            <a:pPr marL="514350" indent="-514350" algn="l">
              <a:buAutoNum type="arabicPeriod" startAt="4"/>
            </a:pPr>
            <a:endParaRPr lang="en-US" dirty="0"/>
          </a:p>
          <a:p>
            <a:pPr marL="514350" indent="-514350" algn="l">
              <a:buAutoNum type="arabicPeriod" startAt="4"/>
            </a:pPr>
            <a:endParaRPr lang="en-US" dirty="0"/>
          </a:p>
          <a:p>
            <a:pPr marL="514350" indent="-514350" algn="l">
              <a:buAutoNum type="arabicPeriod" startAt="4"/>
            </a:pPr>
            <a:endParaRPr lang="en-US" dirty="0"/>
          </a:p>
          <a:p>
            <a:pPr marL="514350" indent="-514350" algn="l">
              <a:buAutoNum type="arabicPeriod" startAt="4"/>
            </a:pPr>
            <a:endParaRPr lang="en-US" dirty="0"/>
          </a:p>
        </p:txBody>
      </p:sp>
    </p:spTree>
    <p:extLst>
      <p:ext uri="{BB962C8B-B14F-4D97-AF65-F5344CB8AC3E}">
        <p14:creationId xmlns:p14="http://schemas.microsoft.com/office/powerpoint/2010/main" val="3139510927"/>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Template>
  <TotalTime>126</TotalTime>
  <Words>182</Words>
  <Application>Microsoft Office PowerPoint</Application>
  <PresentationFormat>On-screen Show (4:3)</PresentationFormat>
  <Paragraphs>21</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Century Gothic</vt:lpstr>
      <vt:lpstr>Vapor Trail</vt:lpstr>
      <vt:lpstr>COORDINATION Inter &amp;Intra Departmental Coordination, Finance &amp; Budgeting, FUNDS UTILIZATION AT ALL LEVELS</vt:lpstr>
      <vt:lpstr>Disclaimer: This presentation is solely for the purpose of reference and not intended for wider dissemination and preferably to be circulated only within Local Education Group (LEG) Members and the participants of the JESR-II event.   The material in this presentation has been compiled from different sources and for any further clarity, kindly contact Reform Support Unit, Education &amp; Literacy Deptt, Govt of Sindh.</vt:lpstr>
      <vt:lpstr>Issues</vt:lpstr>
      <vt:lpstr>Opportunities</vt:lpstr>
      <vt:lpstr>JESR-II Recommendations</vt:lpstr>
      <vt:lpstr>JESR-II Recommendations</vt:lpstr>
    </vt:vector>
  </TitlesOfParts>
  <Company>UNICEF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JESR-1 Recommendation</dc:title>
  <dc:creator>Fayaz Uddin Afridi</dc:creator>
  <cp:lastModifiedBy>Rana Asif</cp:lastModifiedBy>
  <cp:revision>44</cp:revision>
  <dcterms:created xsi:type="dcterms:W3CDTF">2016-09-28T05:53:58Z</dcterms:created>
  <dcterms:modified xsi:type="dcterms:W3CDTF">2016-10-13T05:58:40Z</dcterms:modified>
</cp:coreProperties>
</file>