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70" r:id="rId3"/>
    <p:sldId id="260" r:id="rId4"/>
    <p:sldId id="261" r:id="rId5"/>
    <p:sldId id="262" r:id="rId6"/>
    <p:sldId id="263" r:id="rId7"/>
    <p:sldId id="264" r:id="rId8"/>
    <p:sldId id="265" r:id="rId9"/>
    <p:sldId id="266" r:id="rId10"/>
    <p:sldId id="268" r:id="rId11"/>
    <p:sldId id="269"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6396" autoAdjust="0"/>
  </p:normalViewPr>
  <p:slideViewPr>
    <p:cSldViewPr>
      <p:cViewPr varScale="1">
        <p:scale>
          <a:sx n="68" d="100"/>
          <a:sy n="68" d="100"/>
        </p:scale>
        <p:origin x="1440" y="60"/>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BE6CB0-8E1A-43B3-BB18-7E5466904B82}" type="datetimeFigureOut">
              <a:rPr lang="en-US" smtClean="0"/>
              <a:t>10/13/2016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E1890A-A39A-46D4-8091-714AA9AA4D3B}" type="slidenum">
              <a:rPr lang="en-US" smtClean="0"/>
              <a:t>‹#›</a:t>
            </a:fld>
            <a:endParaRPr lang="en-US"/>
          </a:p>
        </p:txBody>
      </p:sp>
    </p:spTree>
    <p:extLst>
      <p:ext uri="{BB962C8B-B14F-4D97-AF65-F5344CB8AC3E}">
        <p14:creationId xmlns:p14="http://schemas.microsoft.com/office/powerpoint/2010/main" val="723005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AE28A7-8AEF-49E2-8703-9F5490C567D3}" type="datetimeFigureOut">
              <a:rPr lang="en-US" smtClean="0"/>
              <a:t>10/13/2016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0D0F55-E999-4720-9AB8-5A813DF1B34C}" type="slidenum">
              <a:rPr lang="en-US" smtClean="0"/>
              <a:t>‹#›</a:t>
            </a:fld>
            <a:endParaRPr lang="en-US"/>
          </a:p>
        </p:txBody>
      </p:sp>
    </p:spTree>
    <p:extLst>
      <p:ext uri="{BB962C8B-B14F-4D97-AF65-F5344CB8AC3E}">
        <p14:creationId xmlns:p14="http://schemas.microsoft.com/office/powerpoint/2010/main" val="32016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AA1722-2E89-4E10-B53B-5FF4F9AE00CA}"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56194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7FF86E-C203-4890-A833-0B6421AF6B67}"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55094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DD682-AA9A-4C90-AE9E-FCF2D57F2E0E}"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486674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269AEA-B2C7-469E-9CB5-DB6B5917E3A1}"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11594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E0F8DC-8F6B-4CCF-8ECA-DB593A3E4C75}"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413551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40CE6C-15B1-4A0E-B033-A5250B33186F}"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4143966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B8B02D-C158-47D6-A106-246A81FC4554}" type="datetime1">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753087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80CAB-4F69-4ABD-8E0D-46B387A253EE}" type="datetime1">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58087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CD1C77-5D4E-442C-AF33-7B26E537FC49}" type="datetime1">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987970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7DEDF9-FBD7-4F8C-8AEF-A0EADC98EBA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05232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AE653A-4D38-48C3-B1F2-812D49405D5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875110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alpha val="30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A4AC55-253B-4FF9-9B87-7221F788DACF}" type="datetime1">
              <a:rPr lang="en-US" smtClean="0"/>
              <a:t>10/13/2016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3352E-DE48-4CBE-9FFA-88596BF82E7F}" type="slidenum">
              <a:rPr lang="en-US" smtClean="0"/>
              <a:t>‹#›</a:t>
            </a:fld>
            <a:endParaRPr lang="en-US"/>
          </a:p>
        </p:txBody>
      </p:sp>
    </p:spTree>
    <p:extLst>
      <p:ext uri="{BB962C8B-B14F-4D97-AF65-F5344CB8AC3E}">
        <p14:creationId xmlns:p14="http://schemas.microsoft.com/office/powerpoint/2010/main" val="3387989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jpg"/><Relationship Id="rId2" Type="http://schemas.openxmlformats.org/officeDocument/2006/relationships/slideLayout" Target="../slideLayouts/slideLayout1.xml"/><Relationship Id="rId1" Type="http://schemas.openxmlformats.org/officeDocument/2006/relationships/themeOverride" Target="../theme/themeOverride9.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0.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04900" y="2130425"/>
            <a:ext cx="8039100" cy="1603375"/>
          </a:xfrm>
        </p:spPr>
        <p:txBody>
          <a:bodyPr>
            <a:normAutofit fontScale="90000"/>
          </a:bodyPr>
          <a:lstStyle/>
          <a:p>
            <a:r>
              <a:rPr lang="en-GB" b="1" dirty="0">
                <a:solidFill>
                  <a:srgbClr val="002060"/>
                </a:solidFill>
                <a:latin typeface="Calibri" pitchFamily="34" charset="0"/>
                <a:cs typeface="Aldhabi" pitchFamily="2" charset="-78"/>
              </a:rPr>
              <a:t>Governance</a:t>
            </a:r>
            <a:br>
              <a:rPr lang="en-GB" b="1" dirty="0">
                <a:solidFill>
                  <a:srgbClr val="002060"/>
                </a:solidFill>
                <a:latin typeface="Calibri" pitchFamily="34" charset="0"/>
                <a:cs typeface="Aldhabi" pitchFamily="2" charset="-78"/>
              </a:rPr>
            </a:br>
            <a:r>
              <a:rPr lang="en-US" sz="2200" i="1" dirty="0">
                <a:solidFill>
                  <a:srgbClr val="002060"/>
                </a:solidFill>
              </a:rPr>
              <a:t>Sub Themes: (HRMIS, M&amp;E, Biometrics, Communication Strengthening, School Consolidation) </a:t>
            </a:r>
            <a:r>
              <a:rPr lang="en-US" dirty="0">
                <a:solidFill>
                  <a:srgbClr val="002060"/>
                </a:solidFill>
              </a:rPr>
              <a:t>	</a:t>
            </a:r>
            <a:br>
              <a:rPr lang="en-US" dirty="0">
                <a:solidFill>
                  <a:srgbClr val="002060"/>
                </a:solidFill>
              </a:rPr>
            </a:br>
            <a:endParaRPr lang="en-US" dirty="0">
              <a:solidFill>
                <a:srgbClr val="002060"/>
              </a:solidFill>
            </a:endParaRPr>
          </a:p>
        </p:txBody>
      </p:sp>
      <p:sp>
        <p:nvSpPr>
          <p:cNvPr id="3" name="Subtitle 2"/>
          <p:cNvSpPr>
            <a:spLocks noGrp="1"/>
          </p:cNvSpPr>
          <p:nvPr>
            <p:ph type="subTitle" idx="1"/>
          </p:nvPr>
        </p:nvSpPr>
        <p:spPr>
          <a:xfrm>
            <a:off x="1104900" y="3886200"/>
            <a:ext cx="8039100" cy="1295400"/>
          </a:xfrm>
        </p:spPr>
        <p:txBody>
          <a:bodyPr>
            <a:normAutofit fontScale="92500"/>
          </a:bodyPr>
          <a:lstStyle/>
          <a:p>
            <a:r>
              <a:rPr lang="en-US" dirty="0">
                <a:solidFill>
                  <a:schemeClr val="tx1"/>
                </a:solidFill>
              </a:rPr>
              <a:t>By: Mr. Akram </a:t>
            </a:r>
            <a:r>
              <a:rPr lang="en-US" dirty="0" err="1">
                <a:solidFill>
                  <a:schemeClr val="tx1"/>
                </a:solidFill>
              </a:rPr>
              <a:t>Khowaja</a:t>
            </a:r>
            <a:endParaRPr lang="en-US" dirty="0">
              <a:solidFill>
                <a:schemeClr val="tx1"/>
              </a:solidFill>
            </a:endParaRPr>
          </a:p>
          <a:p>
            <a:r>
              <a:rPr lang="en-US" dirty="0">
                <a:solidFill>
                  <a:schemeClr val="tx1"/>
                </a:solidFill>
              </a:rPr>
              <a:t>Director General Monitoring &amp; Evaluation- E&amp;LD</a:t>
            </a:r>
          </a:p>
        </p:txBody>
      </p:sp>
      <p:pic>
        <p:nvPicPr>
          <p:cNvPr id="1026" name="Picture 2" descr="E:\RSU\SESP\Ph-III\Presentation\JSER\DEsign.jpg"/>
          <p:cNvPicPr>
            <a:picLocks noChangeAspect="1" noChangeArrowheads="1"/>
          </p:cNvPicPr>
          <p:nvPr/>
        </p:nvPicPr>
        <p:blipFill>
          <a:blip r:embed="rId3">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662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Content Placeholder 3"/>
          <p:cNvGraphicFramePr>
            <a:graphicFrameLocks/>
          </p:cNvGraphicFramePr>
          <p:nvPr>
            <p:extLst>
              <p:ext uri="{D42A27DB-BD31-4B8C-83A1-F6EECF244321}">
                <p14:modId xmlns:p14="http://schemas.microsoft.com/office/powerpoint/2010/main" val="3553523822"/>
              </p:ext>
            </p:extLst>
          </p:nvPr>
        </p:nvGraphicFramePr>
        <p:xfrm>
          <a:off x="457200" y="914400"/>
          <a:ext cx="8534400" cy="5486400"/>
        </p:xfrm>
        <a:graphic>
          <a:graphicData uri="http://schemas.openxmlformats.org/drawingml/2006/table">
            <a:tbl>
              <a:tblPr firstRow="1" bandRow="1">
                <a:tableStyleId>{2D5ABB26-0587-4C30-8999-92F81FD0307C}</a:tableStyleId>
              </a:tblPr>
              <a:tblGrid>
                <a:gridCol w="999525">
                  <a:extLst>
                    <a:ext uri="{9D8B030D-6E8A-4147-A177-3AD203B41FA5}">
                      <a16:colId xmlns:a16="http://schemas.microsoft.com/office/drawing/2014/main" val="20000"/>
                    </a:ext>
                  </a:extLst>
                </a:gridCol>
                <a:gridCol w="2164089">
                  <a:extLst>
                    <a:ext uri="{9D8B030D-6E8A-4147-A177-3AD203B41FA5}">
                      <a16:colId xmlns:a16="http://schemas.microsoft.com/office/drawing/2014/main" val="20001"/>
                    </a:ext>
                  </a:extLst>
                </a:gridCol>
                <a:gridCol w="5370786">
                  <a:extLst>
                    <a:ext uri="{9D8B030D-6E8A-4147-A177-3AD203B41FA5}">
                      <a16:colId xmlns:a16="http://schemas.microsoft.com/office/drawing/2014/main" val="20002"/>
                    </a:ext>
                  </a:extLst>
                </a:gridCol>
              </a:tblGrid>
              <a:tr h="650928">
                <a:tc>
                  <a:txBody>
                    <a:bodyPr/>
                    <a:lstStyle/>
                    <a:p>
                      <a:pPr marL="0" algn="ctr" defTabSz="914400" rtl="0" eaLnBrk="1" fontAlgn="ctr" latinLnBrk="0" hangingPunct="1"/>
                      <a:r>
                        <a:rPr lang="en-US" sz="1800" b="1" u="none" strike="noStrike" kern="1200" dirty="0">
                          <a:solidFill>
                            <a:schemeClr val="bg1"/>
                          </a:solidFill>
                          <a:effectLst/>
                          <a:latin typeface="+mn-lt"/>
                          <a:ea typeface="+mn-ea"/>
                          <a:cs typeface="+mn-cs"/>
                        </a:rPr>
                        <a:t>Name of Districts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marL="0" algn="ctr" defTabSz="914400" rtl="0" eaLnBrk="1" fontAlgn="ctr" latinLnBrk="0" hangingPunct="1"/>
                      <a:r>
                        <a:rPr lang="en-US" sz="1800" b="1" u="none" strike="noStrike" kern="1200" dirty="0">
                          <a:solidFill>
                            <a:schemeClr val="bg1"/>
                          </a:solidFill>
                          <a:effectLst/>
                          <a:latin typeface="+mn-lt"/>
                          <a:ea typeface="+mn-ea"/>
                          <a:cs typeface="+mn-cs"/>
                        </a:rPr>
                        <a:t>District Group Members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marL="0" algn="ctr" defTabSz="914400" rtl="0" eaLnBrk="1" fontAlgn="ctr" latinLnBrk="0" hangingPunct="1"/>
                      <a:r>
                        <a:rPr lang="en-US" sz="1800" b="1" u="none" strike="noStrike" kern="1200" dirty="0">
                          <a:solidFill>
                            <a:schemeClr val="bg1"/>
                          </a:solidFill>
                          <a:effectLst/>
                          <a:latin typeface="+mn-lt"/>
                          <a:ea typeface="+mn-ea"/>
                          <a:cs typeface="+mn-cs"/>
                        </a:rPr>
                        <a:t>Observation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0000"/>
                  </a:ext>
                </a:extLst>
              </a:tr>
              <a:tr h="4835472">
                <a:tc>
                  <a:txBody>
                    <a:bodyPr/>
                    <a:lstStyle/>
                    <a:p>
                      <a:r>
                        <a:rPr lang="en-US" sz="1600" b="1" dirty="0"/>
                        <a:t>Karachi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t>Mr.  </a:t>
                      </a:r>
                      <a:r>
                        <a:rPr lang="en-US" sz="1400" b="1" dirty="0" err="1"/>
                        <a:t>Siraj</a:t>
                      </a:r>
                      <a:r>
                        <a:rPr lang="en-US" sz="1400" b="1" dirty="0"/>
                        <a:t> Ahmed </a:t>
                      </a:r>
                      <a:r>
                        <a:rPr lang="en-US" sz="1400" b="1" dirty="0" err="1"/>
                        <a:t>Chandio</a:t>
                      </a:r>
                      <a:endParaRPr lang="en-US" sz="1400" b="1" dirty="0"/>
                    </a:p>
                    <a:p>
                      <a:r>
                        <a:rPr lang="en-US" sz="1400" dirty="0"/>
                        <a:t>Monitoring</a:t>
                      </a:r>
                      <a:r>
                        <a:rPr lang="en-US" sz="1400" baseline="0" dirty="0"/>
                        <a:t> Assistant</a:t>
                      </a:r>
                    </a:p>
                    <a:p>
                      <a:r>
                        <a:rPr lang="en-US" sz="1400" baseline="0" dirty="0"/>
                        <a:t>M&amp;E</a:t>
                      </a:r>
                      <a:endParaRPr lang="en-US" sz="1400" dirty="0"/>
                    </a:p>
                    <a:p>
                      <a:endParaRPr lang="en-US" sz="1400" dirty="0"/>
                    </a:p>
                    <a:p>
                      <a:endParaRPr lang="en-US" sz="1400" dirty="0"/>
                    </a:p>
                    <a:p>
                      <a:r>
                        <a:rPr lang="en-US" sz="1400" b="1" dirty="0"/>
                        <a:t>Mr.</a:t>
                      </a:r>
                      <a:r>
                        <a:rPr lang="en-US" sz="1400" b="1" baseline="0" dirty="0"/>
                        <a:t> Muhammad </a:t>
                      </a:r>
                      <a:r>
                        <a:rPr lang="en-US" sz="1400" b="1" baseline="0" dirty="0" err="1"/>
                        <a:t>Zulqarnain</a:t>
                      </a:r>
                      <a:endParaRPr lang="en-US" sz="1400" b="1" baseline="0" dirty="0"/>
                    </a:p>
                    <a:p>
                      <a:r>
                        <a:rPr lang="en-US" sz="1400" b="0" baseline="0" dirty="0"/>
                        <a:t>Communication Unit</a:t>
                      </a:r>
                    </a:p>
                    <a:p>
                      <a:r>
                        <a:rPr lang="en-US" sz="1400" b="0" baseline="0" dirty="0"/>
                        <a:t>Reform Support Unit Karachi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Non-availability of basic facilities; Electricity, Drinking Water, Bathrooms, Boundary Walls, Furniture &amp; Fixture.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Placement of untrained teachers/Training of teachers observed as a dire need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Student Teacher Ratio (STR) was not up to standards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School Administrations were not aware to SESP policy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Lack of interest of community in Education Reforms </a:t>
                      </a:r>
                    </a:p>
                    <a:p>
                      <a:pPr marL="285750" lvl="0" indent="-285750" rtl="0">
                        <a:buFont typeface="Arial" panose="020B0604020202020204" pitchFamily="34" charset="0"/>
                        <a:buChar char="•"/>
                      </a:pPr>
                      <a:endParaRPr lang="en-US" sz="1800" kern="1200" dirty="0">
                        <a:solidFill>
                          <a:schemeClr val="tx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4" name="Title 1"/>
          <p:cNvSpPr txBox="1">
            <a:spLocks/>
          </p:cNvSpPr>
          <p:nvPr/>
        </p:nvSpPr>
        <p:spPr>
          <a:xfrm>
            <a:off x="457200" y="272455"/>
            <a:ext cx="8229600" cy="56574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rgbClr val="002060"/>
                </a:solidFill>
              </a:rPr>
              <a:t>Field Observations</a:t>
            </a:r>
          </a:p>
        </p:txBody>
      </p:sp>
    </p:spTree>
    <p:extLst>
      <p:ext uri="{BB962C8B-B14F-4D97-AF65-F5344CB8AC3E}">
        <p14:creationId xmlns:p14="http://schemas.microsoft.com/office/powerpoint/2010/main" val="415953142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p:cNvSpPr txBox="1">
            <a:spLocks/>
          </p:cNvSpPr>
          <p:nvPr/>
        </p:nvSpPr>
        <p:spPr>
          <a:xfrm>
            <a:off x="457200" y="152400"/>
            <a:ext cx="82296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solidFill>
                  <a:srgbClr val="002060"/>
                </a:solidFill>
              </a:rPr>
              <a:t>Pictures</a:t>
            </a:r>
          </a:p>
        </p:txBody>
      </p:sp>
      <p:grpSp>
        <p:nvGrpSpPr>
          <p:cNvPr id="2" name="Group 1"/>
          <p:cNvGrpSpPr/>
          <p:nvPr/>
        </p:nvGrpSpPr>
        <p:grpSpPr>
          <a:xfrm>
            <a:off x="475861" y="869268"/>
            <a:ext cx="8499159" cy="5657215"/>
            <a:chOff x="38100" y="891540"/>
            <a:chExt cx="9105901" cy="6061075"/>
          </a:xfrm>
        </p:grpSpPr>
        <p:pic>
          <p:nvPicPr>
            <p:cNvPr id="14" name="Picture 13"/>
            <p:cNvPicPr/>
            <p:nvPr/>
          </p:nvPicPr>
          <p:blipFill>
            <a:blip r:embed="rId5" cstate="print">
              <a:extLst>
                <a:ext uri="{28A0092B-C50C-407E-A947-70E740481C1C}">
                  <a14:useLocalDpi xmlns:a14="http://schemas.microsoft.com/office/drawing/2010/main" val="0"/>
                </a:ext>
              </a:extLst>
            </a:blip>
            <a:stretch>
              <a:fillRect/>
            </a:stretch>
          </p:blipFill>
          <p:spPr>
            <a:xfrm>
              <a:off x="38100" y="891540"/>
              <a:ext cx="4457700" cy="59664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p:cNvPicPr/>
            <p:nvPr/>
          </p:nvPicPr>
          <p:blipFill>
            <a:blip r:embed="rId6" cstate="print">
              <a:extLst>
                <a:ext uri="{28A0092B-C50C-407E-A947-70E740481C1C}">
                  <a14:useLocalDpi xmlns:a14="http://schemas.microsoft.com/office/drawing/2010/main" val="0"/>
                </a:ext>
              </a:extLst>
            </a:blip>
            <a:stretch>
              <a:fillRect/>
            </a:stretch>
          </p:blipFill>
          <p:spPr>
            <a:xfrm>
              <a:off x="4495801" y="891540"/>
              <a:ext cx="4648200" cy="3058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p:cNvPicPr/>
            <p:nvPr/>
          </p:nvPicPr>
          <p:blipFill>
            <a:blip r:embed="rId7" cstate="print">
              <a:extLst>
                <a:ext uri="{28A0092B-C50C-407E-A947-70E740481C1C}">
                  <a14:useLocalDpi xmlns:a14="http://schemas.microsoft.com/office/drawing/2010/main" val="0"/>
                </a:ext>
              </a:extLst>
            </a:blip>
            <a:stretch>
              <a:fillRect/>
            </a:stretch>
          </p:blipFill>
          <p:spPr>
            <a:xfrm>
              <a:off x="4495800" y="3949700"/>
              <a:ext cx="4648200" cy="30029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255045960"/>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10" name="Title 1"/>
          <p:cNvSpPr>
            <a:spLocks noGrp="1"/>
          </p:cNvSpPr>
          <p:nvPr>
            <p:ph type="ctrTitle"/>
          </p:nvPr>
        </p:nvSpPr>
        <p:spPr>
          <a:xfrm>
            <a:off x="685800" y="3200400"/>
            <a:ext cx="7772400" cy="1470025"/>
          </a:xfrm>
        </p:spPr>
        <p:txBody>
          <a:bodyPr>
            <a:normAutofit/>
          </a:bodyPr>
          <a:lstStyle/>
          <a:p>
            <a:r>
              <a:rPr lang="en-US" sz="8800" dirty="0">
                <a:solidFill>
                  <a:srgbClr val="002060"/>
                </a:solidFill>
                <a:latin typeface="Brush Script MT" panose="03060802040406070304" pitchFamily="66" charset="0"/>
              </a:rPr>
              <a:t>Thanks</a:t>
            </a:r>
          </a:p>
        </p:txBody>
      </p:sp>
      <p:pic>
        <p:nvPicPr>
          <p:cNvPr id="7"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884393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04900" y="2130425"/>
            <a:ext cx="8039100" cy="1603375"/>
          </a:xfrm>
        </p:spPr>
        <p:txBody>
          <a:bodyPr>
            <a:noAutofit/>
          </a:bodyPr>
          <a:lstStyle/>
          <a:p>
            <a:br>
              <a:rPr lang="en-US" sz="2400" b="1" dirty="0"/>
            </a:br>
            <a:r>
              <a:rPr lang="en-US" sz="2400" b="1" dirty="0"/>
              <a:t>Disclaimer: </a:t>
            </a:r>
            <a:r>
              <a:rPr lang="en-US" sz="2400" dirty="0"/>
              <a:t>This presentation is solely for the purpose of reference and not intended for wider dissemination and preferably to be circulated only within Local Education Group (LEG) Members and the participants of the JESR-II event. </a:t>
            </a:r>
            <a:br>
              <a:rPr lang="en-US" sz="2400" dirty="0"/>
            </a:br>
            <a:br>
              <a:rPr lang="en-US" sz="2400" dirty="0"/>
            </a:br>
            <a:r>
              <a:rPr lang="en-US" sz="2400" dirty="0"/>
              <a:t>The material in this presentation has been compiled from different sources and for any further clarity, kindly contact Reform Support Unit, Education &amp; Literacy </a:t>
            </a:r>
            <a:r>
              <a:rPr lang="en-US" sz="2400" dirty="0" err="1"/>
              <a:t>Deptt</a:t>
            </a:r>
            <a:r>
              <a:rPr lang="en-US" sz="2400" dirty="0"/>
              <a:t>, </a:t>
            </a:r>
            <a:r>
              <a:rPr lang="en-US" sz="2400" dirty="0" err="1"/>
              <a:t>Govt</a:t>
            </a:r>
            <a:r>
              <a:rPr lang="en-US" sz="2400"/>
              <a:t> of Sindh.</a:t>
            </a:r>
            <a:r>
              <a:rPr lang="en-US" sz="2000" dirty="0">
                <a:solidFill>
                  <a:srgbClr val="002060"/>
                </a:solidFill>
              </a:rPr>
              <a:t>	</a:t>
            </a:r>
            <a:br>
              <a:rPr lang="en-US" sz="2000" dirty="0">
                <a:solidFill>
                  <a:srgbClr val="002060"/>
                </a:solidFill>
              </a:rPr>
            </a:br>
            <a:endParaRPr lang="en-US" sz="2000" dirty="0">
              <a:solidFill>
                <a:srgbClr val="002060"/>
              </a:solidFill>
            </a:endParaRPr>
          </a:p>
        </p:txBody>
      </p:sp>
      <p:pic>
        <p:nvPicPr>
          <p:cNvPr id="1026" name="Picture 2" descr="E:\RSU\SESP\Ph-III\Presentation\JSER\DEsign.jpg"/>
          <p:cNvPicPr>
            <a:picLocks noChangeAspect="1" noChangeArrowheads="1"/>
          </p:cNvPicPr>
          <p:nvPr/>
        </p:nvPicPr>
        <p:blipFill>
          <a:blip r:embed="rId3">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a:spLocks noGrp="1"/>
          </p:cNvSpPr>
          <p:nvPr/>
        </p:nvSpPr>
        <p:spPr>
          <a:xfrm>
            <a:off x="457200" y="28575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19835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3327821945"/>
              </p:ext>
            </p:extLst>
          </p:nvPr>
        </p:nvGraphicFramePr>
        <p:xfrm>
          <a:off x="533400" y="1142999"/>
          <a:ext cx="8382000" cy="5257801"/>
        </p:xfrm>
        <a:graphic>
          <a:graphicData uri="http://schemas.openxmlformats.org/drawingml/2006/table">
            <a:tbl>
              <a:tblPr firstRow="1" bandRow="1">
                <a:tableStyleId>{5940675A-B579-460E-94D1-54222C63F5DA}</a:tableStyleId>
              </a:tblPr>
              <a:tblGrid>
                <a:gridCol w="370885">
                  <a:extLst>
                    <a:ext uri="{9D8B030D-6E8A-4147-A177-3AD203B41FA5}">
                      <a16:colId xmlns:a16="http://schemas.microsoft.com/office/drawing/2014/main" val="3742320429"/>
                    </a:ext>
                  </a:extLst>
                </a:gridCol>
                <a:gridCol w="1403827">
                  <a:extLst>
                    <a:ext uri="{9D8B030D-6E8A-4147-A177-3AD203B41FA5}">
                      <a16:colId xmlns:a16="http://schemas.microsoft.com/office/drawing/2014/main" val="2929584269"/>
                    </a:ext>
                  </a:extLst>
                </a:gridCol>
                <a:gridCol w="2936573">
                  <a:extLst>
                    <a:ext uri="{9D8B030D-6E8A-4147-A177-3AD203B41FA5}">
                      <a16:colId xmlns:a16="http://schemas.microsoft.com/office/drawing/2014/main" val="2396580658"/>
                    </a:ext>
                  </a:extLst>
                </a:gridCol>
                <a:gridCol w="2558059">
                  <a:extLst>
                    <a:ext uri="{9D8B030D-6E8A-4147-A177-3AD203B41FA5}">
                      <a16:colId xmlns:a16="http://schemas.microsoft.com/office/drawing/2014/main" val="3930330326"/>
                    </a:ext>
                  </a:extLst>
                </a:gridCol>
                <a:gridCol w="1112656">
                  <a:extLst>
                    <a:ext uri="{9D8B030D-6E8A-4147-A177-3AD203B41FA5}">
                      <a16:colId xmlns:a16="http://schemas.microsoft.com/office/drawing/2014/main" val="449128574"/>
                    </a:ext>
                  </a:extLst>
                </a:gridCol>
              </a:tblGrid>
              <a:tr h="541713">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S #</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Strategic Objectives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Implementation Status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Implementation Challenges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Timelines</a:t>
                      </a:r>
                      <a:endParaRPr lang="en-US" sz="14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007524">
                <a:tc>
                  <a:txBody>
                    <a:bodyPr/>
                    <a:lstStyle/>
                    <a:p>
                      <a:pPr marL="0" indent="0" algn="l" defTabSz="914400" rtl="0" eaLnBrk="1" latinLnBrk="0" hangingPunct="1">
                        <a:buFont typeface="Arial" panose="020B0604020202020204" pitchFamily="34" charset="0"/>
                        <a:buNone/>
                      </a:pPr>
                      <a:r>
                        <a:rPr lang="en-US" sz="1400" kern="1200" baseline="0" dirty="0"/>
                        <a:t>1.</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b="1" kern="1200" baseline="0" dirty="0"/>
                        <a:t>Develop Sindh  Education Policy</a:t>
                      </a:r>
                      <a:endParaRPr lang="en-US" sz="1400" b="1" kern="1200" baseline="0" dirty="0">
                        <a:solidFill>
                          <a:schemeClr val="tx1"/>
                        </a:solidFill>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400" kern="1200" baseline="0" dirty="0"/>
                        <a:t>First set of deliberations held and steps taken for notifying Task Force for the development of Sindh Education Policy.</a:t>
                      </a:r>
                      <a:endParaRPr lang="en-US" sz="1400" kern="1200" baseline="0" dirty="0">
                        <a:solidFill>
                          <a:schemeClr val="tx1"/>
                        </a:solidFill>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400" kern="1200" baseline="0" dirty="0"/>
                        <a:t>This being the first Provincial Education Policy post 18th amendment, there would be challenges in evolving a Policy that adequately identifies and responds to the needs and is based on a broad based consultation/consensus.</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kern="1200" baseline="0" dirty="0"/>
                        <a:t>6 months</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r h="2708564">
                <a:tc>
                  <a:txBody>
                    <a:bodyPr/>
                    <a:lstStyle/>
                    <a:p>
                      <a:pPr marL="0" indent="0" algn="l" defTabSz="914400" rtl="0" eaLnBrk="1" latinLnBrk="0" hangingPunct="1">
                        <a:buFont typeface="Arial" panose="020B0604020202020204" pitchFamily="34" charset="0"/>
                        <a:buNone/>
                      </a:pPr>
                      <a:r>
                        <a:rPr lang="en-US" sz="1400" kern="1200" baseline="0" dirty="0"/>
                        <a:t>2.</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b="1" kern="1200" baseline="0" dirty="0"/>
                        <a:t>Introduce and establish a robust, independent,  Monitoring &amp; Evaluation System at E&amp;LD</a:t>
                      </a:r>
                      <a:endParaRPr lang="en-US" sz="1400" b="1" kern="1200" baseline="0" dirty="0">
                        <a:solidFill>
                          <a:schemeClr val="tx1"/>
                        </a:solidFill>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400" kern="1200" baseline="0" dirty="0"/>
                        <a:t>Conceptual and implementation framework for M&amp;E developed and agreed;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a:t>Positions of 15 districts sanctioned and 225 Monitoring Assistants &amp; Chief Monitoring Officers recruited;</a:t>
                      </a:r>
                    </a:p>
                    <a:p>
                      <a:pPr marL="171450" indent="-171450" algn="l" defTabSz="914400" rtl="0" eaLnBrk="1" latinLnBrk="0" hangingPunct="1">
                        <a:buFont typeface="Arial" panose="020B0604020202020204" pitchFamily="34" charset="0"/>
                        <a:buChar char="•"/>
                      </a:pPr>
                      <a:r>
                        <a:rPr lang="en-US" sz="1400" kern="1200" baseline="0" dirty="0"/>
                        <a:t>M&amp;E Directorate General established at Karachi along with 15 district offices;</a:t>
                      </a:r>
                    </a:p>
                    <a:p>
                      <a:pPr marL="171450" indent="-171450" algn="l" defTabSz="914400" rtl="0" eaLnBrk="1" latinLnBrk="0" hangingPunct="1">
                        <a:buFont typeface="Arial" panose="020B0604020202020204" pitchFamily="34" charset="0"/>
                        <a:buChar char="•"/>
                      </a:pPr>
                      <a:r>
                        <a:rPr lang="en-US" sz="1400" kern="1200" baseline="0" dirty="0">
                          <a:solidFill>
                            <a:schemeClr val="tx1"/>
                          </a:solidFill>
                          <a:latin typeface="+mn-lt"/>
                          <a:ea typeface="+mn-ea"/>
                          <a:cs typeface="+mn-cs"/>
                        </a:rPr>
                        <a:t>Biometric registration (teaching and non-teaching).</a:t>
                      </a:r>
                    </a:p>
                  </a:txBody>
                  <a:tcPr/>
                </a:tc>
                <a:tc>
                  <a:txBody>
                    <a:bodyPr/>
                    <a:lstStyle/>
                    <a:p>
                      <a:pPr marL="171450" indent="-171450" algn="l" defTabSz="914400" rtl="0" eaLnBrk="1" latinLnBrk="0" hangingPunct="1">
                        <a:buFont typeface="Arial" panose="020B0604020202020204" pitchFamily="34" charset="0"/>
                        <a:buChar char="•"/>
                      </a:pPr>
                      <a:endParaRPr lang="en-US" sz="1400" kern="1200" baseline="0" dirty="0">
                        <a:solidFill>
                          <a:schemeClr val="tx1"/>
                        </a:solidFill>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2708900877"/>
                  </a:ext>
                </a:extLst>
              </a:tr>
            </a:tbl>
          </a:graphicData>
        </a:graphic>
      </p:graphicFrame>
      <p:sp>
        <p:nvSpPr>
          <p:cNvPr id="11" name="Rectangle 10"/>
          <p:cNvSpPr/>
          <p:nvPr/>
        </p:nvSpPr>
        <p:spPr>
          <a:xfrm>
            <a:off x="533400" y="621268"/>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spTree>
    <p:extLst>
      <p:ext uri="{BB962C8B-B14F-4D97-AF65-F5344CB8AC3E}">
        <p14:creationId xmlns:p14="http://schemas.microsoft.com/office/powerpoint/2010/main" val="3797593367"/>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415935491"/>
              </p:ext>
            </p:extLst>
          </p:nvPr>
        </p:nvGraphicFramePr>
        <p:xfrm>
          <a:off x="457200" y="1295400"/>
          <a:ext cx="8527774" cy="4911285"/>
        </p:xfrm>
        <a:graphic>
          <a:graphicData uri="http://schemas.openxmlformats.org/drawingml/2006/table">
            <a:tbl>
              <a:tblPr firstRow="1" bandRow="1">
                <a:tableStyleId>{5940675A-B579-460E-94D1-54222C63F5DA}</a:tableStyleId>
              </a:tblPr>
              <a:tblGrid>
                <a:gridCol w="395858">
                  <a:extLst>
                    <a:ext uri="{9D8B030D-6E8A-4147-A177-3AD203B41FA5}">
                      <a16:colId xmlns:a16="http://schemas.microsoft.com/office/drawing/2014/main" val="3742320429"/>
                    </a:ext>
                  </a:extLst>
                </a:gridCol>
                <a:gridCol w="1220774">
                  <a:extLst>
                    <a:ext uri="{9D8B030D-6E8A-4147-A177-3AD203B41FA5}">
                      <a16:colId xmlns:a16="http://schemas.microsoft.com/office/drawing/2014/main" val="2929584269"/>
                    </a:ext>
                  </a:extLst>
                </a:gridCol>
                <a:gridCol w="3834801">
                  <a:extLst>
                    <a:ext uri="{9D8B030D-6E8A-4147-A177-3AD203B41FA5}">
                      <a16:colId xmlns:a16="http://schemas.microsoft.com/office/drawing/2014/main" val="2396580658"/>
                    </a:ext>
                  </a:extLst>
                </a:gridCol>
                <a:gridCol w="1804612">
                  <a:extLst>
                    <a:ext uri="{9D8B030D-6E8A-4147-A177-3AD203B41FA5}">
                      <a16:colId xmlns:a16="http://schemas.microsoft.com/office/drawing/2014/main" val="3930330326"/>
                    </a:ext>
                  </a:extLst>
                </a:gridCol>
                <a:gridCol w="1271729">
                  <a:extLst>
                    <a:ext uri="{9D8B030D-6E8A-4147-A177-3AD203B41FA5}">
                      <a16:colId xmlns:a16="http://schemas.microsoft.com/office/drawing/2014/main" val="449128574"/>
                    </a:ext>
                  </a:extLst>
                </a:gridCol>
              </a:tblGrid>
              <a:tr h="548406">
                <a:tc>
                  <a:txBody>
                    <a:bodyPr/>
                    <a:lstStyle/>
                    <a:p>
                      <a:pPr algn="ctr"/>
                      <a:r>
                        <a:rPr lang="en-US" sz="1400" b="1" dirty="0">
                          <a:solidFill>
                            <a:schemeClr val="bg1"/>
                          </a:solidFill>
                        </a:rPr>
                        <a:t>S #</a:t>
                      </a:r>
                      <a:endParaRPr lang="en-US" sz="14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400" b="1" baseline="0" dirty="0">
                          <a:solidFill>
                            <a:schemeClr val="bg1"/>
                          </a:solidFill>
                        </a:rPr>
                        <a:t>Strategic Objectives</a:t>
                      </a:r>
                      <a:endParaRPr lang="en-US" sz="14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400" b="1" dirty="0">
                          <a:solidFill>
                            <a:schemeClr val="bg1"/>
                          </a:solidFill>
                        </a:rPr>
                        <a:t>Implementation Challenges</a:t>
                      </a:r>
                      <a:endParaRPr lang="en-US" sz="14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400" b="1" dirty="0">
                          <a:solidFill>
                            <a:schemeClr val="bg1"/>
                          </a:solidFill>
                        </a:rPr>
                        <a:t>Timelines</a:t>
                      </a:r>
                      <a:endParaRPr lang="en-US" sz="1400" b="1" dirty="0">
                        <a:solidFill>
                          <a:schemeClr val="bg1"/>
                        </a:solidFill>
                        <a:latin typeface="Arial" panose="020B0604020202020204" pitchFamily="34" charset="0"/>
                        <a:cs typeface="Arial" panose="020B0604020202020204" pitchFamily="34" charset="0"/>
                      </a:endParaRPr>
                    </a:p>
                  </a:txBody>
                  <a:tcPr>
                    <a:solidFill>
                      <a:srgbClr val="002060"/>
                    </a:solidFill>
                  </a:tcPr>
                </a:tc>
                <a:extLst>
                  <a:ext uri="{0D108BD9-81ED-4DB2-BD59-A6C34878D82A}">
                    <a16:rowId xmlns:a16="http://schemas.microsoft.com/office/drawing/2014/main" val="4048698178"/>
                  </a:ext>
                </a:extLst>
              </a:tr>
              <a:tr h="4362879">
                <a:tc>
                  <a:txBody>
                    <a:bodyPr/>
                    <a:lstStyle/>
                    <a:p>
                      <a:r>
                        <a:rPr lang="en-US" sz="1600" dirty="0"/>
                        <a:t> </a:t>
                      </a:r>
                      <a:endParaRPr lang="en-US" sz="1600" dirty="0">
                        <a:latin typeface="Arial" panose="020B0604020202020204" pitchFamily="34" charset="0"/>
                        <a:cs typeface="Arial" panose="020B0604020202020204" pitchFamily="34" charset="0"/>
                      </a:endParaRPr>
                    </a:p>
                  </a:txBody>
                  <a:tcPr/>
                </a:tc>
                <a:tc>
                  <a:txBody>
                    <a:bodyPr/>
                    <a:lstStyle/>
                    <a:p>
                      <a:endParaRPr lang="en-US" sz="1600" dirty="0">
                        <a:latin typeface="Arial" panose="020B0604020202020204" pitchFamily="34" charset="0"/>
                        <a:cs typeface="Arial" panose="020B0604020202020204" pitchFamily="34" charset="0"/>
                      </a:endParaRPr>
                    </a:p>
                  </a:txBody>
                  <a:tcPr/>
                </a:tc>
                <a:tc>
                  <a:txBody>
                    <a:bodyPr/>
                    <a:lstStyle/>
                    <a:p>
                      <a:pPr marL="285750" indent="-285750">
                        <a:buFont typeface="Arial" panose="020B0604020202020204" pitchFamily="34" charset="0"/>
                        <a:buChar char="•"/>
                      </a:pPr>
                      <a:r>
                        <a:rPr lang="en-US" sz="1400" kern="1200" baseline="0" dirty="0"/>
                        <a:t>IT equipment including smartphones and biometric devices procured and provided to the MAs, along with facility for mobility;</a:t>
                      </a:r>
                    </a:p>
                    <a:p>
                      <a:pPr marL="285750" indent="-285750">
                        <a:buFont typeface="Arial" panose="020B0604020202020204" pitchFamily="34" charset="0"/>
                        <a:buChar char="•"/>
                      </a:pPr>
                      <a:endParaRPr lang="en-US" sz="400" kern="1200" baseline="0" dirty="0"/>
                    </a:p>
                    <a:p>
                      <a:pPr marL="285750" indent="-285750">
                        <a:buFont typeface="Arial" panose="020B0604020202020204" pitchFamily="34" charset="0"/>
                        <a:buChar char="•"/>
                      </a:pPr>
                      <a:r>
                        <a:rPr lang="en-US" sz="1400" kern="1200" baseline="0" dirty="0"/>
                        <a:t>System of data collection established and data being collected  from the 15 districts, with almost 100% coverage / outreach achieved.</a:t>
                      </a:r>
                    </a:p>
                    <a:p>
                      <a:pPr marL="285750" indent="-285750">
                        <a:buFont typeface="Arial" panose="020B0604020202020204" pitchFamily="34" charset="0"/>
                        <a:buChar char="•"/>
                      </a:pPr>
                      <a:endParaRPr lang="en-US" sz="800" kern="1200" baseline="0" dirty="0"/>
                    </a:p>
                    <a:p>
                      <a:pPr marL="285750" indent="-285750">
                        <a:buFont typeface="Arial" panose="020B0604020202020204" pitchFamily="34" charset="0"/>
                        <a:buChar char="•"/>
                      </a:pPr>
                      <a:r>
                        <a:rPr lang="en-US" sz="1400" kern="1200" baseline="0" dirty="0"/>
                        <a:t>As a regular feature, data is being uploaded on server and summary made available on the dashboard;       </a:t>
                      </a:r>
                    </a:p>
                    <a:p>
                      <a:pPr marL="285750" indent="-285750">
                        <a:buFont typeface="Arial" panose="020B0604020202020204" pitchFamily="34" charset="0"/>
                        <a:buChar char="•"/>
                      </a:pPr>
                      <a:endParaRPr lang="en-US" sz="800" kern="1200" baseline="0" dirty="0"/>
                    </a:p>
                    <a:p>
                      <a:pPr marL="285750" indent="-285750">
                        <a:buFont typeface="Arial" panose="020B0604020202020204" pitchFamily="34" charset="0"/>
                        <a:buChar char="•"/>
                      </a:pPr>
                      <a:r>
                        <a:rPr lang="en-US" sz="1400" kern="1200" baseline="0" dirty="0"/>
                        <a:t>Monitoring process notified and training manual prepared;</a:t>
                      </a:r>
                    </a:p>
                    <a:p>
                      <a:pPr marL="285750" indent="-285750">
                        <a:buFont typeface="Arial" panose="020B0604020202020204" pitchFamily="34" charset="0"/>
                        <a:buChar char="•"/>
                      </a:pPr>
                      <a:endParaRPr lang="en-US" sz="800" kern="1200" baseline="0" dirty="0"/>
                    </a:p>
                    <a:p>
                      <a:pPr marL="285750" indent="-285750">
                        <a:buFont typeface="Arial" panose="020B0604020202020204" pitchFamily="34" charset="0"/>
                        <a:buChar char="•"/>
                      </a:pPr>
                      <a:r>
                        <a:rPr lang="en-US" sz="1400" kern="1200" baseline="0" dirty="0"/>
                        <a:t>Monthly reports now being produced and made available, since the last 4 months.</a:t>
                      </a:r>
                    </a:p>
                    <a:p>
                      <a:pPr marL="285750" indent="-285750">
                        <a:buFont typeface="Arial" panose="020B0604020202020204" pitchFamily="34" charset="0"/>
                        <a:buChar char="•"/>
                      </a:pPr>
                      <a:endParaRPr lang="en-US" sz="800" kern="1200" baseline="0" dirty="0"/>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a:t>Positions of remaining 14 districts requested from the Finance Department and staff recruitment and procurement processes initiated for completing the roll out.</a:t>
                      </a:r>
                      <a:endParaRPr lang="en-US" sz="1400" kern="1200" baseline="0" dirty="0">
                        <a:solidFill>
                          <a:schemeClr val="tx1"/>
                        </a:solidFill>
                        <a:latin typeface="+mn-lt"/>
                        <a:ea typeface="+mn-ea"/>
                        <a:cs typeface="+mn-cs"/>
                      </a:endParaRPr>
                    </a:p>
                  </a:txBody>
                  <a:tcPr/>
                </a:tc>
                <a:tc>
                  <a:txBody>
                    <a:bodyPr/>
                    <a:lstStyle/>
                    <a:p>
                      <a:pPr marL="285750" indent="-285750">
                        <a:buFont typeface="Arial" panose="020B0604020202020204" pitchFamily="34" charset="0"/>
                        <a:buChar char="•"/>
                      </a:pPr>
                      <a:r>
                        <a:rPr lang="en-US" sz="1400" kern="1200" baseline="0" dirty="0"/>
                        <a:t>Budget (salary and non-salary) approval for the remaining 14 districts of Sindh;</a:t>
                      </a:r>
                    </a:p>
                    <a:p>
                      <a:pPr marL="285750" indent="-285750">
                        <a:buFont typeface="Arial" panose="020B0604020202020204" pitchFamily="34" charset="0"/>
                        <a:buChar char="•"/>
                      </a:pPr>
                      <a:endParaRPr lang="en-US" sz="1400" kern="1200" baseline="0" dirty="0"/>
                    </a:p>
                    <a:p>
                      <a:pPr marL="285750" indent="-285750">
                        <a:buFont typeface="Arial" panose="020B0604020202020204" pitchFamily="34" charset="0"/>
                        <a:buChar char="•"/>
                      </a:pPr>
                      <a:r>
                        <a:rPr lang="en-US" sz="1400" kern="1200" baseline="0" dirty="0"/>
                        <a:t>Staff recruitment and establishing M&amp;E offices in the remaining 14 districts.</a:t>
                      </a:r>
                    </a:p>
                    <a:p>
                      <a:endParaRPr lang="en-US" sz="1400" kern="1200" baseline="0" dirty="0">
                        <a:solidFill>
                          <a:schemeClr val="tx1"/>
                        </a:solidFill>
                        <a:latin typeface="+mn-lt"/>
                        <a:ea typeface="+mn-ea"/>
                        <a:cs typeface="+mn-cs"/>
                      </a:endParaRPr>
                    </a:p>
                  </a:txBody>
                  <a:tcPr/>
                </a:tc>
                <a:tc>
                  <a:txBody>
                    <a:bodyPr/>
                    <a:lstStyle/>
                    <a:p>
                      <a:r>
                        <a:rPr lang="en-US" sz="1400" kern="1200" baseline="0" dirty="0"/>
                        <a:t>3 months</a:t>
                      </a:r>
                    </a:p>
                  </a:txBody>
                  <a:tcPr/>
                </a:tc>
                <a:extLst>
                  <a:ext uri="{0D108BD9-81ED-4DB2-BD59-A6C34878D82A}">
                    <a16:rowId xmlns:a16="http://schemas.microsoft.com/office/drawing/2014/main" val="2708900877"/>
                  </a:ext>
                </a:extLst>
              </a:tr>
            </a:tbl>
          </a:graphicData>
        </a:graphic>
      </p:graphicFrame>
      <p:sp>
        <p:nvSpPr>
          <p:cNvPr id="11" name="Rectangle 10"/>
          <p:cNvSpPr/>
          <p:nvPr/>
        </p:nvSpPr>
        <p:spPr>
          <a:xfrm>
            <a:off x="457200" y="762000"/>
            <a:ext cx="7709452"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spTree>
    <p:extLst>
      <p:ext uri="{BB962C8B-B14F-4D97-AF65-F5344CB8AC3E}">
        <p14:creationId xmlns:p14="http://schemas.microsoft.com/office/powerpoint/2010/main" val="143468460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3789463573"/>
              </p:ext>
            </p:extLst>
          </p:nvPr>
        </p:nvGraphicFramePr>
        <p:xfrm>
          <a:off x="457199" y="914400"/>
          <a:ext cx="8610599" cy="5423317"/>
        </p:xfrm>
        <a:graphic>
          <a:graphicData uri="http://schemas.openxmlformats.org/drawingml/2006/table">
            <a:tbl>
              <a:tblPr firstRow="1" bandRow="1">
                <a:tableStyleId>{5940675A-B579-460E-94D1-54222C63F5DA}</a:tableStyleId>
              </a:tblPr>
              <a:tblGrid>
                <a:gridCol w="541032">
                  <a:extLst>
                    <a:ext uri="{9D8B030D-6E8A-4147-A177-3AD203B41FA5}">
                      <a16:colId xmlns:a16="http://schemas.microsoft.com/office/drawing/2014/main" val="3742320429"/>
                    </a:ext>
                  </a:extLst>
                </a:gridCol>
                <a:gridCol w="1211569">
                  <a:extLst>
                    <a:ext uri="{9D8B030D-6E8A-4147-A177-3AD203B41FA5}">
                      <a16:colId xmlns:a16="http://schemas.microsoft.com/office/drawing/2014/main" val="2929584269"/>
                    </a:ext>
                  </a:extLst>
                </a:gridCol>
                <a:gridCol w="3539672">
                  <a:extLst>
                    <a:ext uri="{9D8B030D-6E8A-4147-A177-3AD203B41FA5}">
                      <a16:colId xmlns:a16="http://schemas.microsoft.com/office/drawing/2014/main" val="2396580658"/>
                    </a:ext>
                  </a:extLst>
                </a:gridCol>
                <a:gridCol w="2175325">
                  <a:extLst>
                    <a:ext uri="{9D8B030D-6E8A-4147-A177-3AD203B41FA5}">
                      <a16:colId xmlns:a16="http://schemas.microsoft.com/office/drawing/2014/main" val="3930330326"/>
                    </a:ext>
                  </a:extLst>
                </a:gridCol>
                <a:gridCol w="1143001">
                  <a:extLst>
                    <a:ext uri="{9D8B030D-6E8A-4147-A177-3AD203B41FA5}">
                      <a16:colId xmlns:a16="http://schemas.microsoft.com/office/drawing/2014/main" val="449128574"/>
                    </a:ext>
                  </a:extLst>
                </a:gridCol>
              </a:tblGrid>
              <a:tr h="531180">
                <a:tc>
                  <a:txBody>
                    <a:bodyPr/>
                    <a:lstStyle/>
                    <a:p>
                      <a:pPr algn="ctr"/>
                      <a:r>
                        <a:rPr lang="en-US" sz="1400" b="1" kern="1200" baseline="0" dirty="0">
                          <a:solidFill>
                            <a:schemeClr val="bg1"/>
                          </a:solidFill>
                        </a:rPr>
                        <a:t>S #</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Strategic Objectives</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Implementation Status</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Implementation Challenges</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Timelines</a:t>
                      </a:r>
                      <a:endParaRPr lang="en-US" sz="14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745420">
                <a:tc>
                  <a:txBody>
                    <a:bodyPr/>
                    <a:lstStyle/>
                    <a:p>
                      <a:pPr algn="l"/>
                      <a:r>
                        <a:rPr lang="en-US" sz="1400" kern="1200" baseline="0" dirty="0"/>
                        <a:t>3.</a:t>
                      </a:r>
                      <a:endParaRPr lang="en-US" sz="1400" kern="1200" baseline="0" dirty="0">
                        <a:solidFill>
                          <a:schemeClr val="tx1"/>
                        </a:solidFill>
                        <a:latin typeface="+mn-lt"/>
                        <a:ea typeface="+mn-ea"/>
                        <a:cs typeface="+mn-cs"/>
                      </a:endParaRPr>
                    </a:p>
                  </a:txBody>
                  <a:tcPr/>
                </a:tc>
                <a:tc>
                  <a:txBody>
                    <a:bodyPr/>
                    <a:lstStyle/>
                    <a:p>
                      <a:r>
                        <a:rPr lang="en-US" sz="1400" b="1" kern="1200" baseline="0" dirty="0"/>
                        <a:t>Establish Management Cadre</a:t>
                      </a:r>
                      <a:endParaRPr lang="en-US" sz="1400" b="1" kern="1200" baseline="0" dirty="0">
                        <a:solidFill>
                          <a:schemeClr val="tx1"/>
                        </a:solidFill>
                        <a:latin typeface="+mn-lt"/>
                        <a:ea typeface="+mn-ea"/>
                        <a:cs typeface="+mn-cs"/>
                      </a:endParaRPr>
                    </a:p>
                  </a:txBody>
                  <a:tcPr/>
                </a:tc>
                <a:tc>
                  <a:txBody>
                    <a:bodyPr/>
                    <a:lstStyle/>
                    <a:p>
                      <a:pPr marL="285750" indent="-285750">
                        <a:buFont typeface="Arial" panose="020B0604020202020204" pitchFamily="34" charset="0"/>
                        <a:buChar char="•"/>
                      </a:pPr>
                      <a:r>
                        <a:rPr lang="en-US" sz="1400" kern="1200" baseline="0" dirty="0"/>
                        <a:t>Management Cadre and the Service Rules framed / notified on 23rd July 2014;</a:t>
                      </a:r>
                    </a:p>
                    <a:p>
                      <a:pPr marL="285750" indent="-285750">
                        <a:buFont typeface="Arial" panose="020B0604020202020204" pitchFamily="34" charset="0"/>
                        <a:buChar char="•"/>
                      </a:pPr>
                      <a:r>
                        <a:rPr lang="en-US" sz="1400" kern="1200" baseline="0" dirty="0"/>
                        <a:t>Appropriations for the posts made in the budgets for FY 2014-15 and appointments made;</a:t>
                      </a:r>
                    </a:p>
                    <a:p>
                      <a:pPr marL="285750" indent="-285750">
                        <a:buFont typeface="Arial" panose="020B0604020202020204" pitchFamily="34" charset="0"/>
                        <a:buChar char="•"/>
                      </a:pPr>
                      <a:r>
                        <a:rPr lang="en-US" sz="1400" kern="1200" baseline="0" dirty="0"/>
                        <a:t>For FY 2016-17, district-wise budget appropriations sought from the Finance Department; </a:t>
                      </a:r>
                    </a:p>
                    <a:p>
                      <a:pPr marL="285750" indent="-285750">
                        <a:buFont typeface="Arial" panose="020B0604020202020204" pitchFamily="34" charset="0"/>
                        <a:buChar char="•"/>
                      </a:pPr>
                      <a:r>
                        <a:rPr lang="en-US" sz="1400" kern="1200" baseline="0" dirty="0"/>
                        <a:t>Implementation partial/ full implementation subject to the final decision of the Services Tribunal &amp; the Supreme Court.</a:t>
                      </a:r>
                      <a:endParaRPr lang="en-US" sz="1400" kern="1200" baseline="0" dirty="0">
                        <a:solidFill>
                          <a:schemeClr val="tx1"/>
                        </a:solidFill>
                        <a:latin typeface="+mn-lt"/>
                        <a:ea typeface="+mn-ea"/>
                        <a:cs typeface="+mn-cs"/>
                      </a:endParaRPr>
                    </a:p>
                  </a:txBody>
                  <a:tcPr/>
                </a:tc>
                <a:tc>
                  <a:txBody>
                    <a:bodyPr/>
                    <a:lstStyle/>
                    <a:p>
                      <a:pPr marL="285750" indent="-285750">
                        <a:buFont typeface="Arial" panose="020B0604020202020204" pitchFamily="34" charset="0"/>
                        <a:buChar char="•"/>
                      </a:pPr>
                      <a:r>
                        <a:rPr lang="en-US" sz="1400" kern="1200" baseline="0" dirty="0"/>
                        <a:t>Supreme Court’s decision will be binding and would unfold the details of permissible aspects of education management policy implementation.</a:t>
                      </a:r>
                      <a:endParaRPr lang="en-US" sz="1400" kern="1200" baseline="0" dirty="0">
                        <a:solidFill>
                          <a:schemeClr val="tx1"/>
                        </a:solidFill>
                        <a:latin typeface="+mn-lt"/>
                        <a:ea typeface="+mn-ea"/>
                        <a:cs typeface="+mn-cs"/>
                      </a:endParaRPr>
                    </a:p>
                  </a:txBody>
                  <a:tcPr/>
                </a:tc>
                <a:tc>
                  <a:txBody>
                    <a:bodyPr/>
                    <a:lstStyle/>
                    <a:p>
                      <a:r>
                        <a:rPr lang="en-US" sz="1400" kern="1200" baseline="0" dirty="0"/>
                        <a:t>No timelines can be given as the matter is prejudice.</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10001"/>
                  </a:ext>
                </a:extLst>
              </a:tr>
              <a:tr h="2146717">
                <a:tc>
                  <a:txBody>
                    <a:bodyPr/>
                    <a:lstStyle/>
                    <a:p>
                      <a:pPr algn="l"/>
                      <a:r>
                        <a:rPr lang="en-US" sz="1400" kern="1200" baseline="0" dirty="0"/>
                        <a:t>4.</a:t>
                      </a:r>
                      <a:endParaRPr lang="en-US" sz="1400" kern="1200" baseline="0" dirty="0">
                        <a:solidFill>
                          <a:schemeClr val="tx1"/>
                        </a:solidFill>
                        <a:latin typeface="+mn-lt"/>
                        <a:ea typeface="+mn-ea"/>
                        <a:cs typeface="+mn-cs"/>
                      </a:endParaRPr>
                    </a:p>
                  </a:txBody>
                  <a:tcPr/>
                </a:tc>
                <a:tc>
                  <a:txBody>
                    <a:bodyPr/>
                    <a:lstStyle/>
                    <a:p>
                      <a:r>
                        <a:rPr lang="en-US" sz="1400" b="1" kern="1200" baseline="0" dirty="0"/>
                        <a:t>Establish Human Resources Management Information System</a:t>
                      </a:r>
                      <a:endParaRPr lang="en-US" sz="1400" b="1" kern="1200" baseline="0" dirty="0">
                        <a:solidFill>
                          <a:schemeClr val="tx1"/>
                        </a:solidFill>
                        <a:latin typeface="+mn-lt"/>
                        <a:ea typeface="+mn-ea"/>
                        <a:cs typeface="+mn-cs"/>
                      </a:endParaRPr>
                    </a:p>
                  </a:txBody>
                  <a:tcPr/>
                </a:tc>
                <a:tc>
                  <a:txBody>
                    <a:bodyPr/>
                    <a:lstStyle/>
                    <a:p>
                      <a:pPr marL="285750" indent="-285750">
                        <a:buFont typeface="Arial" panose="020B0604020202020204" pitchFamily="34" charset="0"/>
                        <a:buChar char="•"/>
                      </a:pPr>
                      <a:r>
                        <a:rPr lang="en-US" sz="1400" kern="1200" baseline="0" dirty="0"/>
                        <a:t>System Analysis, full scale HRMIS development, data entry and warehousing already completed;</a:t>
                      </a:r>
                    </a:p>
                    <a:p>
                      <a:pPr marL="285750" indent="-285750">
                        <a:buFont typeface="Arial" panose="020B0604020202020204" pitchFamily="34" charset="0"/>
                        <a:buChar char="•"/>
                      </a:pPr>
                      <a:r>
                        <a:rPr lang="en-US" sz="1400" kern="1200" baseline="0" dirty="0"/>
                        <a:t>Sync files made on monthly basis  from 3 data sources for verification / data purification (AG, Biometric and SEMIS); </a:t>
                      </a:r>
                    </a:p>
                    <a:p>
                      <a:pPr marL="285750" indent="-285750">
                        <a:buFont typeface="Arial" panose="020B0604020202020204" pitchFamily="34" charset="0"/>
                        <a:buChar char="•"/>
                      </a:pPr>
                      <a:r>
                        <a:rPr lang="en-US" sz="1400" kern="1200" baseline="0" dirty="0"/>
                        <a:t>Discrepancies being filtered on a regular basis.</a:t>
                      </a:r>
                      <a:endParaRPr lang="en-US" sz="1400" kern="1200" baseline="0" dirty="0">
                        <a:solidFill>
                          <a:schemeClr val="tx1"/>
                        </a:solidFill>
                        <a:latin typeface="+mn-lt"/>
                        <a:ea typeface="+mn-ea"/>
                        <a:cs typeface="+mn-cs"/>
                      </a:endParaRPr>
                    </a:p>
                  </a:txBody>
                  <a:tcPr/>
                </a:tc>
                <a:tc>
                  <a:txBody>
                    <a:bodyPr/>
                    <a:lstStyle/>
                    <a:p>
                      <a:pPr marL="285750" indent="-285750" algn="l">
                        <a:buFont typeface="Arial" panose="020B0604020202020204" pitchFamily="34" charset="0"/>
                        <a:buChar char="•"/>
                      </a:pPr>
                      <a:r>
                        <a:rPr lang="en-US" sz="1400" kern="1200" baseline="0" dirty="0"/>
                        <a:t>Since the HRMIS data is sensitive, another real challenge is to achieve high level of reliability, accuracy &amp; authenticity.</a:t>
                      </a:r>
                      <a:endParaRPr lang="en-US" sz="1400" kern="1200" baseline="0" dirty="0">
                        <a:solidFill>
                          <a:schemeClr val="tx1"/>
                        </a:solidFill>
                        <a:latin typeface="+mn-lt"/>
                        <a:ea typeface="+mn-ea"/>
                        <a:cs typeface="+mn-cs"/>
                      </a:endParaRPr>
                    </a:p>
                  </a:txBody>
                  <a:tcPr/>
                </a:tc>
                <a:tc>
                  <a:txBody>
                    <a:bodyPr/>
                    <a:lstStyle/>
                    <a:p>
                      <a:pPr algn="l"/>
                      <a:r>
                        <a:rPr lang="en-US" sz="1400" kern="1200" baseline="0" dirty="0"/>
                        <a:t>9 months</a:t>
                      </a:r>
                    </a:p>
                    <a:p>
                      <a:pPr algn="l"/>
                      <a:r>
                        <a:rPr lang="en-US" sz="1400" kern="1200" baseline="0" dirty="0"/>
                        <a:t>(this may take some more time as the obj. is to achieve 100% accuracy)</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bl>
          </a:graphicData>
        </a:graphic>
      </p:graphicFrame>
      <p:sp>
        <p:nvSpPr>
          <p:cNvPr id="11" name="Rectangle 10"/>
          <p:cNvSpPr/>
          <p:nvPr/>
        </p:nvSpPr>
        <p:spPr>
          <a:xfrm>
            <a:off x="381000" y="41374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45377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3361960543"/>
              </p:ext>
            </p:extLst>
          </p:nvPr>
        </p:nvGraphicFramePr>
        <p:xfrm>
          <a:off x="457200" y="1295400"/>
          <a:ext cx="8610600" cy="5178065"/>
        </p:xfrm>
        <a:graphic>
          <a:graphicData uri="http://schemas.openxmlformats.org/drawingml/2006/table">
            <a:tbl>
              <a:tblPr firstRow="1" bandRow="1">
                <a:tableStyleId>{5940675A-B579-460E-94D1-54222C63F5DA}</a:tableStyleId>
              </a:tblPr>
              <a:tblGrid>
                <a:gridCol w="761999">
                  <a:extLst>
                    <a:ext uri="{9D8B030D-6E8A-4147-A177-3AD203B41FA5}">
                      <a16:colId xmlns:a16="http://schemas.microsoft.com/office/drawing/2014/main" val="3742320429"/>
                    </a:ext>
                  </a:extLst>
                </a:gridCol>
                <a:gridCol w="1396396">
                  <a:extLst>
                    <a:ext uri="{9D8B030D-6E8A-4147-A177-3AD203B41FA5}">
                      <a16:colId xmlns:a16="http://schemas.microsoft.com/office/drawing/2014/main" val="2929584269"/>
                    </a:ext>
                  </a:extLst>
                </a:gridCol>
                <a:gridCol w="3080124">
                  <a:extLst>
                    <a:ext uri="{9D8B030D-6E8A-4147-A177-3AD203B41FA5}">
                      <a16:colId xmlns:a16="http://schemas.microsoft.com/office/drawing/2014/main" val="2396580658"/>
                    </a:ext>
                  </a:extLst>
                </a:gridCol>
                <a:gridCol w="2106934">
                  <a:extLst>
                    <a:ext uri="{9D8B030D-6E8A-4147-A177-3AD203B41FA5}">
                      <a16:colId xmlns:a16="http://schemas.microsoft.com/office/drawing/2014/main" val="3930330326"/>
                    </a:ext>
                  </a:extLst>
                </a:gridCol>
                <a:gridCol w="1265147">
                  <a:extLst>
                    <a:ext uri="{9D8B030D-6E8A-4147-A177-3AD203B41FA5}">
                      <a16:colId xmlns:a16="http://schemas.microsoft.com/office/drawing/2014/main" val="449128574"/>
                    </a:ext>
                  </a:extLst>
                </a:gridCol>
              </a:tblGrid>
              <a:tr h="572877">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S #</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Strategic Objectives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Implementation Status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Implementation Challenges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Timelines</a:t>
                      </a:r>
                      <a:endParaRPr lang="en-US" sz="14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899608">
                <a:tc>
                  <a:txBody>
                    <a:bodyPr/>
                    <a:lstStyle/>
                    <a:p>
                      <a:pPr marL="0" indent="0" algn="l" defTabSz="914400" rtl="0" eaLnBrk="1" latinLnBrk="0" hangingPunct="1">
                        <a:buFont typeface="Arial" panose="020B0604020202020204" pitchFamily="34" charset="0"/>
                        <a:buNone/>
                      </a:pPr>
                      <a:r>
                        <a:rPr lang="en-US" sz="1400" kern="1200" baseline="0" dirty="0"/>
                        <a:t>5.</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b="1" kern="1200" baseline="0" dirty="0"/>
                        <a:t>Establish  Internal Audit System</a:t>
                      </a:r>
                      <a:endParaRPr lang="en-US" sz="1400" b="1" kern="1200" baseline="0" dirty="0">
                        <a:solidFill>
                          <a:schemeClr val="tx1"/>
                        </a:solidFill>
                        <a:latin typeface="+mn-lt"/>
                        <a:ea typeface="+mn-ea"/>
                        <a:cs typeface="+mn-cs"/>
                      </a:endParaRPr>
                    </a:p>
                  </a:txBody>
                  <a:tcPr/>
                </a:tc>
                <a:tc>
                  <a:txBody>
                    <a:bodyPr/>
                    <a:lstStyle/>
                    <a:p>
                      <a:pPr marL="285750" indent="-285750" algn="l" defTabSz="914400" rtl="0" eaLnBrk="1" latinLnBrk="0" hangingPunct="1">
                        <a:buFont typeface="Arial" panose="020B0604020202020204" pitchFamily="34" charset="0"/>
                        <a:buChar char="•"/>
                      </a:pPr>
                      <a:r>
                        <a:rPr lang="en-US" sz="1400" kern="1200" baseline="0" dirty="0"/>
                        <a:t>First ever Internal Audit Charter of Sindh, developed. with support of EU, approved by CM / notified by </a:t>
                      </a:r>
                      <a:r>
                        <a:rPr lang="en-US" sz="1400" kern="1200" baseline="0" dirty="0" err="1"/>
                        <a:t>GoS</a:t>
                      </a:r>
                      <a:r>
                        <a:rPr lang="en-US" sz="1400" kern="1200" baseline="0" dirty="0"/>
                        <a:t>.</a:t>
                      </a:r>
                    </a:p>
                    <a:p>
                      <a:pPr marL="285750" indent="-285750" algn="l" defTabSz="914400" rtl="0" eaLnBrk="1" latinLnBrk="0" hangingPunct="1">
                        <a:buFont typeface="Arial" panose="020B0604020202020204" pitchFamily="34" charset="0"/>
                        <a:buChar char="•"/>
                      </a:pPr>
                      <a:r>
                        <a:rPr lang="en-US" sz="1400" kern="1200" baseline="0" dirty="0"/>
                        <a:t>First ever, Internal Audit Law and rules drafted and endorsed by </a:t>
                      </a:r>
                      <a:r>
                        <a:rPr lang="en-US" sz="1400" kern="1200" baseline="0" dirty="0" err="1"/>
                        <a:t>GoS</a:t>
                      </a:r>
                      <a:r>
                        <a:rPr lang="en-US" sz="1400" kern="1200" baseline="0" dirty="0"/>
                        <a:t> Committee and moved for approvals / legislation; </a:t>
                      </a:r>
                    </a:p>
                    <a:p>
                      <a:pPr marL="285750" indent="-285750" algn="l" defTabSz="914400" rtl="0" eaLnBrk="1" latinLnBrk="0" hangingPunct="1">
                        <a:buFont typeface="Arial" panose="020B0604020202020204" pitchFamily="34" charset="0"/>
                        <a:buChar char="•"/>
                      </a:pPr>
                      <a:r>
                        <a:rPr lang="en-US" sz="1400" kern="1200" baseline="0" dirty="0"/>
                        <a:t>Draft Organizational structure developed and agreed. FD has approved in principle, all positions. Summary for creating positions within September.</a:t>
                      </a:r>
                      <a:endParaRPr lang="en-US" sz="1400" kern="1200" baseline="0" dirty="0">
                        <a:solidFill>
                          <a:schemeClr val="tx1"/>
                        </a:solidFill>
                        <a:latin typeface="+mn-lt"/>
                        <a:ea typeface="+mn-ea"/>
                        <a:cs typeface="+mn-cs"/>
                      </a:endParaRPr>
                    </a:p>
                  </a:txBody>
                  <a:tcPr/>
                </a:tc>
                <a:tc>
                  <a:txBody>
                    <a:bodyPr/>
                    <a:lstStyle/>
                    <a:p>
                      <a:pPr marL="285750" indent="-285750" algn="l" defTabSz="914400" rtl="0" eaLnBrk="1" latinLnBrk="0" hangingPunct="1">
                        <a:buFont typeface="Arial" panose="020B0604020202020204" pitchFamily="34" charset="0"/>
                        <a:buChar char="•"/>
                      </a:pPr>
                      <a:r>
                        <a:rPr lang="en-US" sz="1400" kern="1200" baseline="0" dirty="0"/>
                        <a:t>The process of sanctioning positions and legislation can be  time consuming, however the Finance Department is making the effort. </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kern="1200" baseline="0" dirty="0"/>
                        <a:t>9 months</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r h="1705580">
                <a:tc>
                  <a:txBody>
                    <a:bodyPr/>
                    <a:lstStyle/>
                    <a:p>
                      <a:pPr marL="0" indent="0" algn="l" defTabSz="914400" rtl="0" eaLnBrk="1" latinLnBrk="0" hangingPunct="1">
                        <a:buFont typeface="Arial" panose="020B0604020202020204" pitchFamily="34" charset="0"/>
                        <a:buNone/>
                      </a:pPr>
                      <a:r>
                        <a:rPr lang="en-US" sz="1400" kern="1200" baseline="0" dirty="0"/>
                        <a:t>6. </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b="1" kern="1200" baseline="0" dirty="0"/>
                        <a:t>Cluster-based School Management System</a:t>
                      </a:r>
                      <a:endParaRPr lang="en-US" sz="1400" b="1" kern="1200" baseline="0" dirty="0">
                        <a:solidFill>
                          <a:schemeClr val="tx1"/>
                        </a:solidFill>
                        <a:latin typeface="+mn-lt"/>
                        <a:ea typeface="+mn-ea"/>
                        <a:cs typeface="+mn-cs"/>
                      </a:endParaRPr>
                    </a:p>
                  </a:txBody>
                  <a:tcPr/>
                </a:tc>
                <a:tc>
                  <a:txBody>
                    <a:bodyPr/>
                    <a:lstStyle/>
                    <a:p>
                      <a:pPr marL="285750" indent="-285750" algn="l" defTabSz="914400" rtl="0" eaLnBrk="1" latinLnBrk="0" hangingPunct="1">
                        <a:buFont typeface="Arial" panose="020B0604020202020204" pitchFamily="34" charset="0"/>
                        <a:buChar char="•"/>
                      </a:pPr>
                      <a:r>
                        <a:rPr lang="en-US" sz="1400" kern="1200" baseline="0" dirty="0"/>
                        <a:t>With the support of EU, Clustering Policy framed and notified / SOPs approved;</a:t>
                      </a:r>
                    </a:p>
                    <a:p>
                      <a:pPr marL="285750" indent="-285750" algn="l" defTabSz="914400" rtl="0" eaLnBrk="1" latinLnBrk="0" hangingPunct="1">
                        <a:buFont typeface="Arial" panose="020B0604020202020204" pitchFamily="34" charset="0"/>
                        <a:buChar char="•"/>
                      </a:pPr>
                      <a:r>
                        <a:rPr lang="en-US" sz="1400" kern="1200" baseline="0" dirty="0"/>
                        <a:t>62 Clusters formed in 6 pilot districts where orientation was given 380 HMs / Others.</a:t>
                      </a:r>
                      <a:endParaRPr lang="en-US" sz="1400" kern="1200" baseline="0" dirty="0">
                        <a:solidFill>
                          <a:schemeClr val="tx1"/>
                        </a:solidFill>
                        <a:latin typeface="+mn-lt"/>
                        <a:ea typeface="+mn-ea"/>
                        <a:cs typeface="+mn-cs"/>
                      </a:endParaRPr>
                    </a:p>
                  </a:txBody>
                  <a:tcPr/>
                </a:tc>
                <a:tc>
                  <a:txBody>
                    <a:bodyPr/>
                    <a:lstStyle/>
                    <a:p>
                      <a:pPr marL="285750" indent="-285750" algn="l" defTabSz="914400" rtl="0" eaLnBrk="1" latinLnBrk="0" hangingPunct="1">
                        <a:buFont typeface="Arial" panose="020B0604020202020204" pitchFamily="34" charset="0"/>
                        <a:buChar char="•"/>
                      </a:pPr>
                      <a:r>
                        <a:rPr lang="en-US" sz="1400" kern="1200" baseline="0" dirty="0"/>
                        <a:t>Since this is a major policy reform, it would need continuous support and patronage by all concerned.</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kern="1200" baseline="0" dirty="0"/>
                        <a:t>9 months</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10002"/>
                  </a:ext>
                </a:extLst>
              </a:tr>
            </a:tbl>
          </a:graphicData>
        </a:graphic>
      </p:graphicFrame>
      <p:sp>
        <p:nvSpPr>
          <p:cNvPr id="13" name="Rectangle 12"/>
          <p:cNvSpPr/>
          <p:nvPr/>
        </p:nvSpPr>
        <p:spPr>
          <a:xfrm>
            <a:off x="457200" y="68580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Governance &amp; Accountability</a:t>
            </a:r>
          </a:p>
        </p:txBody>
      </p:sp>
      <p:pic>
        <p:nvPicPr>
          <p:cNvPr id="11"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1072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2361727400"/>
              </p:ext>
            </p:extLst>
          </p:nvPr>
        </p:nvGraphicFramePr>
        <p:xfrm>
          <a:off x="609600" y="990600"/>
          <a:ext cx="8305800" cy="5560734"/>
        </p:xfrm>
        <a:graphic>
          <a:graphicData uri="http://schemas.openxmlformats.org/drawingml/2006/table">
            <a:tbl>
              <a:tblPr firstRow="1" bandRow="1">
                <a:tableStyleId>{5940675A-B579-460E-94D1-54222C63F5DA}</a:tableStyleId>
              </a:tblPr>
              <a:tblGrid>
                <a:gridCol w="449422">
                  <a:extLst>
                    <a:ext uri="{9D8B030D-6E8A-4147-A177-3AD203B41FA5}">
                      <a16:colId xmlns:a16="http://schemas.microsoft.com/office/drawing/2014/main" val="3742320429"/>
                    </a:ext>
                  </a:extLst>
                </a:gridCol>
                <a:gridCol w="1988978">
                  <a:extLst>
                    <a:ext uri="{9D8B030D-6E8A-4147-A177-3AD203B41FA5}">
                      <a16:colId xmlns:a16="http://schemas.microsoft.com/office/drawing/2014/main" val="2929584269"/>
                    </a:ext>
                  </a:extLst>
                </a:gridCol>
                <a:gridCol w="2646542">
                  <a:extLst>
                    <a:ext uri="{9D8B030D-6E8A-4147-A177-3AD203B41FA5}">
                      <a16:colId xmlns:a16="http://schemas.microsoft.com/office/drawing/2014/main" val="2396580658"/>
                    </a:ext>
                  </a:extLst>
                </a:gridCol>
                <a:gridCol w="1947496">
                  <a:extLst>
                    <a:ext uri="{9D8B030D-6E8A-4147-A177-3AD203B41FA5}">
                      <a16:colId xmlns:a16="http://schemas.microsoft.com/office/drawing/2014/main" val="3930330326"/>
                    </a:ext>
                  </a:extLst>
                </a:gridCol>
                <a:gridCol w="1273362">
                  <a:extLst>
                    <a:ext uri="{9D8B030D-6E8A-4147-A177-3AD203B41FA5}">
                      <a16:colId xmlns:a16="http://schemas.microsoft.com/office/drawing/2014/main" val="449128574"/>
                    </a:ext>
                  </a:extLst>
                </a:gridCol>
              </a:tblGrid>
              <a:tr h="713402">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S #</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Strategic Objectives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Implementation Status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Implementation Challenges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400" b="1" kern="1200" baseline="0" dirty="0">
                          <a:solidFill>
                            <a:schemeClr val="bg1"/>
                          </a:solidFill>
                        </a:rPr>
                        <a:t>Timelines</a:t>
                      </a:r>
                      <a:endParaRPr lang="en-US" sz="14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3137574">
                <a:tc>
                  <a:txBody>
                    <a:bodyPr/>
                    <a:lstStyle/>
                    <a:p>
                      <a:pPr marL="0" indent="0" algn="l" defTabSz="914400" rtl="0" eaLnBrk="1" latinLnBrk="0" hangingPunct="1">
                        <a:buFont typeface="Arial" panose="020B0604020202020204" pitchFamily="34" charset="0"/>
                        <a:buNone/>
                      </a:pPr>
                      <a:r>
                        <a:rPr lang="en-US" sz="1400" kern="1200" baseline="0" dirty="0"/>
                        <a:t>7. </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b="1" kern="1200" baseline="0" dirty="0"/>
                        <a:t>Professional  Development/Capacity building of DDOs and Procuring Officials</a:t>
                      </a:r>
                      <a:endParaRPr lang="en-US" sz="1400" b="1" kern="1200" baseline="0" dirty="0">
                        <a:solidFill>
                          <a:schemeClr val="tx1"/>
                        </a:solidFill>
                        <a:latin typeface="+mn-lt"/>
                        <a:ea typeface="+mn-ea"/>
                        <a:cs typeface="+mn-cs"/>
                      </a:endParaRPr>
                    </a:p>
                  </a:txBody>
                  <a:tcPr/>
                </a:tc>
                <a:tc>
                  <a:txBody>
                    <a:bodyPr/>
                    <a:lstStyle/>
                    <a:p>
                      <a:pPr marL="174625" indent="-174625" algn="l" defTabSz="914400" rtl="0" eaLnBrk="1" latinLnBrk="0" hangingPunct="1">
                        <a:buFont typeface="Arial" panose="020B0604020202020204" pitchFamily="34" charset="0"/>
                        <a:buChar char="•"/>
                      </a:pPr>
                      <a:r>
                        <a:rPr lang="en-US" sz="1400" kern="1200" baseline="0" dirty="0"/>
                        <a:t>Training made mandatory at all  management levels  by </a:t>
                      </a:r>
                      <a:r>
                        <a:rPr lang="en-US" sz="1400" kern="1200" baseline="0" dirty="0" err="1"/>
                        <a:t>GoS</a:t>
                      </a:r>
                      <a:r>
                        <a:rPr lang="en-US" sz="1400" kern="1200" baseline="0" dirty="0"/>
                        <a:t> (eligibility for promotion);</a:t>
                      </a:r>
                    </a:p>
                    <a:p>
                      <a:pPr marL="174625" indent="-174625" algn="l" defTabSz="914400" rtl="0" eaLnBrk="1" latinLnBrk="0" hangingPunct="1">
                        <a:buFont typeface="Arial" panose="020B0604020202020204" pitchFamily="34" charset="0"/>
                        <a:buChar char="•"/>
                      </a:pPr>
                      <a:r>
                        <a:rPr lang="en-US" sz="1400" kern="1200" baseline="0" dirty="0"/>
                        <a:t>Various programs for improving the capacity of finance/DDOs and procuring officials of </a:t>
                      </a:r>
                      <a:r>
                        <a:rPr lang="en-US" sz="1400" kern="1200" baseline="0" dirty="0" err="1"/>
                        <a:t>GoS</a:t>
                      </a:r>
                      <a:r>
                        <a:rPr lang="en-US" sz="1400" kern="1200" baseline="0" dirty="0"/>
                        <a:t> held in all districts, with the support of the WB, EU, others for school consolidation etc.</a:t>
                      </a:r>
                    </a:p>
                    <a:p>
                      <a:pPr marL="174625" indent="-174625" algn="l" defTabSz="914400" rtl="0" eaLnBrk="1" latinLnBrk="0" hangingPunct="1">
                        <a:buFont typeface="Arial" panose="020B0604020202020204" pitchFamily="34" charset="0"/>
                        <a:buChar char="•"/>
                      </a:pPr>
                      <a:r>
                        <a:rPr lang="en-US" sz="1400" kern="1200" baseline="0" dirty="0"/>
                        <a:t>Other programs designed along with SPPRA.</a:t>
                      </a:r>
                      <a:endParaRPr lang="en-US" sz="1400" kern="1200" baseline="0" dirty="0">
                        <a:solidFill>
                          <a:schemeClr val="tx1"/>
                        </a:solidFill>
                        <a:latin typeface="+mn-lt"/>
                        <a:ea typeface="+mn-ea"/>
                        <a:cs typeface="+mn-cs"/>
                      </a:endParaRPr>
                    </a:p>
                  </a:txBody>
                  <a:tcPr/>
                </a:tc>
                <a:tc>
                  <a:txBody>
                    <a:bodyPr/>
                    <a:lstStyle/>
                    <a:p>
                      <a:pPr marL="285750" indent="-285750" algn="l" defTabSz="914400" rtl="0" eaLnBrk="1" latinLnBrk="0" hangingPunct="1">
                        <a:buFont typeface="Arial" panose="020B0604020202020204" pitchFamily="34" charset="0"/>
                        <a:buChar char="•"/>
                      </a:pPr>
                      <a:r>
                        <a:rPr lang="en-US" sz="1400" kern="1200" baseline="0" dirty="0"/>
                        <a:t>Sustainable  approach and institutional arrangements to be ensured.</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kern="1200" baseline="0" dirty="0"/>
                        <a:t>9 months</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10001"/>
                  </a:ext>
                </a:extLst>
              </a:tr>
              <a:tr h="1709758">
                <a:tc>
                  <a:txBody>
                    <a:bodyPr/>
                    <a:lstStyle/>
                    <a:p>
                      <a:pPr marL="0" indent="0" algn="l" defTabSz="914400" rtl="0" eaLnBrk="1" latinLnBrk="0" hangingPunct="1">
                        <a:buFont typeface="Arial" panose="020B0604020202020204" pitchFamily="34" charset="0"/>
                        <a:buNone/>
                      </a:pPr>
                      <a:r>
                        <a:rPr lang="en-US" sz="1400" kern="1200" baseline="0" dirty="0"/>
                        <a:t>8.</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b="1" kern="1200" baseline="0" dirty="0"/>
                        <a:t>Better equipped Offices and  Logistics</a:t>
                      </a:r>
                      <a:endParaRPr lang="en-US" sz="1400" b="1" kern="1200" baseline="0" dirty="0">
                        <a:solidFill>
                          <a:schemeClr val="tx1"/>
                        </a:solidFill>
                        <a:latin typeface="+mn-lt"/>
                        <a:ea typeface="+mn-ea"/>
                        <a:cs typeface="+mn-cs"/>
                      </a:endParaRPr>
                    </a:p>
                  </a:txBody>
                  <a:tcPr/>
                </a:tc>
                <a:tc>
                  <a:txBody>
                    <a:bodyPr/>
                    <a:lstStyle/>
                    <a:p>
                      <a:pPr marL="174625" indent="-174625" algn="l" defTabSz="914400" rtl="0" eaLnBrk="1" latinLnBrk="0" hangingPunct="1">
                        <a:buFont typeface="Arial" panose="020B0604020202020204" pitchFamily="34" charset="0"/>
                        <a:buChar char="•"/>
                      </a:pPr>
                      <a:r>
                        <a:rPr lang="en-US" sz="1400" kern="1200" baseline="0" dirty="0"/>
                        <a:t>Initial deliberations held internally and with EU (added as a policy trigger) </a:t>
                      </a:r>
                    </a:p>
                    <a:p>
                      <a:pPr marL="174625" indent="-174625" algn="l" defTabSz="914400" rtl="0" eaLnBrk="1" latinLnBrk="0" hangingPunct="1">
                        <a:buFont typeface="Arial" panose="020B0604020202020204" pitchFamily="34" charset="0"/>
                        <a:buChar char="•"/>
                      </a:pPr>
                      <a:r>
                        <a:rPr lang="en-US" sz="1400" kern="1200" baseline="0" dirty="0"/>
                        <a:t>First steps undertaken to assess needs in terms of offices, transport and budget requirements.</a:t>
                      </a:r>
                      <a:endParaRPr lang="en-US" sz="1400" kern="1200" baseline="0" dirty="0">
                        <a:solidFill>
                          <a:schemeClr val="tx1"/>
                        </a:solidFill>
                        <a:latin typeface="+mn-lt"/>
                        <a:ea typeface="+mn-ea"/>
                        <a:cs typeface="+mn-cs"/>
                      </a:endParaRPr>
                    </a:p>
                  </a:txBody>
                  <a:tcPr/>
                </a:tc>
                <a:tc>
                  <a:txBody>
                    <a:bodyPr/>
                    <a:lstStyle/>
                    <a:p>
                      <a:pPr marL="285750" indent="-285750" algn="l" defTabSz="914400" rtl="0" eaLnBrk="1" latinLnBrk="0" hangingPunct="1">
                        <a:buFont typeface="Arial" panose="020B0604020202020204" pitchFamily="34" charset="0"/>
                        <a:buChar char="•"/>
                      </a:pPr>
                      <a:r>
                        <a:rPr lang="en-US" sz="1400" kern="1200" baseline="0" dirty="0"/>
                        <a:t>This would require additional funding / approval for purchase of  vehicles.</a:t>
                      </a:r>
                      <a:endParaRPr lang="en-US" sz="14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400" kern="1200" baseline="0" dirty="0"/>
                        <a:t>9 months</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10002"/>
                  </a:ext>
                </a:extLst>
              </a:tr>
            </a:tbl>
          </a:graphicData>
        </a:graphic>
      </p:graphicFrame>
      <p:sp>
        <p:nvSpPr>
          <p:cNvPr id="11" name="Rectangle 10"/>
          <p:cNvSpPr/>
          <p:nvPr/>
        </p:nvSpPr>
        <p:spPr>
          <a:xfrm>
            <a:off x="609600" y="51429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596328"/>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1" name="Table 10"/>
          <p:cNvGraphicFramePr>
            <a:graphicFrameLocks noGrp="1"/>
          </p:cNvGraphicFramePr>
          <p:nvPr>
            <p:extLst>
              <p:ext uri="{D42A27DB-BD31-4B8C-83A1-F6EECF244321}">
                <p14:modId xmlns:p14="http://schemas.microsoft.com/office/powerpoint/2010/main" val="3885583827"/>
              </p:ext>
            </p:extLst>
          </p:nvPr>
        </p:nvGraphicFramePr>
        <p:xfrm>
          <a:off x="533400" y="1143000"/>
          <a:ext cx="8373345" cy="5257800"/>
        </p:xfrm>
        <a:graphic>
          <a:graphicData uri="http://schemas.openxmlformats.org/drawingml/2006/table">
            <a:tbl>
              <a:tblPr firstRow="1" bandRow="1">
                <a:tableStyleId>{5940675A-B579-460E-94D1-54222C63F5DA}</a:tableStyleId>
              </a:tblPr>
              <a:tblGrid>
                <a:gridCol w="685800">
                  <a:extLst>
                    <a:ext uri="{9D8B030D-6E8A-4147-A177-3AD203B41FA5}">
                      <a16:colId xmlns:a16="http://schemas.microsoft.com/office/drawing/2014/main" val="3742320429"/>
                    </a:ext>
                  </a:extLst>
                </a:gridCol>
                <a:gridCol w="1439145">
                  <a:extLst>
                    <a:ext uri="{9D8B030D-6E8A-4147-A177-3AD203B41FA5}">
                      <a16:colId xmlns:a16="http://schemas.microsoft.com/office/drawing/2014/main" val="2929584269"/>
                    </a:ext>
                  </a:extLst>
                </a:gridCol>
                <a:gridCol w="3200400">
                  <a:extLst>
                    <a:ext uri="{9D8B030D-6E8A-4147-A177-3AD203B41FA5}">
                      <a16:colId xmlns:a16="http://schemas.microsoft.com/office/drawing/2014/main" val="2396580658"/>
                    </a:ext>
                  </a:extLst>
                </a:gridCol>
                <a:gridCol w="1752600">
                  <a:extLst>
                    <a:ext uri="{9D8B030D-6E8A-4147-A177-3AD203B41FA5}">
                      <a16:colId xmlns:a16="http://schemas.microsoft.com/office/drawing/2014/main" val="3930330326"/>
                    </a:ext>
                  </a:extLst>
                </a:gridCol>
                <a:gridCol w="1295400">
                  <a:extLst>
                    <a:ext uri="{9D8B030D-6E8A-4147-A177-3AD203B41FA5}">
                      <a16:colId xmlns:a16="http://schemas.microsoft.com/office/drawing/2014/main" val="449128574"/>
                    </a:ext>
                  </a:extLst>
                </a:gridCol>
              </a:tblGrid>
              <a:tr h="550609">
                <a:tc>
                  <a:txBody>
                    <a:bodyPr/>
                    <a:lstStyle/>
                    <a:p>
                      <a:pPr algn="ctr"/>
                      <a:r>
                        <a:rPr lang="en-US" sz="1400" b="1" kern="1200" baseline="0" dirty="0">
                          <a:solidFill>
                            <a:schemeClr val="bg1"/>
                          </a:solidFill>
                        </a:rPr>
                        <a:t>S #</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Strategic Objectives</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Implementation Status</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Implementation Challenges</a:t>
                      </a:r>
                      <a:endParaRPr lang="en-US" sz="1400" b="1" kern="1200" baseline="0" dirty="0">
                        <a:solidFill>
                          <a:schemeClr val="bg1"/>
                        </a:solidFill>
                        <a:latin typeface="+mn-lt"/>
                        <a:ea typeface="+mn-ea"/>
                        <a:cs typeface="+mn-cs"/>
                      </a:endParaRPr>
                    </a:p>
                  </a:txBody>
                  <a:tcPr>
                    <a:solidFill>
                      <a:srgbClr val="002060"/>
                    </a:solidFill>
                  </a:tcPr>
                </a:tc>
                <a:tc>
                  <a:txBody>
                    <a:bodyPr/>
                    <a:lstStyle/>
                    <a:p>
                      <a:pPr algn="ctr"/>
                      <a:r>
                        <a:rPr lang="en-US" sz="1400" b="1" kern="1200" baseline="0" dirty="0">
                          <a:solidFill>
                            <a:schemeClr val="bg1"/>
                          </a:solidFill>
                        </a:rPr>
                        <a:t>Timelines</a:t>
                      </a:r>
                      <a:endParaRPr lang="en-US" sz="14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984660">
                <a:tc>
                  <a:txBody>
                    <a:bodyPr/>
                    <a:lstStyle/>
                    <a:p>
                      <a:pPr algn="l"/>
                      <a:r>
                        <a:rPr lang="en-US" sz="1400" kern="1200" baseline="0" dirty="0"/>
                        <a:t>9.</a:t>
                      </a:r>
                      <a:endParaRPr lang="en-US" sz="1400" kern="1200" baseline="0" dirty="0">
                        <a:solidFill>
                          <a:schemeClr val="tx1"/>
                        </a:solidFill>
                        <a:latin typeface="+mn-lt"/>
                        <a:ea typeface="+mn-ea"/>
                        <a:cs typeface="+mn-cs"/>
                      </a:endParaRPr>
                    </a:p>
                  </a:txBody>
                  <a:tcPr/>
                </a:tc>
                <a:tc>
                  <a:txBody>
                    <a:bodyPr/>
                    <a:lstStyle/>
                    <a:p>
                      <a:r>
                        <a:rPr lang="en-US" sz="1400" b="1" kern="1200" baseline="0" dirty="0"/>
                        <a:t>Establish New System of Performance Appraisal</a:t>
                      </a:r>
                      <a:endParaRPr lang="en-US" sz="1400" b="1" kern="1200" baseline="0" dirty="0">
                        <a:solidFill>
                          <a:schemeClr val="tx1"/>
                        </a:solidFill>
                        <a:latin typeface="+mn-lt"/>
                        <a:ea typeface="+mn-ea"/>
                        <a:cs typeface="+mn-cs"/>
                      </a:endParaRPr>
                    </a:p>
                  </a:txBody>
                  <a:tcPr/>
                </a:tc>
                <a:tc>
                  <a:txBody>
                    <a:bodyPr/>
                    <a:lstStyle/>
                    <a:p>
                      <a:pPr marL="285750" indent="-285750">
                        <a:buFont typeface="Arial" panose="020B0604020202020204" pitchFamily="34" charset="0"/>
                        <a:buChar char="•"/>
                      </a:pPr>
                      <a:r>
                        <a:rPr lang="en-US" sz="1400" kern="1200" baseline="0" dirty="0"/>
                        <a:t>Agreed by </a:t>
                      </a:r>
                      <a:r>
                        <a:rPr lang="en-US" sz="1400" kern="1200" baseline="0" dirty="0" err="1"/>
                        <a:t>GoS</a:t>
                      </a:r>
                      <a:r>
                        <a:rPr lang="en-US" sz="1400" kern="1200" baseline="0" dirty="0"/>
                        <a:t> as policy reform area and even included as a policy trigger with EU TA.</a:t>
                      </a:r>
                      <a:endParaRPr lang="en-US" sz="1400" kern="1200" baseline="0" dirty="0">
                        <a:solidFill>
                          <a:schemeClr val="tx1"/>
                        </a:solidFill>
                        <a:latin typeface="+mn-lt"/>
                        <a:ea typeface="+mn-ea"/>
                        <a:cs typeface="+mn-cs"/>
                      </a:endParaRPr>
                    </a:p>
                  </a:txBody>
                  <a:tcPr/>
                </a:tc>
                <a:tc>
                  <a:txBody>
                    <a:bodyPr/>
                    <a:lstStyle/>
                    <a:p>
                      <a:pPr marL="285750" indent="-285750" algn="l">
                        <a:buFont typeface="Arial" panose="020B0604020202020204" pitchFamily="34" charset="0"/>
                        <a:buChar char="•"/>
                      </a:pPr>
                      <a:r>
                        <a:rPr lang="en-US" sz="1400" kern="1200" baseline="0" dirty="0"/>
                        <a:t>Real challenge would be in the implementation  of the system.</a:t>
                      </a:r>
                      <a:endParaRPr lang="en-US" sz="1400" kern="1200" baseline="0" dirty="0">
                        <a:solidFill>
                          <a:schemeClr val="tx1"/>
                        </a:solidFill>
                        <a:latin typeface="+mn-lt"/>
                        <a:ea typeface="+mn-ea"/>
                        <a:cs typeface="+mn-cs"/>
                      </a:endParaRPr>
                    </a:p>
                  </a:txBody>
                  <a:tcPr/>
                </a:tc>
                <a:tc>
                  <a:txBody>
                    <a:bodyPr/>
                    <a:lstStyle/>
                    <a:p>
                      <a:r>
                        <a:rPr lang="en-US" sz="1400" kern="1200" baseline="0" dirty="0"/>
                        <a:t>9-12 months</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10001"/>
                  </a:ext>
                </a:extLst>
              </a:tr>
              <a:tr h="3722531">
                <a:tc>
                  <a:txBody>
                    <a:bodyPr/>
                    <a:lstStyle/>
                    <a:p>
                      <a:pPr algn="l"/>
                      <a:r>
                        <a:rPr lang="en-US" sz="1400" kern="1200" baseline="0" dirty="0"/>
                        <a:t>10.</a:t>
                      </a:r>
                      <a:endParaRPr lang="en-US" sz="1400" kern="1200" baseline="0" dirty="0">
                        <a:solidFill>
                          <a:schemeClr val="tx1"/>
                        </a:solidFill>
                        <a:latin typeface="+mn-lt"/>
                        <a:ea typeface="+mn-ea"/>
                        <a:cs typeface="+mn-cs"/>
                      </a:endParaRPr>
                    </a:p>
                  </a:txBody>
                  <a:tcPr/>
                </a:tc>
                <a:tc>
                  <a:txBody>
                    <a:bodyPr/>
                    <a:lstStyle/>
                    <a:p>
                      <a:pPr algn="l"/>
                      <a:r>
                        <a:rPr lang="en-US" sz="1400" b="1" kern="1200" baseline="0" dirty="0"/>
                        <a:t>Establish Information and Communication Unit</a:t>
                      </a:r>
                      <a:endParaRPr lang="en-US" sz="1400" b="1" kern="1200" baseline="0" dirty="0">
                        <a:solidFill>
                          <a:schemeClr val="tx1"/>
                        </a:solidFill>
                        <a:latin typeface="+mn-lt"/>
                        <a:ea typeface="+mn-ea"/>
                        <a:cs typeface="+mn-cs"/>
                      </a:endParaRPr>
                    </a:p>
                  </a:txBody>
                  <a:tcPr/>
                </a:tc>
                <a:tc>
                  <a:txBody>
                    <a:bodyPr/>
                    <a:lstStyle/>
                    <a:p>
                      <a:pPr marL="285750" indent="-285750" algn="l">
                        <a:buFont typeface="Arial" panose="020B0604020202020204" pitchFamily="34" charset="0"/>
                        <a:buChar char="•"/>
                      </a:pPr>
                      <a:r>
                        <a:rPr lang="en-US" sz="1400" kern="1200" baseline="0" dirty="0"/>
                        <a:t>A fully functional Communications Unit established;</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a:t>Communications Strategy being finalized;</a:t>
                      </a:r>
                    </a:p>
                    <a:p>
                      <a:pPr marL="285750" indent="-285750" algn="l">
                        <a:buFont typeface="Arial" panose="020B0604020202020204" pitchFamily="34" charset="0"/>
                        <a:buChar char="•"/>
                      </a:pPr>
                      <a:r>
                        <a:rPr lang="en-US" sz="1400" kern="1200" baseline="0" dirty="0"/>
                        <a:t>Robust SMS-based complaint management system (ILMI) established &amp; effectively managed by E&amp;LD;</a:t>
                      </a:r>
                    </a:p>
                    <a:p>
                      <a:pPr marL="285750" indent="-285750" algn="l">
                        <a:buFont typeface="Arial" panose="020B0604020202020204" pitchFamily="34" charset="0"/>
                        <a:buChar char="•"/>
                      </a:pPr>
                      <a:r>
                        <a:rPr lang="en-US" sz="1400" kern="1200" baseline="0" dirty="0"/>
                        <a:t>Regular position of Communication Specialist appropriated in the budget; </a:t>
                      </a:r>
                    </a:p>
                    <a:p>
                      <a:pPr marL="285750" indent="-285750" algn="l">
                        <a:buFont typeface="Arial" panose="020B0604020202020204" pitchFamily="34" charset="0"/>
                        <a:buChar char="•"/>
                      </a:pPr>
                      <a:r>
                        <a:rPr lang="en-US" sz="1400" kern="1200" baseline="0" dirty="0"/>
                        <a:t>Publications on key reforms are being regularly issued by E&amp;LD;</a:t>
                      </a:r>
                    </a:p>
                    <a:p>
                      <a:pPr marL="285750" indent="-285750" algn="l">
                        <a:buFont typeface="Arial" panose="020B0604020202020204" pitchFamily="34" charset="0"/>
                        <a:buChar char="•"/>
                      </a:pPr>
                      <a:r>
                        <a:rPr lang="en-US" sz="1400" kern="1200" baseline="0" dirty="0"/>
                        <a:t>E&amp;LD Website improved and made more interactive, current and informative.</a:t>
                      </a:r>
                      <a:endParaRPr lang="en-US" sz="1400" kern="1200" baseline="0" dirty="0">
                        <a:solidFill>
                          <a:schemeClr val="tx1"/>
                        </a:solidFill>
                        <a:latin typeface="+mn-lt"/>
                        <a:ea typeface="+mn-ea"/>
                        <a:cs typeface="+mn-cs"/>
                      </a:endParaRPr>
                    </a:p>
                  </a:txBody>
                  <a:tcPr/>
                </a:tc>
                <a:tc>
                  <a:txBody>
                    <a:bodyPr/>
                    <a:lstStyle/>
                    <a:p>
                      <a:pPr marL="285750" indent="-285750" algn="l">
                        <a:buFont typeface="Arial" panose="020B0604020202020204" pitchFamily="34" charset="0"/>
                        <a:buChar char="•"/>
                      </a:pPr>
                      <a:r>
                        <a:rPr lang="en-US" sz="1400" kern="1200" baseline="0" dirty="0"/>
                        <a:t>Sustainability is key to ensuring effective communication and that the outputs / outcomes are utilized in decision  making. </a:t>
                      </a:r>
                      <a:endParaRPr lang="en-US" sz="1400" kern="1200" baseline="0" dirty="0">
                        <a:solidFill>
                          <a:schemeClr val="tx1"/>
                        </a:solidFill>
                        <a:latin typeface="+mn-lt"/>
                        <a:ea typeface="+mn-ea"/>
                        <a:cs typeface="+mn-cs"/>
                      </a:endParaRPr>
                    </a:p>
                  </a:txBody>
                  <a:tcPr/>
                </a:tc>
                <a:tc>
                  <a:txBody>
                    <a:bodyPr/>
                    <a:lstStyle/>
                    <a:p>
                      <a:pPr algn="l"/>
                      <a:r>
                        <a:rPr lang="en-US" sz="1400" kern="1200" baseline="0" dirty="0"/>
                        <a:t>ICS Pilot launch tentatively by October’16 with full launch in  Feb’17.</a:t>
                      </a:r>
                      <a:endParaRPr lang="en-US" sz="14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bl>
          </a:graphicData>
        </a:graphic>
      </p:graphicFrame>
      <p:sp>
        <p:nvSpPr>
          <p:cNvPr id="13" name="Rectangle 12"/>
          <p:cNvSpPr/>
          <p:nvPr/>
        </p:nvSpPr>
        <p:spPr>
          <a:xfrm>
            <a:off x="457200" y="60960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0"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485809"/>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4244365138"/>
              </p:ext>
            </p:extLst>
          </p:nvPr>
        </p:nvGraphicFramePr>
        <p:xfrm>
          <a:off x="555307" y="1179862"/>
          <a:ext cx="8207693" cy="4611338"/>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2320429"/>
                    </a:ext>
                  </a:extLst>
                </a:gridCol>
                <a:gridCol w="1600200">
                  <a:extLst>
                    <a:ext uri="{9D8B030D-6E8A-4147-A177-3AD203B41FA5}">
                      <a16:colId xmlns:a16="http://schemas.microsoft.com/office/drawing/2014/main" val="2929584269"/>
                    </a:ext>
                  </a:extLst>
                </a:gridCol>
                <a:gridCol w="3267945">
                  <a:extLst>
                    <a:ext uri="{9D8B030D-6E8A-4147-A177-3AD203B41FA5}">
                      <a16:colId xmlns:a16="http://schemas.microsoft.com/office/drawing/2014/main" val="2396580658"/>
                    </a:ext>
                  </a:extLst>
                </a:gridCol>
                <a:gridCol w="1752600">
                  <a:extLst>
                    <a:ext uri="{9D8B030D-6E8A-4147-A177-3AD203B41FA5}">
                      <a16:colId xmlns:a16="http://schemas.microsoft.com/office/drawing/2014/main" val="3930330326"/>
                    </a:ext>
                  </a:extLst>
                </a:gridCol>
                <a:gridCol w="1129748">
                  <a:extLst>
                    <a:ext uri="{9D8B030D-6E8A-4147-A177-3AD203B41FA5}">
                      <a16:colId xmlns:a16="http://schemas.microsoft.com/office/drawing/2014/main" val="449128574"/>
                    </a:ext>
                  </a:extLst>
                </a:gridCol>
              </a:tblGrid>
              <a:tr h="533400">
                <a:tc>
                  <a:txBody>
                    <a:bodyPr/>
                    <a:lstStyle/>
                    <a:p>
                      <a:pPr marL="0" algn="ctr" defTabSz="914400" rtl="0" eaLnBrk="1" latinLnBrk="0" hangingPunct="1"/>
                      <a:r>
                        <a:rPr lang="en-US" sz="1400" b="1" kern="1200" baseline="0" dirty="0">
                          <a:solidFill>
                            <a:schemeClr val="bg1"/>
                          </a:solidFill>
                        </a:rPr>
                        <a:t>S #</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400" b="1" kern="1200" baseline="0" dirty="0">
                          <a:solidFill>
                            <a:schemeClr val="bg1"/>
                          </a:solidFill>
                        </a:rPr>
                        <a:t>Strategic Objectives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400" b="1" kern="1200" baseline="0" dirty="0">
                          <a:solidFill>
                            <a:schemeClr val="bg1"/>
                          </a:solidFill>
                        </a:rPr>
                        <a:t>Implementation Status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400" b="1" kern="1200" baseline="0" dirty="0">
                          <a:solidFill>
                            <a:schemeClr val="bg1"/>
                          </a:solidFill>
                        </a:rPr>
                        <a:t>Implementation Challenges</a:t>
                      </a:r>
                      <a:endParaRPr lang="en-US" sz="14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400" b="1" kern="1200" baseline="0" dirty="0">
                          <a:solidFill>
                            <a:schemeClr val="bg1"/>
                          </a:solidFill>
                        </a:rPr>
                        <a:t>Timelines</a:t>
                      </a:r>
                      <a:endParaRPr lang="en-US" sz="14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492978">
                <a:tc>
                  <a:txBody>
                    <a:bodyPr/>
                    <a:lstStyle/>
                    <a:p>
                      <a:pPr marL="0" algn="l" defTabSz="914400" rtl="0" eaLnBrk="1" latinLnBrk="0" hangingPunct="1"/>
                      <a:r>
                        <a:rPr lang="en-US" sz="1400" kern="1200" baseline="0" dirty="0"/>
                        <a:t>11.</a:t>
                      </a:r>
                      <a:endParaRPr lang="en-US" sz="1400" b="0" kern="1200" baseline="0" dirty="0">
                        <a:solidFill>
                          <a:schemeClr val="tx1"/>
                        </a:solidFill>
                        <a:latin typeface="+mn-lt"/>
                        <a:ea typeface="+mn-ea"/>
                        <a:cs typeface="+mn-cs"/>
                      </a:endParaRPr>
                    </a:p>
                  </a:txBody>
                  <a:tcPr/>
                </a:tc>
                <a:tc>
                  <a:txBody>
                    <a:bodyPr/>
                    <a:lstStyle/>
                    <a:p>
                      <a:pPr marL="0" algn="l" defTabSz="914400" rtl="0" eaLnBrk="1" latinLnBrk="0" hangingPunct="1"/>
                      <a:r>
                        <a:rPr lang="en-US" sz="1400" b="1" kern="1200" baseline="0" dirty="0"/>
                        <a:t>Increase effectiveness of SMCs</a:t>
                      </a:r>
                      <a:endParaRPr lang="en-US" sz="1400" b="1" kern="1200" baseline="0" dirty="0">
                        <a:solidFill>
                          <a:schemeClr val="tx1"/>
                        </a:solidFill>
                        <a:latin typeface="+mn-lt"/>
                        <a:ea typeface="+mn-ea"/>
                        <a:cs typeface="+mn-cs"/>
                      </a:endParaRPr>
                    </a:p>
                  </a:txBody>
                  <a:tcPr/>
                </a:tc>
                <a:tc>
                  <a:txBody>
                    <a:bodyPr/>
                    <a:lstStyle/>
                    <a:p>
                      <a:pPr marL="176213" indent="-176213" algn="l" defTabSz="914400" rtl="0" eaLnBrk="1" latinLnBrk="0" hangingPunct="1">
                        <a:buFont typeface="Arial" panose="020B0604020202020204" pitchFamily="34" charset="0"/>
                        <a:buChar char="•"/>
                      </a:pPr>
                      <a:r>
                        <a:rPr lang="en-US" sz="1400" kern="1200" baseline="0" dirty="0"/>
                        <a:t>SMC funding formula has been revised; </a:t>
                      </a:r>
                    </a:p>
                    <a:p>
                      <a:pPr marL="176213" indent="-176213" algn="l" defTabSz="914400" rtl="0" eaLnBrk="1" latinLnBrk="0" hangingPunct="1">
                        <a:buFont typeface="Arial" panose="020B0604020202020204" pitchFamily="34" charset="0"/>
                        <a:buChar char="•"/>
                      </a:pPr>
                      <a:r>
                        <a:rPr lang="en-US" sz="1400" kern="1200" baseline="0" dirty="0"/>
                        <a:t>Standard Operating Procedures (SOPs) developed for effective and easy banking operations of SMC Accounts;</a:t>
                      </a:r>
                    </a:p>
                    <a:p>
                      <a:pPr marL="176213" indent="-176213" algn="l" defTabSz="914400" rtl="0" eaLnBrk="1" latinLnBrk="0" hangingPunct="1">
                        <a:buFont typeface="Arial" panose="020B0604020202020204" pitchFamily="34" charset="0"/>
                        <a:buChar char="•"/>
                      </a:pPr>
                      <a:r>
                        <a:rPr lang="en-US" sz="1400" kern="1200" baseline="0" dirty="0"/>
                        <a:t>New SOPs have been approved by the competent authority, to receive SMC grants;</a:t>
                      </a:r>
                    </a:p>
                    <a:p>
                      <a:pPr marL="176213" indent="-176213" algn="l" defTabSz="914400" rtl="0" eaLnBrk="1" latinLnBrk="0" hangingPunct="1">
                        <a:buFont typeface="Arial" panose="020B0604020202020204" pitchFamily="34" charset="0"/>
                        <a:buChar char="•"/>
                      </a:pPr>
                      <a:r>
                        <a:rPr lang="en-US" sz="1400" kern="1200" baseline="0" dirty="0"/>
                        <a:t>Devised eligibility criteria for SMC’s release of funds.</a:t>
                      </a:r>
                      <a:endParaRPr lang="en-US" sz="1400" b="0" kern="1200" baseline="0" dirty="0">
                        <a:solidFill>
                          <a:schemeClr val="tx1"/>
                        </a:solidFill>
                        <a:latin typeface="+mn-lt"/>
                        <a:ea typeface="+mn-ea"/>
                        <a:cs typeface="+mn-cs"/>
                      </a:endParaRPr>
                    </a:p>
                  </a:txBody>
                  <a:tcPr/>
                </a:tc>
                <a:tc>
                  <a:txBody>
                    <a:bodyPr/>
                    <a:lstStyle/>
                    <a:p>
                      <a:pPr marL="176213" indent="-176213" algn="l" defTabSz="914400" rtl="0" eaLnBrk="1" latinLnBrk="0" hangingPunct="1">
                        <a:buFont typeface="Arial" panose="020B0604020202020204" pitchFamily="34" charset="0"/>
                        <a:buChar char="•"/>
                      </a:pPr>
                      <a:r>
                        <a:rPr lang="en-US" sz="1400" kern="1200" baseline="0" dirty="0"/>
                        <a:t>Delayed response from the districts.</a:t>
                      </a:r>
                    </a:p>
                    <a:p>
                      <a:pPr marL="176213" indent="-176213" algn="l" defTabSz="914400" rtl="0" eaLnBrk="1" latinLnBrk="0" hangingPunct="1">
                        <a:buFont typeface="Arial" panose="020B0604020202020204" pitchFamily="34" charset="0"/>
                        <a:buChar char="•"/>
                      </a:pPr>
                      <a:r>
                        <a:rPr lang="en-US" sz="1400" kern="1200" baseline="0" dirty="0"/>
                        <a:t>Funds Utilization / Tracking.</a:t>
                      </a:r>
                    </a:p>
                    <a:p>
                      <a:pPr marL="176213" indent="-176213" algn="l" defTabSz="914400" rtl="0" eaLnBrk="1" latinLnBrk="0" hangingPunct="1">
                        <a:buFont typeface="Arial" panose="020B0604020202020204" pitchFamily="34" charset="0"/>
                        <a:buChar char="•"/>
                      </a:pPr>
                      <a:r>
                        <a:rPr lang="en-US" sz="1400" kern="1200" baseline="0" dirty="0"/>
                        <a:t>Community involvement</a:t>
                      </a:r>
                      <a:endParaRPr lang="en-US" sz="1400" b="0" kern="1200" baseline="0" dirty="0">
                        <a:solidFill>
                          <a:schemeClr val="tx1"/>
                        </a:solidFill>
                        <a:latin typeface="+mn-lt"/>
                        <a:ea typeface="+mn-ea"/>
                        <a:cs typeface="+mn-cs"/>
                      </a:endParaRPr>
                    </a:p>
                  </a:txBody>
                  <a:tcPr/>
                </a:tc>
                <a:tc>
                  <a:txBody>
                    <a:bodyPr/>
                    <a:lstStyle/>
                    <a:p>
                      <a:pPr marL="0" algn="l" defTabSz="914400" rtl="0" eaLnBrk="1" latinLnBrk="0" hangingPunct="1"/>
                      <a:r>
                        <a:rPr lang="en-US" sz="1400" kern="1200" baseline="0" dirty="0"/>
                        <a:t>9 months</a:t>
                      </a:r>
                      <a:endParaRPr lang="en-US" sz="1400" b="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r h="879569">
                <a:tc>
                  <a:txBody>
                    <a:bodyPr/>
                    <a:lstStyle/>
                    <a:p>
                      <a:pPr marL="0" algn="l" defTabSz="914400" rtl="0" eaLnBrk="1" latinLnBrk="0" hangingPunct="1"/>
                      <a:r>
                        <a:rPr lang="en-US" sz="1400" kern="1200" baseline="0" dirty="0"/>
                        <a:t> 12.</a:t>
                      </a:r>
                      <a:endParaRPr lang="en-US" sz="1400" b="0" kern="1200" baseline="0" dirty="0">
                        <a:solidFill>
                          <a:schemeClr val="tx1"/>
                        </a:solidFill>
                        <a:latin typeface="+mn-lt"/>
                        <a:ea typeface="+mn-ea"/>
                        <a:cs typeface="+mn-cs"/>
                      </a:endParaRPr>
                    </a:p>
                  </a:txBody>
                  <a:tcPr/>
                </a:tc>
                <a:tc>
                  <a:txBody>
                    <a:bodyPr/>
                    <a:lstStyle/>
                    <a:p>
                      <a:pPr marL="0" algn="l" defTabSz="914400" rtl="0" eaLnBrk="1" latinLnBrk="0" hangingPunct="1"/>
                      <a:r>
                        <a:rPr lang="en-US" sz="1400" b="1" kern="1200" baseline="0" dirty="0"/>
                        <a:t>Establish R&amp;D Unit</a:t>
                      </a:r>
                      <a:endParaRPr lang="en-US" sz="1400" b="1" kern="1200" baseline="0" dirty="0">
                        <a:solidFill>
                          <a:schemeClr val="tx1"/>
                        </a:solidFill>
                        <a:latin typeface="+mn-lt"/>
                        <a:ea typeface="+mn-ea"/>
                        <a:cs typeface="+mn-cs"/>
                      </a:endParaRPr>
                    </a:p>
                  </a:txBody>
                  <a:tcPr/>
                </a:tc>
                <a:tc>
                  <a:txBody>
                    <a:bodyPr/>
                    <a:lstStyle/>
                    <a:p>
                      <a:pPr marL="176213" indent="-176213" algn="l" defTabSz="914400" rtl="0" eaLnBrk="1" latinLnBrk="0" hangingPunct="1">
                        <a:buFont typeface="Arial" pitchFamily="34" charset="0"/>
                        <a:buChar char="•"/>
                      </a:pPr>
                      <a:r>
                        <a:rPr lang="en-US" sz="1400" kern="1200" baseline="0" dirty="0"/>
                        <a:t>Unit notified in July, 2016.</a:t>
                      </a:r>
                    </a:p>
                    <a:p>
                      <a:pPr marL="176213" indent="-176213" algn="l" defTabSz="914400" rtl="0" eaLnBrk="1" latinLnBrk="0" hangingPunct="1">
                        <a:buFont typeface="Arial" pitchFamily="34" charset="0"/>
                        <a:buChar char="•"/>
                      </a:pPr>
                      <a:r>
                        <a:rPr lang="en-US" sz="1400" kern="1200" baseline="0" dirty="0"/>
                        <a:t>Office established at E&amp;LD under PDR</a:t>
                      </a:r>
                    </a:p>
                    <a:p>
                      <a:pPr marL="176213" indent="-176213" algn="l" defTabSz="914400" rtl="0" eaLnBrk="1" latinLnBrk="0" hangingPunct="1">
                        <a:buFont typeface="Arial" pitchFamily="34" charset="0"/>
                        <a:buChar char="•"/>
                      </a:pPr>
                      <a:r>
                        <a:rPr lang="en-US" sz="1400" kern="1200" baseline="0" dirty="0"/>
                        <a:t>Two personnel of SCDP already deputed there</a:t>
                      </a:r>
                    </a:p>
                    <a:p>
                      <a:pPr marL="176213" indent="-176213" algn="l" defTabSz="914400" rtl="0" eaLnBrk="1" latinLnBrk="0" hangingPunct="1">
                        <a:buFont typeface="Arial" pitchFamily="34" charset="0"/>
                        <a:buChar char="•"/>
                      </a:pPr>
                      <a:r>
                        <a:rPr lang="en-US" sz="1400" kern="1200" baseline="0" dirty="0"/>
                        <a:t>Series of </a:t>
                      </a:r>
                      <a:r>
                        <a:rPr lang="en-US" sz="1400" kern="1200" baseline="0"/>
                        <a:t>trainings planned </a:t>
                      </a:r>
                      <a:r>
                        <a:rPr lang="en-US" sz="1400" kern="1200" baseline="0" dirty="0"/>
                        <a:t>to be conducted shortly. 18 Officers already nominated</a:t>
                      </a:r>
                      <a:endParaRPr lang="en-US" sz="1400" b="0" kern="1200" baseline="0" dirty="0">
                        <a:solidFill>
                          <a:schemeClr val="tx1"/>
                        </a:solidFill>
                        <a:latin typeface="+mn-lt"/>
                        <a:ea typeface="+mn-ea"/>
                        <a:cs typeface="+mn-cs"/>
                      </a:endParaRPr>
                    </a:p>
                  </a:txBody>
                  <a:tcPr/>
                </a:tc>
                <a:tc>
                  <a:txBody>
                    <a:bodyPr/>
                    <a:lstStyle/>
                    <a:p>
                      <a:pPr marL="111125" indent="-111125" algn="l" defTabSz="914400" rtl="0" eaLnBrk="1" latinLnBrk="0" hangingPunct="1">
                        <a:buFont typeface="Arial" pitchFamily="34" charset="0"/>
                        <a:buChar char="•"/>
                      </a:pPr>
                      <a:r>
                        <a:rPr lang="en-US" sz="1400" kern="1200" baseline="0" dirty="0"/>
                        <a:t>Appropriate personnel for placement </a:t>
                      </a:r>
                    </a:p>
                    <a:p>
                      <a:pPr marL="111125" indent="-111125" algn="l" defTabSz="914400" rtl="0" eaLnBrk="1" latinLnBrk="0" hangingPunct="1">
                        <a:buFont typeface="Arial" pitchFamily="34" charset="0"/>
                        <a:buChar char="•"/>
                      </a:pPr>
                      <a:r>
                        <a:rPr lang="en-US" sz="1400" kern="1200" baseline="0" dirty="0"/>
                        <a:t>Budget allocation in the CFY as no appropriation is there</a:t>
                      </a:r>
                      <a:endParaRPr lang="en-US" sz="1400" b="0" kern="1200" baseline="0" dirty="0">
                        <a:solidFill>
                          <a:schemeClr val="tx1"/>
                        </a:solidFill>
                        <a:latin typeface="+mn-lt"/>
                        <a:ea typeface="+mn-ea"/>
                        <a:cs typeface="+mn-cs"/>
                      </a:endParaRPr>
                    </a:p>
                  </a:txBody>
                  <a:tcPr/>
                </a:tc>
                <a:tc>
                  <a:txBody>
                    <a:bodyPr/>
                    <a:lstStyle/>
                    <a:p>
                      <a:pPr marL="0" algn="l" defTabSz="914400" rtl="0" eaLnBrk="1" latinLnBrk="0" hangingPunct="1"/>
                      <a:r>
                        <a:rPr lang="en-US" sz="1400" kern="1200" baseline="0" dirty="0"/>
                        <a:t>6 months</a:t>
                      </a:r>
                      <a:endParaRPr lang="en-US" sz="1400" b="0" kern="1200" baseline="0" dirty="0">
                        <a:solidFill>
                          <a:schemeClr val="tx1"/>
                        </a:solidFill>
                        <a:latin typeface="+mn-lt"/>
                        <a:ea typeface="+mn-ea"/>
                        <a:cs typeface="+mn-cs"/>
                      </a:endParaRPr>
                    </a:p>
                  </a:txBody>
                  <a:tcPr/>
                </a:tc>
                <a:extLst>
                  <a:ext uri="{0D108BD9-81ED-4DB2-BD59-A6C34878D82A}">
                    <a16:rowId xmlns:a16="http://schemas.microsoft.com/office/drawing/2014/main" val="2708900877"/>
                  </a:ext>
                </a:extLst>
              </a:tr>
            </a:tbl>
          </a:graphicData>
        </a:graphic>
      </p:graphicFrame>
      <p:sp>
        <p:nvSpPr>
          <p:cNvPr id="11" name="Rectangle 10"/>
          <p:cNvSpPr/>
          <p:nvPr/>
        </p:nvSpPr>
        <p:spPr>
          <a:xfrm>
            <a:off x="457200" y="68580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92113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147</TotalTime>
  <Words>1303</Words>
  <Application>Microsoft Office PowerPoint</Application>
  <PresentationFormat>On-screen Show (4:3)</PresentationFormat>
  <Paragraphs>208</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Aldhabi</vt:lpstr>
      <vt:lpstr>Arial</vt:lpstr>
      <vt:lpstr>Brush Script MT</vt:lpstr>
      <vt:lpstr>Calibri</vt:lpstr>
      <vt:lpstr>Office Theme</vt:lpstr>
      <vt:lpstr>Governance Sub Themes: (HRMIS, M&amp;E, Biometrics, Communication Strengthening, School Consolidation)   </vt:lpstr>
      <vt:lpstr> Disclaimer: This presentation is solely for the purpose of reference and not intended for wider dissemination and preferably to be circulated only within Local Education Group (LEG) Members and the participants of the JESR-II event.   The material in this presentation has been compiled from different sources and for any further clarity, kindly contact Reform Support Unit, Education &amp; Literacy Deptt, Govt of Sindh.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Mujeeb Khatri</dc:creator>
  <cp:lastModifiedBy>Rana Asif</cp:lastModifiedBy>
  <cp:revision>35</cp:revision>
  <dcterms:created xsi:type="dcterms:W3CDTF">2016-09-23T17:12:41Z</dcterms:created>
  <dcterms:modified xsi:type="dcterms:W3CDTF">2016-10-13T05:52:08Z</dcterms:modified>
</cp:coreProperties>
</file>