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68" r:id="rId3"/>
    <p:sldId id="260" r:id="rId4"/>
    <p:sldId id="261" r:id="rId5"/>
    <p:sldId id="262" r:id="rId6"/>
    <p:sldId id="263" r:id="rId7"/>
    <p:sldId id="264" r:id="rId8"/>
    <p:sldId id="265" r:id="rId9"/>
    <p:sldId id="266" r:id="rId10"/>
    <p:sldId id="267" r:id="rId11"/>
  </p:sldIdLst>
  <p:sldSz cx="9144000" cy="6858000" type="screen4x3"/>
  <p:notesSz cx="701675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6396" autoAdjust="0"/>
  </p:normalViewPr>
  <p:slideViewPr>
    <p:cSldViewPr>
      <p:cViewPr varScale="1">
        <p:scale>
          <a:sx n="68" d="100"/>
          <a:sy n="68" d="100"/>
        </p:scale>
        <p:origin x="1440" y="60"/>
      </p:cViewPr>
      <p:guideLst>
        <p:guide orient="horz" pos="2160"/>
        <p:guide pos="2880"/>
      </p:guideLst>
    </p:cSldViewPr>
  </p:slideViewPr>
  <p:notesTextViewPr>
    <p:cViewPr>
      <p:scale>
        <a:sx n="1" d="1"/>
        <a:sy n="1" d="1"/>
      </p:scale>
      <p:origin x="0" y="0"/>
    </p:cViewPr>
  </p:notesTextViewPr>
  <p:notesViewPr>
    <p:cSldViewPr>
      <p:cViewPr varScale="1">
        <p:scale>
          <a:sx n="55" d="100"/>
          <a:sy n="55" d="100"/>
        </p:scale>
        <p:origin x="-2892" y="-90"/>
      </p:cViewPr>
      <p:guideLst>
        <p:guide orient="horz" pos="2932"/>
        <p:guide pos="221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0592" cy="465455"/>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sz="quarter" idx="1"/>
          </p:nvPr>
        </p:nvSpPr>
        <p:spPr>
          <a:xfrm>
            <a:off x="3974534" y="0"/>
            <a:ext cx="3040592" cy="465455"/>
          </a:xfrm>
          <a:prstGeom prst="rect">
            <a:avLst/>
          </a:prstGeom>
        </p:spPr>
        <p:txBody>
          <a:bodyPr vert="horz" lIns="93287" tIns="46644" rIns="93287" bIns="46644" rtlCol="0"/>
          <a:lstStyle>
            <a:lvl1pPr algn="r">
              <a:defRPr sz="1200"/>
            </a:lvl1pPr>
          </a:lstStyle>
          <a:p>
            <a:fld id="{EABE6CB0-8E1A-43B3-BB18-7E5466904B82}" type="datetimeFigureOut">
              <a:rPr lang="en-US" smtClean="0"/>
              <a:t>10/13/2016</a:t>
            </a:fld>
            <a:endParaRPr lang="en-US"/>
          </a:p>
        </p:txBody>
      </p:sp>
      <p:sp>
        <p:nvSpPr>
          <p:cNvPr id="4" name="Footer Placeholder 3"/>
          <p:cNvSpPr>
            <a:spLocks noGrp="1"/>
          </p:cNvSpPr>
          <p:nvPr>
            <p:ph type="ftr" sz="quarter" idx="2"/>
          </p:nvPr>
        </p:nvSpPr>
        <p:spPr>
          <a:xfrm>
            <a:off x="0" y="8842029"/>
            <a:ext cx="3040592" cy="465455"/>
          </a:xfrm>
          <a:prstGeom prst="rect">
            <a:avLst/>
          </a:prstGeom>
        </p:spPr>
        <p:txBody>
          <a:bodyPr vert="horz" lIns="93287" tIns="46644" rIns="93287" bIns="46644" rtlCol="0" anchor="b"/>
          <a:lstStyle>
            <a:lvl1pPr algn="l">
              <a:defRPr sz="1200"/>
            </a:lvl1pPr>
          </a:lstStyle>
          <a:p>
            <a:endParaRPr lang="en-US"/>
          </a:p>
        </p:txBody>
      </p:sp>
      <p:sp>
        <p:nvSpPr>
          <p:cNvPr id="5" name="Slide Number Placeholder 4"/>
          <p:cNvSpPr>
            <a:spLocks noGrp="1"/>
          </p:cNvSpPr>
          <p:nvPr>
            <p:ph type="sldNum" sz="quarter" idx="3"/>
          </p:nvPr>
        </p:nvSpPr>
        <p:spPr>
          <a:xfrm>
            <a:off x="3974534" y="8842029"/>
            <a:ext cx="3040592" cy="465455"/>
          </a:xfrm>
          <a:prstGeom prst="rect">
            <a:avLst/>
          </a:prstGeom>
        </p:spPr>
        <p:txBody>
          <a:bodyPr vert="horz" lIns="93287" tIns="46644" rIns="93287" bIns="46644" rtlCol="0" anchor="b"/>
          <a:lstStyle>
            <a:lvl1pPr algn="r">
              <a:defRPr sz="1200"/>
            </a:lvl1pPr>
          </a:lstStyle>
          <a:p>
            <a:fld id="{77E1890A-A39A-46D4-8091-714AA9AA4D3B}" type="slidenum">
              <a:rPr lang="en-US" smtClean="0"/>
              <a:t>‹#›</a:t>
            </a:fld>
            <a:endParaRPr lang="en-US"/>
          </a:p>
        </p:txBody>
      </p:sp>
    </p:spTree>
    <p:extLst>
      <p:ext uri="{BB962C8B-B14F-4D97-AF65-F5344CB8AC3E}">
        <p14:creationId xmlns:p14="http://schemas.microsoft.com/office/powerpoint/2010/main" val="723005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0592" cy="465455"/>
          </a:xfrm>
          <a:prstGeom prst="rect">
            <a:avLst/>
          </a:prstGeom>
        </p:spPr>
        <p:txBody>
          <a:bodyPr vert="horz" lIns="93287" tIns="46644" rIns="93287" bIns="46644" rtlCol="0"/>
          <a:lstStyle>
            <a:lvl1pPr algn="l">
              <a:defRPr sz="1200"/>
            </a:lvl1pPr>
          </a:lstStyle>
          <a:p>
            <a:endParaRPr lang="en-US"/>
          </a:p>
        </p:txBody>
      </p:sp>
      <p:sp>
        <p:nvSpPr>
          <p:cNvPr id="3" name="Date Placeholder 2"/>
          <p:cNvSpPr>
            <a:spLocks noGrp="1"/>
          </p:cNvSpPr>
          <p:nvPr>
            <p:ph type="dt" idx="1"/>
          </p:nvPr>
        </p:nvSpPr>
        <p:spPr>
          <a:xfrm>
            <a:off x="3974534" y="0"/>
            <a:ext cx="3040592" cy="465455"/>
          </a:xfrm>
          <a:prstGeom prst="rect">
            <a:avLst/>
          </a:prstGeom>
        </p:spPr>
        <p:txBody>
          <a:bodyPr vert="horz" lIns="93287" tIns="46644" rIns="93287" bIns="46644" rtlCol="0"/>
          <a:lstStyle>
            <a:lvl1pPr algn="r">
              <a:defRPr sz="1200"/>
            </a:lvl1pPr>
          </a:lstStyle>
          <a:p>
            <a:fld id="{94AE28A7-8AEF-49E2-8703-9F5490C567D3}" type="datetimeFigureOut">
              <a:rPr lang="en-US" smtClean="0"/>
              <a:t>10/13/2016</a:t>
            </a:fld>
            <a:endParaRPr lang="en-US"/>
          </a:p>
        </p:txBody>
      </p:sp>
      <p:sp>
        <p:nvSpPr>
          <p:cNvPr id="4" name="Slide Image Placeholder 3"/>
          <p:cNvSpPr>
            <a:spLocks noGrp="1" noRot="1" noChangeAspect="1"/>
          </p:cNvSpPr>
          <p:nvPr>
            <p:ph type="sldImg" idx="2"/>
          </p:nvPr>
        </p:nvSpPr>
        <p:spPr>
          <a:xfrm>
            <a:off x="1181100" y="698500"/>
            <a:ext cx="4654550" cy="3490913"/>
          </a:xfrm>
          <a:prstGeom prst="rect">
            <a:avLst/>
          </a:prstGeom>
          <a:noFill/>
          <a:ln w="12700">
            <a:solidFill>
              <a:prstClr val="black"/>
            </a:solidFill>
          </a:ln>
        </p:spPr>
        <p:txBody>
          <a:bodyPr vert="horz" lIns="93287" tIns="46644" rIns="93287" bIns="46644" rtlCol="0" anchor="ctr"/>
          <a:lstStyle/>
          <a:p>
            <a:endParaRPr lang="en-US"/>
          </a:p>
        </p:txBody>
      </p:sp>
      <p:sp>
        <p:nvSpPr>
          <p:cNvPr id="5" name="Notes Placeholder 4"/>
          <p:cNvSpPr>
            <a:spLocks noGrp="1"/>
          </p:cNvSpPr>
          <p:nvPr>
            <p:ph type="body" sz="quarter" idx="3"/>
          </p:nvPr>
        </p:nvSpPr>
        <p:spPr>
          <a:xfrm>
            <a:off x="701675" y="4421823"/>
            <a:ext cx="5613400" cy="4189095"/>
          </a:xfrm>
          <a:prstGeom prst="rect">
            <a:avLst/>
          </a:prstGeom>
        </p:spPr>
        <p:txBody>
          <a:bodyPr vert="horz" lIns="93287" tIns="46644" rIns="93287" bIns="4664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0592" cy="465455"/>
          </a:xfrm>
          <a:prstGeom prst="rect">
            <a:avLst/>
          </a:prstGeom>
        </p:spPr>
        <p:txBody>
          <a:bodyPr vert="horz" lIns="93287" tIns="46644" rIns="93287" bIns="46644" rtlCol="0" anchor="b"/>
          <a:lstStyle>
            <a:lvl1pPr algn="l">
              <a:defRPr sz="1200"/>
            </a:lvl1pPr>
          </a:lstStyle>
          <a:p>
            <a:endParaRPr lang="en-US"/>
          </a:p>
        </p:txBody>
      </p:sp>
      <p:sp>
        <p:nvSpPr>
          <p:cNvPr id="7" name="Slide Number Placeholder 6"/>
          <p:cNvSpPr>
            <a:spLocks noGrp="1"/>
          </p:cNvSpPr>
          <p:nvPr>
            <p:ph type="sldNum" sz="quarter" idx="5"/>
          </p:nvPr>
        </p:nvSpPr>
        <p:spPr>
          <a:xfrm>
            <a:off x="3974534" y="8842029"/>
            <a:ext cx="3040592" cy="465455"/>
          </a:xfrm>
          <a:prstGeom prst="rect">
            <a:avLst/>
          </a:prstGeom>
        </p:spPr>
        <p:txBody>
          <a:bodyPr vert="horz" lIns="93287" tIns="46644" rIns="93287" bIns="46644" rtlCol="0" anchor="b"/>
          <a:lstStyle>
            <a:lvl1pPr algn="r">
              <a:defRPr sz="1200"/>
            </a:lvl1pPr>
          </a:lstStyle>
          <a:p>
            <a:fld id="{060D0F55-E999-4720-9AB8-5A813DF1B34C}" type="slidenum">
              <a:rPr lang="en-US" smtClean="0"/>
              <a:t>‹#›</a:t>
            </a:fld>
            <a:endParaRPr lang="en-US"/>
          </a:p>
        </p:txBody>
      </p:sp>
    </p:spTree>
    <p:extLst>
      <p:ext uri="{BB962C8B-B14F-4D97-AF65-F5344CB8AC3E}">
        <p14:creationId xmlns:p14="http://schemas.microsoft.com/office/powerpoint/2010/main" val="320169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AAA1722-2E89-4E10-B53B-5FF4F9AE00CA}"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56194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C7FF86E-C203-4890-A833-0B6421AF6B67}"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550942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DD682-AA9A-4C90-AE9E-FCF2D57F2E0E}"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486674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269AEA-B2C7-469E-9CB5-DB6B5917E3A1}"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115948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4E0F8DC-8F6B-4CCF-8ECA-DB593A3E4C75}" type="datetime1">
              <a:rPr lang="en-US" smtClean="0"/>
              <a:t>10/13/2016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4135517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640CE6C-15B1-4A0E-B033-A5250B33186F}"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4143966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8B8B02D-C158-47D6-A106-246A81FC4554}" type="datetime1">
              <a:rPr lang="en-US" smtClean="0"/>
              <a:t>10/13/2016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753087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1980CAB-4F69-4ABD-8E0D-46B387A253EE}" type="datetime1">
              <a:rPr lang="en-US" smtClean="0"/>
              <a:t>10/13/2016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580875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CD1C77-5D4E-442C-AF33-7B26E537FC49}" type="datetime1">
              <a:rPr lang="en-US" smtClean="0"/>
              <a:t>10/13/2016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3987970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57DEDF9-FBD7-4F8C-8AEF-A0EADC98EBA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2052321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AE653A-4D38-48C3-B1F2-812D49405D58}" type="datetime1">
              <a:rPr lang="en-US" smtClean="0"/>
              <a:t>10/13/2016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13352E-DE48-4CBE-9FFA-88596BF82E7F}" type="slidenum">
              <a:rPr lang="en-US" smtClean="0"/>
              <a:t>‹#›</a:t>
            </a:fld>
            <a:endParaRPr lang="en-US"/>
          </a:p>
        </p:txBody>
      </p:sp>
    </p:spTree>
    <p:extLst>
      <p:ext uri="{BB962C8B-B14F-4D97-AF65-F5344CB8AC3E}">
        <p14:creationId xmlns:p14="http://schemas.microsoft.com/office/powerpoint/2010/main" val="1875110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alpha val="30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A4AC55-253B-4FF9-9B87-7221F788DACF}" type="datetime1">
              <a:rPr lang="en-US" smtClean="0"/>
              <a:t>10/13/2016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13352E-DE48-4CBE-9FFA-88596BF82E7F}" type="slidenum">
              <a:rPr lang="en-US" smtClean="0"/>
              <a:t>‹#›</a:t>
            </a:fld>
            <a:endParaRPr lang="en-US"/>
          </a:p>
        </p:txBody>
      </p:sp>
    </p:spTree>
    <p:extLst>
      <p:ext uri="{BB962C8B-B14F-4D97-AF65-F5344CB8AC3E}">
        <p14:creationId xmlns:p14="http://schemas.microsoft.com/office/powerpoint/2010/main" val="3387989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8.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4.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5.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6.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flipV="1">
            <a:off x="1104900" y="5690243"/>
            <a:ext cx="2895600" cy="1142690"/>
          </a:xfrm>
          <a:prstGeom prst="rect">
            <a:avLst/>
          </a:prstGeom>
          <a:noFill/>
          <a:ln>
            <a:noFill/>
          </a:ln>
          <a:scene3d>
            <a:camera prst="orthographicFront">
              <a:rot lat="0" lon="0" rev="107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104900" y="2130425"/>
            <a:ext cx="8039100" cy="1603375"/>
          </a:xfrm>
        </p:spPr>
        <p:txBody>
          <a:bodyPr>
            <a:normAutofit fontScale="90000"/>
          </a:bodyPr>
          <a:lstStyle/>
          <a:p>
            <a:r>
              <a:rPr lang="en-GB" b="1" dirty="0">
                <a:solidFill>
                  <a:srgbClr val="002060"/>
                </a:solidFill>
                <a:latin typeface="Calibri" pitchFamily="34" charset="0"/>
                <a:cs typeface="Aldhabi" pitchFamily="2" charset="-78"/>
              </a:rPr>
              <a:t>Recommendations</a:t>
            </a:r>
            <a:br>
              <a:rPr lang="en-GB" b="1" dirty="0">
                <a:solidFill>
                  <a:srgbClr val="002060"/>
                </a:solidFill>
                <a:latin typeface="Calibri" pitchFamily="34" charset="0"/>
                <a:cs typeface="Aldhabi" pitchFamily="2" charset="-78"/>
              </a:rPr>
            </a:br>
            <a:r>
              <a:rPr lang="en-GB" b="1" dirty="0">
                <a:solidFill>
                  <a:srgbClr val="002060"/>
                </a:solidFill>
                <a:latin typeface="Calibri" pitchFamily="34" charset="0"/>
                <a:cs typeface="Aldhabi" pitchFamily="2" charset="-78"/>
              </a:rPr>
              <a:t> for</a:t>
            </a:r>
            <a:br>
              <a:rPr lang="en-GB" b="1" dirty="0">
                <a:solidFill>
                  <a:srgbClr val="002060"/>
                </a:solidFill>
                <a:latin typeface="Calibri" pitchFamily="34" charset="0"/>
                <a:cs typeface="Aldhabi" pitchFamily="2" charset="-78"/>
              </a:rPr>
            </a:br>
            <a:r>
              <a:rPr lang="en-GB" b="1" dirty="0">
                <a:solidFill>
                  <a:srgbClr val="002060"/>
                </a:solidFill>
                <a:latin typeface="Calibri" pitchFamily="34" charset="0"/>
                <a:cs typeface="Aldhabi" pitchFamily="2" charset="-78"/>
              </a:rPr>
              <a:t> Governance</a:t>
            </a:r>
            <a:br>
              <a:rPr lang="en-GB" b="1" dirty="0">
                <a:solidFill>
                  <a:srgbClr val="002060"/>
                </a:solidFill>
                <a:latin typeface="Calibri" pitchFamily="34" charset="0"/>
                <a:cs typeface="Aldhabi" pitchFamily="2" charset="-78"/>
              </a:rPr>
            </a:br>
            <a:r>
              <a:rPr lang="en-US" sz="2200" i="1" dirty="0">
                <a:solidFill>
                  <a:srgbClr val="002060"/>
                </a:solidFill>
              </a:rPr>
              <a:t>Sub Themes: (HRMIS, M&amp;E, Biometrics, Communication Strengthening, School Consolidation) </a:t>
            </a:r>
            <a:r>
              <a:rPr lang="en-US" dirty="0">
                <a:solidFill>
                  <a:srgbClr val="002060"/>
                </a:solidFill>
              </a:rPr>
              <a:t>	</a:t>
            </a:r>
            <a:br>
              <a:rPr lang="en-US" dirty="0">
                <a:solidFill>
                  <a:srgbClr val="002060"/>
                </a:solidFill>
              </a:rPr>
            </a:br>
            <a:endParaRPr lang="en-US" dirty="0">
              <a:solidFill>
                <a:srgbClr val="002060"/>
              </a:solidFill>
            </a:endParaRPr>
          </a:p>
        </p:txBody>
      </p:sp>
      <p:sp>
        <p:nvSpPr>
          <p:cNvPr id="3" name="Subtitle 2"/>
          <p:cNvSpPr>
            <a:spLocks noGrp="1"/>
          </p:cNvSpPr>
          <p:nvPr>
            <p:ph type="subTitle" idx="1"/>
          </p:nvPr>
        </p:nvSpPr>
        <p:spPr>
          <a:xfrm>
            <a:off x="1104900" y="3886200"/>
            <a:ext cx="8039100" cy="1295400"/>
          </a:xfrm>
        </p:spPr>
        <p:txBody>
          <a:bodyPr>
            <a:normAutofit fontScale="92500"/>
          </a:bodyPr>
          <a:lstStyle/>
          <a:p>
            <a:r>
              <a:rPr lang="en-US" dirty="0">
                <a:solidFill>
                  <a:schemeClr val="tx1"/>
                </a:solidFill>
              </a:rPr>
              <a:t>By: Mr. Akram </a:t>
            </a:r>
            <a:r>
              <a:rPr lang="en-US" dirty="0" err="1">
                <a:solidFill>
                  <a:schemeClr val="tx1"/>
                </a:solidFill>
              </a:rPr>
              <a:t>Khowaja</a:t>
            </a:r>
            <a:endParaRPr lang="en-US" dirty="0">
              <a:solidFill>
                <a:schemeClr val="tx1"/>
              </a:solidFill>
            </a:endParaRPr>
          </a:p>
          <a:p>
            <a:r>
              <a:rPr lang="en-US" dirty="0">
                <a:solidFill>
                  <a:schemeClr val="tx1"/>
                </a:solidFill>
              </a:rPr>
              <a:t>Director General Monitoring &amp; Evaluation- E&amp;LD</a:t>
            </a:r>
          </a:p>
        </p:txBody>
      </p:sp>
      <p:pic>
        <p:nvPicPr>
          <p:cNvPr id="1026" name="Picture 2" descr="E:\RSU\SESP\Ph-III\Presentation\JSER\DEsign.jpg"/>
          <p:cNvPicPr>
            <a:picLocks noChangeAspect="1" noChangeArrowheads="1"/>
          </p:cNvPicPr>
          <p:nvPr/>
        </p:nvPicPr>
        <p:blipFill>
          <a:blip r:embed="rId3">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1104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4"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7644" y="-27295"/>
            <a:ext cx="426356" cy="48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0662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sp>
        <p:nvSpPr>
          <p:cNvPr id="10" name="Title 1"/>
          <p:cNvSpPr>
            <a:spLocks noGrp="1"/>
          </p:cNvSpPr>
          <p:nvPr>
            <p:ph type="ctrTitle"/>
          </p:nvPr>
        </p:nvSpPr>
        <p:spPr>
          <a:xfrm>
            <a:off x="685800" y="3200400"/>
            <a:ext cx="7772400" cy="1470025"/>
          </a:xfrm>
        </p:spPr>
        <p:txBody>
          <a:bodyPr>
            <a:normAutofit/>
          </a:bodyPr>
          <a:lstStyle/>
          <a:p>
            <a:r>
              <a:rPr lang="en-US" sz="8800" dirty="0">
                <a:solidFill>
                  <a:srgbClr val="002060"/>
                </a:solidFill>
                <a:latin typeface="Brush Script MT" panose="03060802040406070304" pitchFamily="66" charset="0"/>
              </a:rPr>
              <a:t>Thanks</a:t>
            </a:r>
          </a:p>
        </p:txBody>
      </p:sp>
      <p:pic>
        <p:nvPicPr>
          <p:cNvPr id="7"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884393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p:cNvPicPr>
            <a:picLocks noChangeAspect="1" noChangeArrowheads="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H="1" flipV="1">
            <a:off x="1104900" y="5690243"/>
            <a:ext cx="2895600" cy="1142690"/>
          </a:xfrm>
          <a:prstGeom prst="rect">
            <a:avLst/>
          </a:prstGeom>
          <a:noFill/>
          <a:ln>
            <a:noFill/>
          </a:ln>
          <a:scene3d>
            <a:camera prst="orthographicFront">
              <a:rot lat="0" lon="0" rev="10799999"/>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104900" y="2130425"/>
            <a:ext cx="8039100" cy="1603375"/>
          </a:xfrm>
        </p:spPr>
        <p:txBody>
          <a:bodyPr>
            <a:noAutofit/>
          </a:bodyPr>
          <a:lstStyle/>
          <a:p>
            <a:r>
              <a:rPr lang="en-US" sz="2800" b="1" dirty="0"/>
              <a:t>Disclaimer: </a:t>
            </a:r>
            <a:r>
              <a:rPr lang="en-US" sz="2800" dirty="0"/>
              <a:t>This presentation is solely for the purpose of reference and not intended for wider dissemination and preferably to be circulated only within Local Education Group (LEG) Members and the participants of the JESR-II event. </a:t>
            </a:r>
            <a:br>
              <a:rPr lang="en-US" sz="2800" dirty="0"/>
            </a:br>
            <a:br>
              <a:rPr lang="en-US" sz="2800" dirty="0"/>
            </a:br>
            <a:r>
              <a:rPr lang="en-US" sz="2800" dirty="0"/>
              <a:t>The material in this presentation has been compiled from different sources and for any further clarity, kindly contact Reform Support Unit, Education &amp; Literacy </a:t>
            </a:r>
            <a:r>
              <a:rPr lang="en-US" sz="2800" dirty="0" err="1"/>
              <a:t>Deptt</a:t>
            </a:r>
            <a:r>
              <a:rPr lang="en-US" sz="2800" dirty="0"/>
              <a:t>, </a:t>
            </a:r>
            <a:r>
              <a:rPr lang="en-US" sz="2800" dirty="0" err="1"/>
              <a:t>Govt</a:t>
            </a:r>
            <a:r>
              <a:rPr lang="en-US" sz="2800"/>
              <a:t> of Sindh.</a:t>
            </a:r>
            <a:endParaRPr lang="en-US" sz="2800" dirty="0"/>
          </a:p>
        </p:txBody>
      </p:sp>
      <p:pic>
        <p:nvPicPr>
          <p:cNvPr id="1026" name="Picture 2" descr="E:\RSU\SESP\Ph-III\Presentation\JSER\DEsign.jpg"/>
          <p:cNvPicPr>
            <a:picLocks noChangeAspect="1" noChangeArrowheads="1"/>
          </p:cNvPicPr>
          <p:nvPr/>
        </p:nvPicPr>
        <p:blipFill>
          <a:blip r:embed="rId3">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1104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13"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pic>
        <p:nvPicPr>
          <p:cNvPr id="14" name="Picture 3" descr="C:\Users\Mujeeb Khatri\Desktop\sindhgovt_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17644" y="-27295"/>
            <a:ext cx="426356" cy="48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71892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2657947962"/>
              </p:ext>
            </p:extLst>
          </p:nvPr>
        </p:nvGraphicFramePr>
        <p:xfrm>
          <a:off x="533400" y="838200"/>
          <a:ext cx="7924800" cy="5715000"/>
        </p:xfrm>
        <a:graphic>
          <a:graphicData uri="http://schemas.openxmlformats.org/drawingml/2006/table">
            <a:tbl>
              <a:tblPr firstRow="1" bandRow="1">
                <a:tableStyleId>{5940675A-B579-460E-94D1-54222C63F5DA}</a:tableStyleId>
              </a:tblPr>
              <a:tblGrid>
                <a:gridCol w="252343">
                  <a:extLst>
                    <a:ext uri="{9D8B030D-6E8A-4147-A177-3AD203B41FA5}">
                      <a16:colId xmlns:a16="http://schemas.microsoft.com/office/drawing/2014/main" val="3742320429"/>
                    </a:ext>
                  </a:extLst>
                </a:gridCol>
                <a:gridCol w="1805057">
                  <a:extLst>
                    <a:ext uri="{9D8B030D-6E8A-4147-A177-3AD203B41FA5}">
                      <a16:colId xmlns:a16="http://schemas.microsoft.com/office/drawing/2014/main" val="2929584269"/>
                    </a:ext>
                  </a:extLst>
                </a:gridCol>
                <a:gridCol w="1676400">
                  <a:extLst>
                    <a:ext uri="{9D8B030D-6E8A-4147-A177-3AD203B41FA5}">
                      <a16:colId xmlns:a16="http://schemas.microsoft.com/office/drawing/2014/main" val="3930330326"/>
                    </a:ext>
                  </a:extLst>
                </a:gridCol>
                <a:gridCol w="2895600">
                  <a:extLst>
                    <a:ext uri="{9D8B030D-6E8A-4147-A177-3AD203B41FA5}">
                      <a16:colId xmlns:a16="http://schemas.microsoft.com/office/drawing/2014/main" val="20003"/>
                    </a:ext>
                  </a:extLst>
                </a:gridCol>
                <a:gridCol w="1295400">
                  <a:extLst>
                    <a:ext uri="{9D8B030D-6E8A-4147-A177-3AD203B41FA5}">
                      <a16:colId xmlns:a16="http://schemas.microsoft.com/office/drawing/2014/main" val="449128574"/>
                    </a:ext>
                  </a:extLst>
                </a:gridCol>
              </a:tblGrid>
              <a:tr h="968644">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S #</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Strategic Objectives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latin typeface="+mn-lt"/>
                          <a:ea typeface="+mn-ea"/>
                          <a:cs typeface="+mn-cs"/>
                        </a:rPr>
                        <a:t>Implementation Challenges</a:t>
                      </a: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latin typeface="+mn-lt"/>
                          <a:ea typeface="+mn-ea"/>
                          <a:cs typeface="+mn-cs"/>
                        </a:rPr>
                        <a:t>Recommendations</a:t>
                      </a: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Timelines</a:t>
                      </a:r>
                      <a:endParaRPr lang="en-US" sz="18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4746356">
                <a:tc>
                  <a:txBody>
                    <a:bodyPr/>
                    <a:lstStyle/>
                    <a:p>
                      <a:pPr marL="0" indent="0" algn="l" defTabSz="914400" rtl="0" eaLnBrk="1" latinLnBrk="0" hangingPunct="1">
                        <a:buFont typeface="Arial" panose="020B0604020202020204" pitchFamily="34" charset="0"/>
                        <a:buNone/>
                      </a:pPr>
                      <a:r>
                        <a:rPr lang="en-US" sz="1600" kern="1200" baseline="0" dirty="0"/>
                        <a:t>1.</a:t>
                      </a:r>
                      <a:endParaRPr lang="en-US" sz="16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600" b="1" kern="1200" baseline="0" dirty="0"/>
                        <a:t>Develop Sindh  Education Policy</a:t>
                      </a:r>
                      <a:endParaRPr lang="en-US" sz="1600" b="1" kern="1200" baseline="0" dirty="0">
                        <a:solidFill>
                          <a:schemeClr val="tx1"/>
                        </a:solidFill>
                        <a:latin typeface="+mn-lt"/>
                        <a:ea typeface="+mn-ea"/>
                        <a:cs typeface="+mn-cs"/>
                      </a:endParaRPr>
                    </a:p>
                  </a:txBody>
                  <a:tcPr/>
                </a:tc>
                <a:tc>
                  <a:txBody>
                    <a:bodyPr/>
                    <a:lstStyle/>
                    <a:p>
                      <a:pPr marL="171450" indent="-1714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First time after 18</a:t>
                      </a:r>
                      <a:r>
                        <a:rPr lang="en-US" sz="1600" kern="1200" baseline="30000" dirty="0">
                          <a:solidFill>
                            <a:schemeClr val="tx1"/>
                          </a:solidFill>
                          <a:latin typeface="+mn-lt"/>
                          <a:ea typeface="+mn-ea"/>
                          <a:cs typeface="+mn-cs"/>
                        </a:rPr>
                        <a:t>th</a:t>
                      </a:r>
                      <a:r>
                        <a:rPr lang="en-US" sz="1600" kern="1200" baseline="0" dirty="0">
                          <a:solidFill>
                            <a:schemeClr val="tx1"/>
                          </a:solidFill>
                          <a:latin typeface="+mn-lt"/>
                          <a:ea typeface="+mn-ea"/>
                          <a:cs typeface="+mn-cs"/>
                        </a:rPr>
                        <a:t> Amendment</a:t>
                      </a:r>
                    </a:p>
                  </a:txBody>
                  <a:tcPr/>
                </a:tc>
                <a:tc>
                  <a:txBody>
                    <a:bodyPr/>
                    <a:lstStyle/>
                    <a:p>
                      <a:pPr marL="171450" indent="-1714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Finalization of Concept Paper</a:t>
                      </a:r>
                    </a:p>
                    <a:p>
                      <a:pPr marL="171450" indent="-1714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Task Force comprising dedicated professionals from public and private sector should be notified with </a:t>
                      </a:r>
                      <a:r>
                        <a:rPr lang="en-US" sz="1600" kern="1200" baseline="0" dirty="0" err="1">
                          <a:solidFill>
                            <a:schemeClr val="tx1"/>
                          </a:solidFill>
                          <a:latin typeface="+mn-lt"/>
                          <a:ea typeface="+mn-ea"/>
                          <a:cs typeface="+mn-cs"/>
                        </a:rPr>
                        <a:t>ToRs</a:t>
                      </a:r>
                      <a:endParaRPr lang="en-US" sz="1600" kern="1200" baseline="0" dirty="0">
                        <a:solidFill>
                          <a:schemeClr val="tx1"/>
                        </a:solidFill>
                        <a:latin typeface="+mn-lt"/>
                        <a:ea typeface="+mn-ea"/>
                        <a:cs typeface="+mn-cs"/>
                      </a:endParaRPr>
                    </a:p>
                    <a:p>
                      <a:pPr marL="171450" indent="-1714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Participation of all stakeholders</a:t>
                      </a:r>
                    </a:p>
                    <a:p>
                      <a:pPr marL="0" indent="0" algn="l" defTabSz="914400" rtl="0" eaLnBrk="1" latinLnBrk="0" hangingPunct="1">
                        <a:buFont typeface="Arial" panose="020B0604020202020204" pitchFamily="34" charset="0"/>
                        <a:buNone/>
                      </a:pPr>
                      <a:endParaRPr lang="en-US" sz="1600" kern="1200" baseline="0" dirty="0">
                        <a:solidFill>
                          <a:schemeClr val="tx1"/>
                        </a:solidFill>
                        <a:latin typeface="+mn-lt"/>
                        <a:ea typeface="+mn-ea"/>
                        <a:cs typeface="+mn-cs"/>
                      </a:endParaRPr>
                    </a:p>
                    <a:p>
                      <a:pPr marL="171450" indent="-1714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Work Plan should be prepared</a:t>
                      </a:r>
                    </a:p>
                    <a:p>
                      <a:pPr marL="171450" indent="-1714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Formation of Working Group</a:t>
                      </a:r>
                    </a:p>
                    <a:p>
                      <a:pPr marL="171450" indent="-1714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Dedicated personnel should be identified  and appointed through transfer, offered good incentives  and offices and other material resources  to work as the Secretariat</a:t>
                      </a:r>
                    </a:p>
                  </a:txBody>
                  <a:tcPr/>
                </a:tc>
                <a:tc>
                  <a:txBody>
                    <a:bodyPr/>
                    <a:lstStyle/>
                    <a:p>
                      <a:pPr marL="0" indent="0" algn="l" defTabSz="914400" rtl="0" eaLnBrk="1" latinLnBrk="0" hangingPunct="1">
                        <a:buFont typeface="Arial" panose="020B0604020202020204" pitchFamily="34" charset="0"/>
                        <a:buNone/>
                      </a:pPr>
                      <a:r>
                        <a:rPr lang="en-US" sz="1600" kern="1200" baseline="0" dirty="0"/>
                        <a:t>6 months</a:t>
                      </a:r>
                      <a:endParaRPr lang="en-US" sz="160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bl>
          </a:graphicData>
        </a:graphic>
      </p:graphicFrame>
      <p:sp>
        <p:nvSpPr>
          <p:cNvPr id="11" name="Rectangle 10"/>
          <p:cNvSpPr/>
          <p:nvPr/>
        </p:nvSpPr>
        <p:spPr>
          <a:xfrm>
            <a:off x="533400" y="621268"/>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spTree>
    <p:extLst>
      <p:ext uri="{BB962C8B-B14F-4D97-AF65-F5344CB8AC3E}">
        <p14:creationId xmlns:p14="http://schemas.microsoft.com/office/powerpoint/2010/main" val="3797593367"/>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2745340984"/>
              </p:ext>
            </p:extLst>
          </p:nvPr>
        </p:nvGraphicFramePr>
        <p:xfrm>
          <a:off x="457200" y="1295400"/>
          <a:ext cx="8527774" cy="5120640"/>
        </p:xfrm>
        <a:graphic>
          <a:graphicData uri="http://schemas.openxmlformats.org/drawingml/2006/table">
            <a:tbl>
              <a:tblPr firstRow="1" bandRow="1">
                <a:tableStyleId>{5940675A-B579-460E-94D1-54222C63F5DA}</a:tableStyleId>
              </a:tblPr>
              <a:tblGrid>
                <a:gridCol w="395858">
                  <a:extLst>
                    <a:ext uri="{9D8B030D-6E8A-4147-A177-3AD203B41FA5}">
                      <a16:colId xmlns:a16="http://schemas.microsoft.com/office/drawing/2014/main" val="3742320429"/>
                    </a:ext>
                  </a:extLst>
                </a:gridCol>
                <a:gridCol w="1220774">
                  <a:extLst>
                    <a:ext uri="{9D8B030D-6E8A-4147-A177-3AD203B41FA5}">
                      <a16:colId xmlns:a16="http://schemas.microsoft.com/office/drawing/2014/main" val="2929584269"/>
                    </a:ext>
                  </a:extLst>
                </a:gridCol>
                <a:gridCol w="2955368">
                  <a:extLst>
                    <a:ext uri="{9D8B030D-6E8A-4147-A177-3AD203B41FA5}">
                      <a16:colId xmlns:a16="http://schemas.microsoft.com/office/drawing/2014/main" val="2396580658"/>
                    </a:ext>
                  </a:extLst>
                </a:gridCol>
                <a:gridCol w="2684045">
                  <a:extLst>
                    <a:ext uri="{9D8B030D-6E8A-4147-A177-3AD203B41FA5}">
                      <a16:colId xmlns:a16="http://schemas.microsoft.com/office/drawing/2014/main" val="3930330326"/>
                    </a:ext>
                  </a:extLst>
                </a:gridCol>
                <a:gridCol w="1271729">
                  <a:extLst>
                    <a:ext uri="{9D8B030D-6E8A-4147-A177-3AD203B41FA5}">
                      <a16:colId xmlns:a16="http://schemas.microsoft.com/office/drawing/2014/main" val="449128574"/>
                    </a:ext>
                  </a:extLst>
                </a:gridCol>
              </a:tblGrid>
              <a:tr h="548406">
                <a:tc>
                  <a:txBody>
                    <a:bodyPr/>
                    <a:lstStyle/>
                    <a:p>
                      <a:pPr algn="ctr"/>
                      <a:r>
                        <a:rPr lang="en-US" sz="1800" b="1" dirty="0">
                          <a:solidFill>
                            <a:schemeClr val="bg1"/>
                          </a:solidFill>
                        </a:rPr>
                        <a:t>S #</a:t>
                      </a:r>
                      <a:endParaRPr lang="en-US" sz="1800" b="1" dirty="0">
                        <a:solidFill>
                          <a:schemeClr val="bg1"/>
                        </a:solidFill>
                        <a:latin typeface="Arial" panose="020B0604020202020204" pitchFamily="34" charset="0"/>
                        <a:cs typeface="Arial" panose="020B0604020202020204" pitchFamily="34" charset="0"/>
                      </a:endParaRPr>
                    </a:p>
                  </a:txBody>
                  <a:tcPr>
                    <a:solidFill>
                      <a:srgbClr val="002060"/>
                    </a:solidFill>
                  </a:tcPr>
                </a:tc>
                <a:tc>
                  <a:txBody>
                    <a:bodyPr/>
                    <a:lstStyle/>
                    <a:p>
                      <a:pPr algn="ctr"/>
                      <a:r>
                        <a:rPr lang="en-US" sz="1800" b="1" baseline="0" dirty="0">
                          <a:solidFill>
                            <a:schemeClr val="bg1"/>
                          </a:solidFill>
                        </a:rPr>
                        <a:t>Strategic Objectives</a:t>
                      </a:r>
                      <a:endParaRPr lang="en-US" sz="1800" b="1" dirty="0">
                        <a:solidFill>
                          <a:schemeClr val="bg1"/>
                        </a:solidFill>
                        <a:latin typeface="Arial" panose="020B0604020202020204" pitchFamily="34" charset="0"/>
                        <a:cs typeface="Arial" panose="020B0604020202020204" pitchFamily="34" charset="0"/>
                      </a:endParaRPr>
                    </a:p>
                  </a:txBody>
                  <a:tcPr>
                    <a:solidFill>
                      <a:srgbClr val="002060"/>
                    </a:solidFill>
                  </a:tcPr>
                </a:tc>
                <a:tc>
                  <a:txBody>
                    <a:bodyPr/>
                    <a:lstStyle/>
                    <a:p>
                      <a:pPr algn="ctr"/>
                      <a:r>
                        <a:rPr lang="en-US" sz="1800" b="1" dirty="0">
                          <a:solidFill>
                            <a:schemeClr val="bg1"/>
                          </a:solidFill>
                        </a:rPr>
                        <a:t>Implementation</a:t>
                      </a:r>
                      <a:r>
                        <a:rPr lang="en-US" sz="1800" b="1" baseline="0" dirty="0">
                          <a:solidFill>
                            <a:schemeClr val="bg1"/>
                          </a:solidFill>
                        </a:rPr>
                        <a:t> </a:t>
                      </a:r>
                    </a:p>
                    <a:p>
                      <a:pPr algn="ctr"/>
                      <a:r>
                        <a:rPr lang="en-US" sz="1800" b="1" baseline="0" dirty="0">
                          <a:solidFill>
                            <a:schemeClr val="bg1"/>
                          </a:solidFill>
                          <a:latin typeface="+mn-lt"/>
                          <a:cs typeface="+mn-cs"/>
                        </a:rPr>
                        <a:t>Challenges</a:t>
                      </a:r>
                      <a:endParaRPr lang="en-US" sz="1800" b="1" dirty="0">
                        <a:solidFill>
                          <a:schemeClr val="bg1"/>
                        </a:solidFill>
                        <a:latin typeface="Arial" panose="020B0604020202020204" pitchFamily="34" charset="0"/>
                        <a:cs typeface="Arial" panose="020B0604020202020204" pitchFamily="34" charset="0"/>
                      </a:endParaRPr>
                    </a:p>
                  </a:txBody>
                  <a:tcPr>
                    <a:solidFill>
                      <a:srgbClr val="002060"/>
                    </a:solidFill>
                  </a:tcPr>
                </a:tc>
                <a:tc>
                  <a:txBody>
                    <a:bodyPr/>
                    <a:lstStyle/>
                    <a:p>
                      <a:pPr algn="ctr"/>
                      <a:r>
                        <a:rPr lang="en-US" sz="1800" b="1" dirty="0">
                          <a:solidFill>
                            <a:schemeClr val="bg1"/>
                          </a:solidFill>
                        </a:rPr>
                        <a:t>Recommendations</a:t>
                      </a:r>
                      <a:endParaRPr lang="en-US" sz="1800" b="1" dirty="0">
                        <a:solidFill>
                          <a:schemeClr val="bg1"/>
                        </a:solidFill>
                        <a:latin typeface="Arial" panose="020B0604020202020204" pitchFamily="34" charset="0"/>
                        <a:cs typeface="Arial" panose="020B0604020202020204" pitchFamily="34" charset="0"/>
                      </a:endParaRPr>
                    </a:p>
                  </a:txBody>
                  <a:tcPr>
                    <a:solidFill>
                      <a:srgbClr val="002060"/>
                    </a:solidFill>
                  </a:tcPr>
                </a:tc>
                <a:tc>
                  <a:txBody>
                    <a:bodyPr/>
                    <a:lstStyle/>
                    <a:p>
                      <a:pPr algn="ctr"/>
                      <a:r>
                        <a:rPr lang="en-US" sz="1800" b="1" dirty="0">
                          <a:solidFill>
                            <a:schemeClr val="bg1"/>
                          </a:solidFill>
                        </a:rPr>
                        <a:t>Timelines</a:t>
                      </a:r>
                      <a:endParaRPr lang="en-US" sz="1800" b="1" dirty="0">
                        <a:solidFill>
                          <a:schemeClr val="bg1"/>
                        </a:solidFill>
                        <a:latin typeface="Arial" panose="020B0604020202020204" pitchFamily="34" charset="0"/>
                        <a:cs typeface="Arial" panose="020B0604020202020204" pitchFamily="34" charset="0"/>
                      </a:endParaRPr>
                    </a:p>
                  </a:txBody>
                  <a:tcPr>
                    <a:solidFill>
                      <a:srgbClr val="002060"/>
                    </a:solidFill>
                  </a:tcPr>
                </a:tc>
                <a:extLst>
                  <a:ext uri="{0D108BD9-81ED-4DB2-BD59-A6C34878D82A}">
                    <a16:rowId xmlns:a16="http://schemas.microsoft.com/office/drawing/2014/main" val="4048698178"/>
                  </a:ext>
                </a:extLst>
              </a:tr>
              <a:tr h="4362879">
                <a:tc>
                  <a:txBody>
                    <a:bodyPr/>
                    <a:lstStyle/>
                    <a:p>
                      <a:r>
                        <a:rPr lang="en-US" sz="1600" dirty="0"/>
                        <a:t> </a:t>
                      </a:r>
                      <a:endParaRPr lang="en-US"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1" i="0" u="none" strike="noStrike" kern="1200" cap="none" spc="0" normalizeH="0" baseline="0" noProof="0" dirty="0">
                          <a:ln>
                            <a:noFill/>
                          </a:ln>
                          <a:solidFill>
                            <a:prstClr val="black"/>
                          </a:solidFill>
                          <a:effectLst/>
                          <a:uLnTx/>
                          <a:uFillTx/>
                          <a:latin typeface="+mn-lt"/>
                          <a:ea typeface="+mn-ea"/>
                          <a:cs typeface="+mn-cs"/>
                        </a:rPr>
                        <a:t>Introduce and establish a robust, independent,  Monitoring &amp; Evaluation System at E&amp;LD</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Budget (salary and non-salary) approval for the remaining 14 districts of Sindh;</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Staff recruitment and establishing M&amp;E offices in the remaining 14 districts.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Opposition from Teaching and non-teaching Staff</a:t>
                      </a:r>
                    </a:p>
                  </a:txBody>
                  <a:tcPr/>
                </a:tc>
                <a:tc>
                  <a:txBody>
                    <a:bodyPr/>
                    <a:lstStyle/>
                    <a:p>
                      <a:pPr marL="285750" indent="-285750">
                        <a:buFont typeface="Arial" pitchFamily="34" charset="0"/>
                        <a:buChar char="•"/>
                      </a:pPr>
                      <a:r>
                        <a:rPr lang="en-US" sz="1600" kern="1200" baseline="0" dirty="0">
                          <a:solidFill>
                            <a:schemeClr val="tx1"/>
                          </a:solidFill>
                          <a:latin typeface="+mn-lt"/>
                          <a:ea typeface="+mn-ea"/>
                          <a:cs typeface="+mn-cs"/>
                        </a:rPr>
                        <a:t>M&amp;E Strategy Paper</a:t>
                      </a:r>
                    </a:p>
                    <a:p>
                      <a:pPr marL="285750" indent="-285750">
                        <a:buFont typeface="Arial" pitchFamily="34" charset="0"/>
                        <a:buChar char="•"/>
                      </a:pPr>
                      <a:r>
                        <a:rPr lang="en-US" sz="1600" kern="1200" baseline="0" dirty="0">
                          <a:solidFill>
                            <a:schemeClr val="tx1"/>
                          </a:solidFill>
                          <a:latin typeface="+mn-lt"/>
                          <a:ea typeface="+mn-ea"/>
                          <a:cs typeface="+mn-cs"/>
                        </a:rPr>
                        <a:t>Special Summary should be moved for approval of  Chief Minister Sindh </a:t>
                      </a:r>
                    </a:p>
                    <a:p>
                      <a:pPr marL="285750" indent="-285750">
                        <a:buFont typeface="Arial" pitchFamily="34" charset="0"/>
                        <a:buChar char="•"/>
                      </a:pPr>
                      <a:r>
                        <a:rPr lang="en-US" sz="1600" kern="1200" baseline="0" dirty="0">
                          <a:solidFill>
                            <a:schemeClr val="tx1"/>
                          </a:solidFill>
                          <a:latin typeface="+mn-lt"/>
                          <a:ea typeface="+mn-ea"/>
                          <a:cs typeface="+mn-cs"/>
                        </a:rPr>
                        <a:t>Regular Coordination  Meetings with District offices  etc.</a:t>
                      </a:r>
                    </a:p>
                    <a:p>
                      <a:pPr marL="285750" indent="-285750">
                        <a:buFont typeface="Arial" pitchFamily="34" charset="0"/>
                        <a:buChar char="•"/>
                      </a:pPr>
                      <a:r>
                        <a:rPr lang="en-US" sz="1600" kern="1200" baseline="0" dirty="0">
                          <a:solidFill>
                            <a:schemeClr val="tx1"/>
                          </a:solidFill>
                          <a:latin typeface="+mn-lt"/>
                          <a:ea typeface="+mn-ea"/>
                          <a:cs typeface="+mn-cs"/>
                        </a:rPr>
                        <a:t>Academic Monitoring</a:t>
                      </a:r>
                    </a:p>
                    <a:p>
                      <a:pPr marL="285750" indent="-285750">
                        <a:buFont typeface="Arial" pitchFamily="34" charset="0"/>
                        <a:buChar char="•"/>
                      </a:pPr>
                      <a:r>
                        <a:rPr lang="en-US" sz="1600" kern="1200" baseline="0" dirty="0">
                          <a:solidFill>
                            <a:schemeClr val="tx1"/>
                          </a:solidFill>
                          <a:latin typeface="+mn-lt"/>
                          <a:ea typeface="+mn-ea"/>
                          <a:cs typeface="+mn-cs"/>
                        </a:rPr>
                        <a:t>Training of MAs on academic side </a:t>
                      </a:r>
                    </a:p>
                    <a:p>
                      <a:pPr marL="285750" indent="-285750">
                        <a:buFont typeface="Arial" pitchFamily="34" charset="0"/>
                        <a:buChar char="•"/>
                      </a:pPr>
                      <a:r>
                        <a:rPr lang="en-US" sz="1600" kern="1200" baseline="0" dirty="0">
                          <a:solidFill>
                            <a:schemeClr val="tx1"/>
                          </a:solidFill>
                          <a:latin typeface="+mn-lt"/>
                          <a:ea typeface="+mn-ea"/>
                          <a:cs typeface="+mn-cs"/>
                        </a:rPr>
                        <a:t>An experienced Monitoring expert should be in the team of M&amp;E</a:t>
                      </a:r>
                    </a:p>
                    <a:p>
                      <a:pPr marL="285750" indent="-285750">
                        <a:buFont typeface="Arial" pitchFamily="34" charset="0"/>
                        <a:buChar char="•"/>
                      </a:pPr>
                      <a:r>
                        <a:rPr lang="en-US" sz="1600" kern="1200" baseline="0" dirty="0">
                          <a:solidFill>
                            <a:schemeClr val="tx1"/>
                          </a:solidFill>
                          <a:latin typeface="+mn-lt"/>
                          <a:ea typeface="+mn-ea"/>
                          <a:cs typeface="+mn-cs"/>
                        </a:rPr>
                        <a:t>System should be launched in all 29 districts</a:t>
                      </a:r>
                    </a:p>
                    <a:p>
                      <a:pPr marL="285750" indent="-285750">
                        <a:buFont typeface="Arial" pitchFamily="34" charset="0"/>
                        <a:buChar char="•"/>
                      </a:pPr>
                      <a:r>
                        <a:rPr lang="en-US" sz="1600" kern="1200" baseline="0" dirty="0">
                          <a:solidFill>
                            <a:schemeClr val="tx1"/>
                          </a:solidFill>
                          <a:latin typeface="+mn-lt"/>
                          <a:ea typeface="+mn-ea"/>
                          <a:cs typeface="+mn-cs"/>
                        </a:rPr>
                        <a:t>Linkages with HR</a:t>
                      </a:r>
                    </a:p>
                    <a:p>
                      <a:pPr marL="285750" indent="-285750">
                        <a:buFont typeface="Arial" pitchFamily="34" charset="0"/>
                        <a:buChar char="•"/>
                      </a:pPr>
                      <a:r>
                        <a:rPr lang="en-US" sz="1600" kern="1200" baseline="0" dirty="0">
                          <a:solidFill>
                            <a:schemeClr val="tx1"/>
                          </a:solidFill>
                          <a:latin typeface="+mn-lt"/>
                          <a:ea typeface="+mn-ea"/>
                          <a:cs typeface="+mn-cs"/>
                        </a:rPr>
                        <a:t>SMIS should be part of M&amp;E</a:t>
                      </a:r>
                    </a:p>
                  </a:txBody>
                  <a:tcPr/>
                </a:tc>
                <a:tc>
                  <a:txBody>
                    <a:bodyPr/>
                    <a:lstStyle/>
                    <a:p>
                      <a:r>
                        <a:rPr lang="en-US" sz="1600" kern="1200" baseline="0" dirty="0"/>
                        <a:t>3 months</a:t>
                      </a:r>
                    </a:p>
                  </a:txBody>
                  <a:tcPr/>
                </a:tc>
                <a:extLst>
                  <a:ext uri="{0D108BD9-81ED-4DB2-BD59-A6C34878D82A}">
                    <a16:rowId xmlns:a16="http://schemas.microsoft.com/office/drawing/2014/main" val="2708900877"/>
                  </a:ext>
                </a:extLst>
              </a:tr>
            </a:tbl>
          </a:graphicData>
        </a:graphic>
      </p:graphicFrame>
      <p:sp>
        <p:nvSpPr>
          <p:cNvPr id="11" name="Rectangle 10"/>
          <p:cNvSpPr/>
          <p:nvPr/>
        </p:nvSpPr>
        <p:spPr>
          <a:xfrm>
            <a:off x="457200" y="762000"/>
            <a:ext cx="7709452"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spTree>
    <p:extLst>
      <p:ext uri="{BB962C8B-B14F-4D97-AF65-F5344CB8AC3E}">
        <p14:creationId xmlns:p14="http://schemas.microsoft.com/office/powerpoint/2010/main" val="143468460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371140699"/>
              </p:ext>
            </p:extLst>
          </p:nvPr>
        </p:nvGraphicFramePr>
        <p:xfrm>
          <a:off x="457199" y="914400"/>
          <a:ext cx="8610599" cy="5671500"/>
        </p:xfrm>
        <a:graphic>
          <a:graphicData uri="http://schemas.openxmlformats.org/drawingml/2006/table">
            <a:tbl>
              <a:tblPr firstRow="1" bandRow="1">
                <a:tableStyleId>{5940675A-B579-460E-94D1-54222C63F5DA}</a:tableStyleId>
              </a:tblPr>
              <a:tblGrid>
                <a:gridCol w="541032">
                  <a:extLst>
                    <a:ext uri="{9D8B030D-6E8A-4147-A177-3AD203B41FA5}">
                      <a16:colId xmlns:a16="http://schemas.microsoft.com/office/drawing/2014/main" val="3742320429"/>
                    </a:ext>
                  </a:extLst>
                </a:gridCol>
                <a:gridCol w="1211569">
                  <a:extLst>
                    <a:ext uri="{9D8B030D-6E8A-4147-A177-3AD203B41FA5}">
                      <a16:colId xmlns:a16="http://schemas.microsoft.com/office/drawing/2014/main" val="2929584269"/>
                    </a:ext>
                  </a:extLst>
                </a:gridCol>
                <a:gridCol w="2819400">
                  <a:extLst>
                    <a:ext uri="{9D8B030D-6E8A-4147-A177-3AD203B41FA5}">
                      <a16:colId xmlns:a16="http://schemas.microsoft.com/office/drawing/2014/main" val="2396580658"/>
                    </a:ext>
                  </a:extLst>
                </a:gridCol>
                <a:gridCol w="2895597">
                  <a:extLst>
                    <a:ext uri="{9D8B030D-6E8A-4147-A177-3AD203B41FA5}">
                      <a16:colId xmlns:a16="http://schemas.microsoft.com/office/drawing/2014/main" val="3930330326"/>
                    </a:ext>
                  </a:extLst>
                </a:gridCol>
                <a:gridCol w="1143001">
                  <a:extLst>
                    <a:ext uri="{9D8B030D-6E8A-4147-A177-3AD203B41FA5}">
                      <a16:colId xmlns:a16="http://schemas.microsoft.com/office/drawing/2014/main" val="449128574"/>
                    </a:ext>
                  </a:extLst>
                </a:gridCol>
              </a:tblGrid>
              <a:tr h="531180">
                <a:tc>
                  <a:txBody>
                    <a:bodyPr/>
                    <a:lstStyle/>
                    <a:p>
                      <a:pPr algn="ctr"/>
                      <a:r>
                        <a:rPr lang="en-US" sz="1800" b="1" kern="1200" baseline="0" dirty="0">
                          <a:solidFill>
                            <a:schemeClr val="bg1"/>
                          </a:solidFill>
                        </a:rPr>
                        <a:t>S #</a:t>
                      </a:r>
                      <a:endParaRPr lang="en-US" sz="1800" b="1" kern="1200" baseline="0" dirty="0">
                        <a:solidFill>
                          <a:schemeClr val="bg1"/>
                        </a:solidFill>
                        <a:latin typeface="+mn-lt"/>
                        <a:ea typeface="+mn-ea"/>
                        <a:cs typeface="+mn-cs"/>
                      </a:endParaRPr>
                    </a:p>
                  </a:txBody>
                  <a:tcPr>
                    <a:solidFill>
                      <a:srgbClr val="002060"/>
                    </a:solidFill>
                  </a:tcPr>
                </a:tc>
                <a:tc>
                  <a:txBody>
                    <a:bodyPr/>
                    <a:lstStyle/>
                    <a:p>
                      <a:pPr algn="ctr"/>
                      <a:r>
                        <a:rPr lang="en-US" sz="1800" b="1" kern="1200" baseline="0" dirty="0">
                          <a:solidFill>
                            <a:schemeClr val="bg1"/>
                          </a:solidFill>
                        </a:rPr>
                        <a:t>Strategic Objectives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mn-lt"/>
                          <a:ea typeface="+mn-ea"/>
                          <a:cs typeface="+mn-cs"/>
                        </a:rPr>
                        <a:t>Implementation Challenges</a:t>
                      </a:r>
                    </a:p>
                  </a:txBody>
                  <a:tcPr>
                    <a:solidFill>
                      <a:srgbClr val="002060"/>
                    </a:solidFill>
                  </a:tcPr>
                </a:tc>
                <a:tc>
                  <a:txBody>
                    <a:bodyPr/>
                    <a:lstStyle/>
                    <a:p>
                      <a:pPr algn="ctr"/>
                      <a:r>
                        <a:rPr lang="en-US" sz="1800" b="1" kern="1200" baseline="0" dirty="0">
                          <a:solidFill>
                            <a:schemeClr val="bg1"/>
                          </a:solidFill>
                        </a:rPr>
                        <a:t>Recommendations</a:t>
                      </a:r>
                      <a:endParaRPr lang="en-US" sz="1800" b="1" kern="1200" baseline="0" dirty="0">
                        <a:solidFill>
                          <a:schemeClr val="bg1"/>
                        </a:solidFill>
                        <a:latin typeface="+mn-lt"/>
                        <a:ea typeface="+mn-ea"/>
                        <a:cs typeface="+mn-cs"/>
                      </a:endParaRPr>
                    </a:p>
                  </a:txBody>
                  <a:tcPr>
                    <a:solidFill>
                      <a:srgbClr val="002060"/>
                    </a:solidFill>
                  </a:tcPr>
                </a:tc>
                <a:tc>
                  <a:txBody>
                    <a:bodyPr/>
                    <a:lstStyle/>
                    <a:p>
                      <a:pPr algn="ctr"/>
                      <a:r>
                        <a:rPr lang="en-US" sz="1800" b="1" kern="1200" baseline="0" dirty="0">
                          <a:solidFill>
                            <a:schemeClr val="bg1"/>
                          </a:solidFill>
                        </a:rPr>
                        <a:t>Timelines</a:t>
                      </a:r>
                      <a:endParaRPr lang="en-US" sz="18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2745420">
                <a:tc>
                  <a:txBody>
                    <a:bodyPr/>
                    <a:lstStyle/>
                    <a:p>
                      <a:pPr algn="l"/>
                      <a:r>
                        <a:rPr lang="en-US" sz="1400" kern="1200" baseline="0" dirty="0"/>
                        <a:t>3.</a:t>
                      </a:r>
                      <a:endParaRPr lang="en-US" sz="1400" kern="1200" baseline="0" dirty="0">
                        <a:solidFill>
                          <a:schemeClr val="tx1"/>
                        </a:solidFill>
                        <a:latin typeface="+mn-lt"/>
                        <a:ea typeface="+mn-ea"/>
                        <a:cs typeface="+mn-cs"/>
                      </a:endParaRPr>
                    </a:p>
                  </a:txBody>
                  <a:tcPr/>
                </a:tc>
                <a:tc>
                  <a:txBody>
                    <a:bodyPr/>
                    <a:lstStyle/>
                    <a:p>
                      <a:r>
                        <a:rPr lang="en-US" sz="1600" b="1" kern="1200" baseline="0" dirty="0"/>
                        <a:t>Establish Management Cadre</a:t>
                      </a:r>
                      <a:endParaRPr lang="en-US" sz="1600" b="1" kern="1200" baseline="0" dirty="0">
                        <a:solidFill>
                          <a:schemeClr val="tx1"/>
                        </a:solidFill>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Supreme Court’s decision will be binding and would unfold the details of permissible aspects of education management policy implementation.</a:t>
                      </a:r>
                    </a:p>
                    <a:p>
                      <a:pPr marL="0" indent="0">
                        <a:buFont typeface="Arial" panose="020B0604020202020204" pitchFamily="34" charset="0"/>
                        <a:buNone/>
                      </a:pPr>
                      <a:endParaRPr lang="en-US" sz="1600" kern="1200" baseline="0" dirty="0">
                        <a:solidFill>
                          <a:schemeClr val="tx1"/>
                        </a:solidFill>
                        <a:latin typeface="+mn-lt"/>
                        <a:ea typeface="+mn-ea"/>
                        <a:cs typeface="+mn-cs"/>
                      </a:endParaRPr>
                    </a:p>
                  </a:txBody>
                  <a:tcPr/>
                </a:tc>
                <a:tc>
                  <a:txBody>
                    <a:bodyPr/>
                    <a:lstStyle/>
                    <a:p>
                      <a:pPr marL="285750" indent="-285750">
                        <a:buFont typeface="Arial" panose="020B0604020202020204" pitchFamily="34" charset="0"/>
                        <a:buChar char="•"/>
                      </a:pPr>
                      <a:r>
                        <a:rPr lang="en-US" sz="1600" kern="1200" baseline="0" dirty="0">
                          <a:solidFill>
                            <a:schemeClr val="tx1"/>
                          </a:solidFill>
                          <a:latin typeface="+mn-lt"/>
                          <a:ea typeface="+mn-ea"/>
                          <a:cs typeface="+mn-cs"/>
                        </a:rPr>
                        <a:t>Case should be pursued regularly and urgent application should be moved for hearings</a:t>
                      </a:r>
                    </a:p>
                    <a:p>
                      <a:pPr marL="285750" indent="-285750">
                        <a:buFont typeface="Arial" panose="020B0604020202020204" pitchFamily="34" charset="0"/>
                        <a:buChar char="•"/>
                      </a:pPr>
                      <a:r>
                        <a:rPr lang="en-US" sz="1600" kern="1200" baseline="0" dirty="0">
                          <a:solidFill>
                            <a:schemeClr val="tx1"/>
                          </a:solidFill>
                          <a:latin typeface="+mn-lt"/>
                          <a:ea typeface="+mn-ea"/>
                          <a:cs typeface="+mn-cs"/>
                        </a:rPr>
                        <a:t>Human resources should also come through the competitive exam </a:t>
                      </a:r>
                    </a:p>
                    <a:p>
                      <a:pPr marL="285750" indent="-285750">
                        <a:buFont typeface="Arial" panose="020B0604020202020204" pitchFamily="34" charset="0"/>
                        <a:buChar char="•"/>
                      </a:pPr>
                      <a:r>
                        <a:rPr lang="en-US" sz="1600" kern="1200" baseline="0" dirty="0">
                          <a:solidFill>
                            <a:schemeClr val="tx1"/>
                          </a:solidFill>
                          <a:latin typeface="+mn-lt"/>
                          <a:ea typeface="+mn-ea"/>
                          <a:cs typeface="+mn-cs"/>
                        </a:rPr>
                        <a:t>Officers of cadre should be in the department for rest of life</a:t>
                      </a:r>
                    </a:p>
                  </a:txBody>
                  <a:tcPr/>
                </a:tc>
                <a:tc>
                  <a:txBody>
                    <a:bodyPr/>
                    <a:lstStyle/>
                    <a:p>
                      <a:r>
                        <a:rPr lang="en-US" sz="1600" kern="1200" baseline="0" dirty="0"/>
                        <a:t>No timelines can be given as the matter is prejudice.</a:t>
                      </a:r>
                      <a:endParaRPr lang="en-US" sz="1600" kern="1200" baseline="0" dirty="0">
                        <a:solidFill>
                          <a:schemeClr val="tx1"/>
                        </a:solidFill>
                        <a:latin typeface="+mn-lt"/>
                        <a:ea typeface="+mn-ea"/>
                        <a:cs typeface="+mn-cs"/>
                      </a:endParaRPr>
                    </a:p>
                  </a:txBody>
                  <a:tcPr/>
                </a:tc>
                <a:extLst>
                  <a:ext uri="{0D108BD9-81ED-4DB2-BD59-A6C34878D82A}">
                    <a16:rowId xmlns:a16="http://schemas.microsoft.com/office/drawing/2014/main" val="10001"/>
                  </a:ext>
                </a:extLst>
              </a:tr>
              <a:tr h="2146717">
                <a:tc>
                  <a:txBody>
                    <a:bodyPr/>
                    <a:lstStyle/>
                    <a:p>
                      <a:pPr algn="l"/>
                      <a:r>
                        <a:rPr lang="en-US" sz="1400" kern="1200" baseline="0" dirty="0"/>
                        <a:t>4.</a:t>
                      </a:r>
                      <a:endParaRPr lang="en-US" sz="1400" kern="1200" baseline="0" dirty="0">
                        <a:solidFill>
                          <a:schemeClr val="tx1"/>
                        </a:solidFill>
                        <a:latin typeface="+mn-lt"/>
                        <a:ea typeface="+mn-ea"/>
                        <a:cs typeface="+mn-cs"/>
                      </a:endParaRPr>
                    </a:p>
                  </a:txBody>
                  <a:tcPr/>
                </a:tc>
                <a:tc>
                  <a:txBody>
                    <a:bodyPr/>
                    <a:lstStyle/>
                    <a:p>
                      <a:r>
                        <a:rPr lang="en-US" sz="1600" b="1" kern="1200" baseline="0" dirty="0"/>
                        <a:t>Establish Human Resources Management Information System</a:t>
                      </a:r>
                      <a:endParaRPr lang="en-US" sz="1600" b="1" kern="1200" baseline="0" dirty="0">
                        <a:solidFill>
                          <a:schemeClr val="tx1"/>
                        </a:solidFill>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Since the HRMIS data is sensitive, another real challenge is to achieve high level of reliability, accuracy &amp; authenticity.</a:t>
                      </a:r>
                    </a:p>
                  </a:txBody>
                  <a:tcPr/>
                </a:tc>
                <a:tc>
                  <a:txBody>
                    <a:bodyPr/>
                    <a:lstStyle/>
                    <a:p>
                      <a:pPr marL="285750" indent="-285750" algn="l">
                        <a:buFont typeface="Arial" panose="020B0604020202020204" pitchFamily="34" charset="0"/>
                        <a:buChar char="•"/>
                      </a:pPr>
                      <a:endParaRPr lang="en-US" sz="1600" kern="1200" baseline="0" dirty="0">
                        <a:solidFill>
                          <a:schemeClr val="tx1"/>
                        </a:solidFill>
                        <a:latin typeface="+mn-lt"/>
                        <a:ea typeface="+mn-ea"/>
                        <a:cs typeface="+mn-cs"/>
                      </a:endParaRPr>
                    </a:p>
                    <a:p>
                      <a:pPr marL="285750" indent="-285750" algn="l">
                        <a:buFont typeface="Arial" panose="020B0604020202020204" pitchFamily="34" charset="0"/>
                        <a:buChar char="•"/>
                      </a:pPr>
                      <a:r>
                        <a:rPr lang="en-US" sz="1600" kern="1200" baseline="0" dirty="0">
                          <a:solidFill>
                            <a:schemeClr val="tx1"/>
                          </a:solidFill>
                          <a:latin typeface="+mn-lt"/>
                          <a:ea typeface="+mn-ea"/>
                          <a:cs typeface="+mn-cs"/>
                        </a:rPr>
                        <a:t>Dedicated personnel should be placed to complete the task in hand</a:t>
                      </a:r>
                    </a:p>
                    <a:p>
                      <a:pPr marL="285750" indent="-285750" algn="l">
                        <a:buFont typeface="Arial" panose="020B0604020202020204" pitchFamily="34" charset="0"/>
                        <a:buChar char="•"/>
                      </a:pPr>
                      <a:r>
                        <a:rPr lang="en-US" sz="1600" kern="1200" baseline="0" dirty="0">
                          <a:solidFill>
                            <a:schemeClr val="tx1"/>
                          </a:solidFill>
                          <a:latin typeface="+mn-lt"/>
                          <a:ea typeface="+mn-ea"/>
                          <a:cs typeface="+mn-cs"/>
                        </a:rPr>
                        <a:t>It should linkages with M&amp;E</a:t>
                      </a:r>
                    </a:p>
                    <a:p>
                      <a:pPr marL="285750" indent="-285750" algn="l">
                        <a:buFont typeface="Arial" panose="020B0604020202020204" pitchFamily="34" charset="0"/>
                        <a:buChar char="•"/>
                      </a:pPr>
                      <a:r>
                        <a:rPr lang="en-US" sz="1600" kern="1200" baseline="0" dirty="0">
                          <a:solidFill>
                            <a:schemeClr val="tx1"/>
                          </a:solidFill>
                          <a:latin typeface="+mn-lt"/>
                          <a:ea typeface="+mn-ea"/>
                          <a:cs typeface="+mn-cs"/>
                        </a:rPr>
                        <a:t>HR people posted should be part of HRMIS</a:t>
                      </a:r>
                    </a:p>
                    <a:p>
                      <a:pPr marL="285750" indent="-285750" algn="l">
                        <a:buFont typeface="Arial" panose="020B0604020202020204" pitchFamily="34" charset="0"/>
                        <a:buChar char="•"/>
                      </a:pPr>
                      <a:endParaRPr lang="en-US" sz="1600" kern="1200" baseline="0" dirty="0">
                        <a:solidFill>
                          <a:schemeClr val="tx1"/>
                        </a:solidFill>
                        <a:latin typeface="+mn-lt"/>
                        <a:ea typeface="+mn-ea"/>
                        <a:cs typeface="+mn-cs"/>
                      </a:endParaRPr>
                    </a:p>
                    <a:p>
                      <a:pPr marL="285750" indent="-285750" algn="l">
                        <a:buFont typeface="Arial" panose="020B0604020202020204" pitchFamily="34" charset="0"/>
                        <a:buChar char="•"/>
                      </a:pPr>
                      <a:endParaRPr lang="en-US" sz="1600" kern="1200" baseline="0" dirty="0">
                        <a:solidFill>
                          <a:schemeClr val="tx1"/>
                        </a:solidFill>
                        <a:latin typeface="+mn-lt"/>
                        <a:ea typeface="+mn-ea"/>
                        <a:cs typeface="+mn-cs"/>
                      </a:endParaRPr>
                    </a:p>
                  </a:txBody>
                  <a:tcPr/>
                </a:tc>
                <a:tc>
                  <a:txBody>
                    <a:bodyPr/>
                    <a:lstStyle/>
                    <a:p>
                      <a:pPr algn="l"/>
                      <a:r>
                        <a:rPr lang="en-US" sz="1600" kern="1200" baseline="0" dirty="0"/>
                        <a:t>9 months</a:t>
                      </a:r>
                    </a:p>
                    <a:p>
                      <a:pPr algn="l"/>
                      <a:r>
                        <a:rPr lang="en-US" sz="1600" kern="1200" baseline="0" dirty="0"/>
                        <a:t>(this may take some more time as the obj. is to achieve 100% accuracy)</a:t>
                      </a:r>
                      <a:endParaRPr lang="en-US" sz="160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bl>
          </a:graphicData>
        </a:graphic>
      </p:graphicFrame>
      <p:sp>
        <p:nvSpPr>
          <p:cNvPr id="11" name="Rectangle 10"/>
          <p:cNvSpPr/>
          <p:nvPr/>
        </p:nvSpPr>
        <p:spPr>
          <a:xfrm>
            <a:off x="381000" y="41374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pic>
        <p:nvPicPr>
          <p:cNvPr id="12"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453771"/>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2624969197"/>
              </p:ext>
            </p:extLst>
          </p:nvPr>
        </p:nvGraphicFramePr>
        <p:xfrm>
          <a:off x="457200" y="1295400"/>
          <a:ext cx="8610600" cy="5410200"/>
        </p:xfrm>
        <a:graphic>
          <a:graphicData uri="http://schemas.openxmlformats.org/drawingml/2006/table">
            <a:tbl>
              <a:tblPr firstRow="1" bandRow="1">
                <a:tableStyleId>{5940675A-B579-460E-94D1-54222C63F5DA}</a:tableStyleId>
              </a:tblPr>
              <a:tblGrid>
                <a:gridCol w="761999">
                  <a:extLst>
                    <a:ext uri="{9D8B030D-6E8A-4147-A177-3AD203B41FA5}">
                      <a16:colId xmlns:a16="http://schemas.microsoft.com/office/drawing/2014/main" val="3742320429"/>
                    </a:ext>
                  </a:extLst>
                </a:gridCol>
                <a:gridCol w="1396396">
                  <a:extLst>
                    <a:ext uri="{9D8B030D-6E8A-4147-A177-3AD203B41FA5}">
                      <a16:colId xmlns:a16="http://schemas.microsoft.com/office/drawing/2014/main" val="2929584269"/>
                    </a:ext>
                  </a:extLst>
                </a:gridCol>
                <a:gridCol w="2032605">
                  <a:extLst>
                    <a:ext uri="{9D8B030D-6E8A-4147-A177-3AD203B41FA5}">
                      <a16:colId xmlns:a16="http://schemas.microsoft.com/office/drawing/2014/main" val="2396580658"/>
                    </a:ext>
                  </a:extLst>
                </a:gridCol>
                <a:gridCol w="3154453">
                  <a:extLst>
                    <a:ext uri="{9D8B030D-6E8A-4147-A177-3AD203B41FA5}">
                      <a16:colId xmlns:a16="http://schemas.microsoft.com/office/drawing/2014/main" val="3930330326"/>
                    </a:ext>
                  </a:extLst>
                </a:gridCol>
                <a:gridCol w="1265147">
                  <a:extLst>
                    <a:ext uri="{9D8B030D-6E8A-4147-A177-3AD203B41FA5}">
                      <a16:colId xmlns:a16="http://schemas.microsoft.com/office/drawing/2014/main" val="449128574"/>
                    </a:ext>
                  </a:extLst>
                </a:gridCol>
              </a:tblGrid>
              <a:tr h="572877">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S #</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Strategic Objectives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Implementation Challenges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Recommendations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Timelines</a:t>
                      </a:r>
                      <a:endParaRPr lang="en-US" sz="18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2484120">
                <a:tc>
                  <a:txBody>
                    <a:bodyPr/>
                    <a:lstStyle/>
                    <a:p>
                      <a:pPr marL="0" indent="0" algn="l" defTabSz="914400" rtl="0" eaLnBrk="1" latinLnBrk="0" hangingPunct="1">
                        <a:buFont typeface="Arial" panose="020B0604020202020204" pitchFamily="34" charset="0"/>
                        <a:buNone/>
                      </a:pPr>
                      <a:r>
                        <a:rPr lang="en-US" sz="1600" kern="1200" baseline="0" dirty="0"/>
                        <a:t>5.</a:t>
                      </a:r>
                      <a:endParaRPr lang="en-US" sz="16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600" b="1" kern="1200" baseline="0" dirty="0"/>
                        <a:t>Establish  Internal Audit System</a:t>
                      </a:r>
                      <a:endParaRPr lang="en-US" sz="1600" b="1" kern="1200" baseline="0" dirty="0">
                        <a:solidFill>
                          <a:schemeClr val="tx1"/>
                        </a:solidFill>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The process of sanctioning positions and legislation can be  time consuming, however the Finance Department is making the effort. </a:t>
                      </a:r>
                    </a:p>
                  </a:txBody>
                  <a:tcPr/>
                </a:tc>
                <a:tc>
                  <a:txBody>
                    <a:bodyPr/>
                    <a:lstStyle/>
                    <a:p>
                      <a:pPr marL="285750" indent="-2857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Regular follow up  with Finance Department is strongly recommended for SNE etc.</a:t>
                      </a:r>
                    </a:p>
                    <a:p>
                      <a:pPr marL="285750" indent="-2857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Dedicated Resources in terms of human and material should be allocated urgently to complete the task</a:t>
                      </a:r>
                    </a:p>
                    <a:p>
                      <a:pPr marL="285750" indent="-285750" algn="l" defTabSz="914400" rtl="0" eaLnBrk="1" latinLnBrk="0" hangingPunct="1">
                        <a:buFont typeface="Arial" panose="020B0604020202020204" pitchFamily="34" charset="0"/>
                        <a:buChar char="•"/>
                      </a:pPr>
                      <a:endParaRPr lang="en-US" sz="16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600" kern="1200" baseline="0" dirty="0"/>
                        <a:t>9 months</a:t>
                      </a:r>
                      <a:endParaRPr lang="en-US" sz="160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r h="1705580">
                <a:tc>
                  <a:txBody>
                    <a:bodyPr/>
                    <a:lstStyle/>
                    <a:p>
                      <a:pPr marL="0" indent="0" algn="l" defTabSz="914400" rtl="0" eaLnBrk="1" latinLnBrk="0" hangingPunct="1">
                        <a:buFont typeface="Arial" panose="020B0604020202020204" pitchFamily="34" charset="0"/>
                        <a:buNone/>
                      </a:pPr>
                      <a:r>
                        <a:rPr lang="en-US" sz="1600" kern="1200" baseline="0" dirty="0"/>
                        <a:t>6. </a:t>
                      </a:r>
                      <a:endParaRPr lang="en-US" sz="16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600" b="1" kern="1200" baseline="0" dirty="0"/>
                        <a:t>Cluster-based School Management System</a:t>
                      </a:r>
                      <a:endParaRPr lang="en-US" sz="1600" b="1" kern="1200" baseline="0" dirty="0">
                        <a:solidFill>
                          <a:schemeClr val="tx1"/>
                        </a:solidFill>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Since this is a major policy reform, it would need continuous support and patronage by all concerned.</a:t>
                      </a:r>
                    </a:p>
                  </a:txBody>
                  <a:tcPr/>
                </a:tc>
                <a:tc>
                  <a:txBody>
                    <a:bodyPr/>
                    <a:lstStyle/>
                    <a:p>
                      <a:pPr marL="285750" indent="-2857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Check list of school consolidation and school clustering policy needs to be notified  for monitoring and implementation </a:t>
                      </a:r>
                    </a:p>
                    <a:p>
                      <a:pPr marL="285750" indent="-2857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Ensure effective and timely implementation </a:t>
                      </a:r>
                    </a:p>
                    <a:p>
                      <a:pPr marL="285750" indent="-2857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Resources both men material should be ensured</a:t>
                      </a:r>
                    </a:p>
                  </a:txBody>
                  <a:tcPr/>
                </a:tc>
                <a:tc>
                  <a:txBody>
                    <a:bodyPr/>
                    <a:lstStyle/>
                    <a:p>
                      <a:pPr marL="0" indent="0" algn="l" defTabSz="914400" rtl="0" eaLnBrk="1" latinLnBrk="0" hangingPunct="1">
                        <a:buFont typeface="Arial" panose="020B0604020202020204" pitchFamily="34" charset="0"/>
                        <a:buNone/>
                      </a:pPr>
                      <a:r>
                        <a:rPr lang="en-US" sz="1600" kern="1200" baseline="0" dirty="0"/>
                        <a:t>9 months</a:t>
                      </a:r>
                      <a:endParaRPr lang="en-US" sz="1600" kern="1200" baseline="0" dirty="0">
                        <a:solidFill>
                          <a:schemeClr val="tx1"/>
                        </a:solidFill>
                        <a:latin typeface="+mn-lt"/>
                        <a:ea typeface="+mn-ea"/>
                        <a:cs typeface="+mn-cs"/>
                      </a:endParaRPr>
                    </a:p>
                  </a:txBody>
                  <a:tcPr/>
                </a:tc>
                <a:extLst>
                  <a:ext uri="{0D108BD9-81ED-4DB2-BD59-A6C34878D82A}">
                    <a16:rowId xmlns:a16="http://schemas.microsoft.com/office/drawing/2014/main" val="10002"/>
                  </a:ext>
                </a:extLst>
              </a:tr>
            </a:tbl>
          </a:graphicData>
        </a:graphic>
      </p:graphicFrame>
      <p:sp>
        <p:nvSpPr>
          <p:cNvPr id="13" name="Rectangle 12"/>
          <p:cNvSpPr/>
          <p:nvPr/>
        </p:nvSpPr>
        <p:spPr>
          <a:xfrm>
            <a:off x="457200" y="68580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Governance &amp; Accountability</a:t>
            </a:r>
          </a:p>
        </p:txBody>
      </p:sp>
      <p:pic>
        <p:nvPicPr>
          <p:cNvPr id="11"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10721"/>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2671426726"/>
              </p:ext>
            </p:extLst>
          </p:nvPr>
        </p:nvGraphicFramePr>
        <p:xfrm>
          <a:off x="609600" y="990600"/>
          <a:ext cx="8305800" cy="5649296"/>
        </p:xfrm>
        <a:graphic>
          <a:graphicData uri="http://schemas.openxmlformats.org/drawingml/2006/table">
            <a:tbl>
              <a:tblPr firstRow="1" bandRow="1">
                <a:tableStyleId>{5940675A-B579-460E-94D1-54222C63F5DA}</a:tableStyleId>
              </a:tblPr>
              <a:tblGrid>
                <a:gridCol w="449422">
                  <a:extLst>
                    <a:ext uri="{9D8B030D-6E8A-4147-A177-3AD203B41FA5}">
                      <a16:colId xmlns:a16="http://schemas.microsoft.com/office/drawing/2014/main" val="3742320429"/>
                    </a:ext>
                  </a:extLst>
                </a:gridCol>
                <a:gridCol w="1988978">
                  <a:extLst>
                    <a:ext uri="{9D8B030D-6E8A-4147-A177-3AD203B41FA5}">
                      <a16:colId xmlns:a16="http://schemas.microsoft.com/office/drawing/2014/main" val="2929584269"/>
                    </a:ext>
                  </a:extLst>
                </a:gridCol>
                <a:gridCol w="2209800">
                  <a:extLst>
                    <a:ext uri="{9D8B030D-6E8A-4147-A177-3AD203B41FA5}">
                      <a16:colId xmlns:a16="http://schemas.microsoft.com/office/drawing/2014/main" val="2396580658"/>
                    </a:ext>
                  </a:extLst>
                </a:gridCol>
                <a:gridCol w="2384238">
                  <a:extLst>
                    <a:ext uri="{9D8B030D-6E8A-4147-A177-3AD203B41FA5}">
                      <a16:colId xmlns:a16="http://schemas.microsoft.com/office/drawing/2014/main" val="3930330326"/>
                    </a:ext>
                  </a:extLst>
                </a:gridCol>
                <a:gridCol w="1273362">
                  <a:extLst>
                    <a:ext uri="{9D8B030D-6E8A-4147-A177-3AD203B41FA5}">
                      <a16:colId xmlns:a16="http://schemas.microsoft.com/office/drawing/2014/main" val="449128574"/>
                    </a:ext>
                  </a:extLst>
                </a:gridCol>
              </a:tblGrid>
              <a:tr h="713402">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S #</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Strategic Objectives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Implementation Challenges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Recommendations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indent="0" algn="ctr" defTabSz="914400" rtl="0" eaLnBrk="1" latinLnBrk="0" hangingPunct="1">
                        <a:buFont typeface="Arial" panose="020B0604020202020204" pitchFamily="34" charset="0"/>
                        <a:buNone/>
                      </a:pPr>
                      <a:r>
                        <a:rPr lang="en-US" sz="1800" b="1" kern="1200" baseline="0" dirty="0">
                          <a:solidFill>
                            <a:schemeClr val="bg1"/>
                          </a:solidFill>
                        </a:rPr>
                        <a:t>Timelines</a:t>
                      </a:r>
                      <a:endParaRPr lang="en-US" sz="18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3137574">
                <a:tc>
                  <a:txBody>
                    <a:bodyPr/>
                    <a:lstStyle/>
                    <a:p>
                      <a:pPr marL="0" indent="0" algn="l" defTabSz="914400" rtl="0" eaLnBrk="1" latinLnBrk="0" hangingPunct="1">
                        <a:buFont typeface="Arial" panose="020B0604020202020204" pitchFamily="34" charset="0"/>
                        <a:buNone/>
                      </a:pPr>
                      <a:r>
                        <a:rPr lang="en-US" sz="1600" kern="1200" baseline="0" dirty="0"/>
                        <a:t>7. </a:t>
                      </a:r>
                      <a:endParaRPr lang="en-US" sz="16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600" b="1" kern="1200" baseline="0" dirty="0"/>
                        <a:t>Professional  Development/Capacity building of DDOs and Procuring Officials</a:t>
                      </a:r>
                      <a:endParaRPr lang="en-US" sz="1600" b="1" kern="1200" baseline="0" dirty="0">
                        <a:solidFill>
                          <a:schemeClr val="tx1"/>
                        </a:solidFill>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Sustainable  approach and institutional arrangements to be ensured.</a:t>
                      </a:r>
                    </a:p>
                  </a:txBody>
                  <a:tcPr/>
                </a:tc>
                <a:tc>
                  <a:txBody>
                    <a:bodyPr/>
                    <a:lstStyle/>
                    <a:p>
                      <a:pPr marL="285750" indent="-2857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Regular Training programs should be scheduled and resource persons from SPPRA and Finance Department should be requested to conduct those sessions</a:t>
                      </a:r>
                    </a:p>
                  </a:txBody>
                  <a:tcPr/>
                </a:tc>
                <a:tc>
                  <a:txBody>
                    <a:bodyPr/>
                    <a:lstStyle/>
                    <a:p>
                      <a:pPr marL="0" indent="0" algn="l" defTabSz="914400" rtl="0" eaLnBrk="1" latinLnBrk="0" hangingPunct="1">
                        <a:buFont typeface="Arial" panose="020B0604020202020204" pitchFamily="34" charset="0"/>
                        <a:buNone/>
                      </a:pPr>
                      <a:r>
                        <a:rPr lang="en-US" sz="1600" kern="1200" baseline="0" dirty="0"/>
                        <a:t>9 months</a:t>
                      </a:r>
                      <a:endParaRPr lang="en-US" sz="1600" kern="1200" baseline="0" dirty="0">
                        <a:solidFill>
                          <a:schemeClr val="tx1"/>
                        </a:solidFill>
                        <a:latin typeface="+mn-lt"/>
                        <a:ea typeface="+mn-ea"/>
                        <a:cs typeface="+mn-cs"/>
                      </a:endParaRPr>
                    </a:p>
                  </a:txBody>
                  <a:tcPr/>
                </a:tc>
                <a:extLst>
                  <a:ext uri="{0D108BD9-81ED-4DB2-BD59-A6C34878D82A}">
                    <a16:rowId xmlns:a16="http://schemas.microsoft.com/office/drawing/2014/main" val="10001"/>
                  </a:ext>
                </a:extLst>
              </a:tr>
              <a:tr h="1709758">
                <a:tc>
                  <a:txBody>
                    <a:bodyPr/>
                    <a:lstStyle/>
                    <a:p>
                      <a:pPr marL="0" indent="0" algn="l" defTabSz="914400" rtl="0" eaLnBrk="1" latinLnBrk="0" hangingPunct="1">
                        <a:buFont typeface="Arial" panose="020B0604020202020204" pitchFamily="34" charset="0"/>
                        <a:buNone/>
                      </a:pPr>
                      <a:r>
                        <a:rPr lang="en-US" sz="1600" kern="1200" baseline="0" dirty="0"/>
                        <a:t>8.</a:t>
                      </a:r>
                      <a:endParaRPr lang="en-US" sz="1600" kern="1200" baseline="0" dirty="0">
                        <a:solidFill>
                          <a:schemeClr val="tx1"/>
                        </a:solidFill>
                        <a:latin typeface="+mn-lt"/>
                        <a:ea typeface="+mn-ea"/>
                        <a:cs typeface="+mn-cs"/>
                      </a:endParaRPr>
                    </a:p>
                  </a:txBody>
                  <a:tcPr/>
                </a:tc>
                <a:tc>
                  <a:txBody>
                    <a:bodyPr/>
                    <a:lstStyle/>
                    <a:p>
                      <a:pPr marL="0" indent="0" algn="l" defTabSz="914400" rtl="0" eaLnBrk="1" latinLnBrk="0" hangingPunct="1">
                        <a:buFont typeface="Arial" panose="020B0604020202020204" pitchFamily="34" charset="0"/>
                        <a:buNone/>
                      </a:pPr>
                      <a:r>
                        <a:rPr lang="en-US" sz="1600" b="1" kern="1200" baseline="0" dirty="0"/>
                        <a:t>Better equipped Offices and  Logistics</a:t>
                      </a:r>
                      <a:endParaRPr lang="en-US" sz="1600" b="1" kern="1200" baseline="0" dirty="0">
                        <a:solidFill>
                          <a:schemeClr val="tx1"/>
                        </a:solidFill>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This would require additional funding / approval for purchase of  vehicles.</a:t>
                      </a:r>
                    </a:p>
                  </a:txBody>
                  <a:tcPr/>
                </a:tc>
                <a:tc>
                  <a:txBody>
                    <a:bodyPr/>
                    <a:lstStyle/>
                    <a:p>
                      <a:pPr marL="285750" indent="-285750" algn="l" defTabSz="914400" rtl="0" eaLnBrk="1" latinLnBrk="0" hangingPunct="1">
                        <a:buFont typeface="Arial" panose="020B0604020202020204" pitchFamily="34" charset="0"/>
                        <a:buChar char="•"/>
                      </a:pPr>
                      <a:r>
                        <a:rPr lang="en-US" sz="1600" kern="1200" baseline="0" dirty="0">
                          <a:solidFill>
                            <a:schemeClr val="tx1"/>
                          </a:solidFill>
                          <a:latin typeface="+mn-lt"/>
                          <a:ea typeface="+mn-ea"/>
                          <a:cs typeface="+mn-cs"/>
                        </a:rPr>
                        <a:t>Additional resources if not available with the department should be requested to FD but immediately all  offices and logistics should be provided</a:t>
                      </a:r>
                    </a:p>
                  </a:txBody>
                  <a:tcPr/>
                </a:tc>
                <a:tc>
                  <a:txBody>
                    <a:bodyPr/>
                    <a:lstStyle/>
                    <a:p>
                      <a:pPr marL="0" indent="0" algn="l" defTabSz="914400" rtl="0" eaLnBrk="1" latinLnBrk="0" hangingPunct="1">
                        <a:buFont typeface="Arial" panose="020B0604020202020204" pitchFamily="34" charset="0"/>
                        <a:buNone/>
                      </a:pPr>
                      <a:r>
                        <a:rPr lang="en-US" sz="1600" kern="1200" baseline="0" dirty="0"/>
                        <a:t>9 months</a:t>
                      </a:r>
                      <a:endParaRPr lang="en-US" sz="1600" kern="1200" baseline="0" dirty="0">
                        <a:solidFill>
                          <a:schemeClr val="tx1"/>
                        </a:solidFill>
                        <a:latin typeface="+mn-lt"/>
                        <a:ea typeface="+mn-ea"/>
                        <a:cs typeface="+mn-cs"/>
                      </a:endParaRPr>
                    </a:p>
                  </a:txBody>
                  <a:tcPr/>
                </a:tc>
                <a:extLst>
                  <a:ext uri="{0D108BD9-81ED-4DB2-BD59-A6C34878D82A}">
                    <a16:rowId xmlns:a16="http://schemas.microsoft.com/office/drawing/2014/main" val="10002"/>
                  </a:ext>
                </a:extLst>
              </a:tr>
            </a:tbl>
          </a:graphicData>
        </a:graphic>
      </p:graphicFrame>
      <p:sp>
        <p:nvSpPr>
          <p:cNvPr id="11" name="Rectangle 10"/>
          <p:cNvSpPr/>
          <p:nvPr/>
        </p:nvSpPr>
        <p:spPr>
          <a:xfrm>
            <a:off x="609600" y="51429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pic>
        <p:nvPicPr>
          <p:cNvPr id="12"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9596328"/>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1" name="Table 10"/>
          <p:cNvGraphicFramePr>
            <a:graphicFrameLocks noGrp="1"/>
          </p:cNvGraphicFramePr>
          <p:nvPr>
            <p:extLst>
              <p:ext uri="{D42A27DB-BD31-4B8C-83A1-F6EECF244321}">
                <p14:modId xmlns:p14="http://schemas.microsoft.com/office/powerpoint/2010/main" val="3071919977"/>
              </p:ext>
            </p:extLst>
          </p:nvPr>
        </p:nvGraphicFramePr>
        <p:xfrm>
          <a:off x="533400" y="543620"/>
          <a:ext cx="8373345" cy="5933381"/>
        </p:xfrm>
        <a:graphic>
          <a:graphicData uri="http://schemas.openxmlformats.org/drawingml/2006/table">
            <a:tbl>
              <a:tblPr firstRow="1" bandRow="1">
                <a:tableStyleId>{5940675A-B579-460E-94D1-54222C63F5DA}</a:tableStyleId>
              </a:tblPr>
              <a:tblGrid>
                <a:gridCol w="685800">
                  <a:extLst>
                    <a:ext uri="{9D8B030D-6E8A-4147-A177-3AD203B41FA5}">
                      <a16:colId xmlns:a16="http://schemas.microsoft.com/office/drawing/2014/main" val="3742320429"/>
                    </a:ext>
                  </a:extLst>
                </a:gridCol>
                <a:gridCol w="1439145">
                  <a:extLst>
                    <a:ext uri="{9D8B030D-6E8A-4147-A177-3AD203B41FA5}">
                      <a16:colId xmlns:a16="http://schemas.microsoft.com/office/drawing/2014/main" val="2929584269"/>
                    </a:ext>
                  </a:extLst>
                </a:gridCol>
                <a:gridCol w="1989855">
                  <a:extLst>
                    <a:ext uri="{9D8B030D-6E8A-4147-A177-3AD203B41FA5}">
                      <a16:colId xmlns:a16="http://schemas.microsoft.com/office/drawing/2014/main" val="2396580658"/>
                    </a:ext>
                  </a:extLst>
                </a:gridCol>
                <a:gridCol w="2963145">
                  <a:extLst>
                    <a:ext uri="{9D8B030D-6E8A-4147-A177-3AD203B41FA5}">
                      <a16:colId xmlns:a16="http://schemas.microsoft.com/office/drawing/2014/main" val="3930330326"/>
                    </a:ext>
                  </a:extLst>
                </a:gridCol>
                <a:gridCol w="1295400">
                  <a:extLst>
                    <a:ext uri="{9D8B030D-6E8A-4147-A177-3AD203B41FA5}">
                      <a16:colId xmlns:a16="http://schemas.microsoft.com/office/drawing/2014/main" val="449128574"/>
                    </a:ext>
                  </a:extLst>
                </a:gridCol>
              </a:tblGrid>
              <a:tr h="693520">
                <a:tc>
                  <a:txBody>
                    <a:bodyPr/>
                    <a:lstStyle/>
                    <a:p>
                      <a:pPr algn="ctr"/>
                      <a:r>
                        <a:rPr lang="en-US" sz="1800" b="1" kern="1200" baseline="0" dirty="0">
                          <a:solidFill>
                            <a:schemeClr val="bg1"/>
                          </a:solidFill>
                        </a:rPr>
                        <a:t>S #</a:t>
                      </a:r>
                      <a:endParaRPr lang="en-US" sz="1800" b="1" kern="1200" baseline="0" dirty="0">
                        <a:solidFill>
                          <a:schemeClr val="bg1"/>
                        </a:solidFill>
                        <a:latin typeface="+mn-lt"/>
                        <a:ea typeface="+mn-ea"/>
                        <a:cs typeface="+mn-cs"/>
                      </a:endParaRPr>
                    </a:p>
                  </a:txBody>
                  <a:tcPr>
                    <a:solidFill>
                      <a:srgbClr val="002060"/>
                    </a:solidFill>
                  </a:tcPr>
                </a:tc>
                <a:tc>
                  <a:txBody>
                    <a:bodyPr/>
                    <a:lstStyle/>
                    <a:p>
                      <a:pPr algn="ctr"/>
                      <a:r>
                        <a:rPr lang="en-US" sz="1800" b="1" kern="1200" baseline="0" dirty="0">
                          <a:solidFill>
                            <a:schemeClr val="bg1"/>
                          </a:solidFill>
                        </a:rPr>
                        <a:t>Strategic Objectives</a:t>
                      </a:r>
                      <a:endParaRPr lang="en-US" sz="1800" b="1" kern="1200" baseline="0" dirty="0">
                        <a:solidFill>
                          <a:schemeClr val="bg1"/>
                        </a:solidFill>
                        <a:latin typeface="+mn-lt"/>
                        <a:ea typeface="+mn-ea"/>
                        <a:cs typeface="+mn-cs"/>
                      </a:endParaRPr>
                    </a:p>
                  </a:txBody>
                  <a:tcPr>
                    <a:solidFill>
                      <a:srgbClr val="002060"/>
                    </a:solidFill>
                  </a:tcPr>
                </a:tc>
                <a:tc>
                  <a:txBody>
                    <a:bodyPr/>
                    <a:lstStyle/>
                    <a:p>
                      <a:pPr algn="ctr"/>
                      <a:r>
                        <a:rPr lang="en-US" sz="1800" b="1" kern="1200" baseline="0" dirty="0">
                          <a:solidFill>
                            <a:schemeClr val="bg1"/>
                          </a:solidFill>
                        </a:rPr>
                        <a:t>Implementation Challenges</a:t>
                      </a:r>
                      <a:endParaRPr lang="en-US" sz="1800" b="1" kern="1200" baseline="0" dirty="0">
                        <a:solidFill>
                          <a:schemeClr val="bg1"/>
                        </a:solidFill>
                        <a:latin typeface="+mn-lt"/>
                        <a:ea typeface="+mn-ea"/>
                        <a:cs typeface="+mn-cs"/>
                      </a:endParaRPr>
                    </a:p>
                  </a:txBody>
                  <a:tcPr>
                    <a:solidFill>
                      <a:srgbClr val="002060"/>
                    </a:solidFill>
                  </a:tcPr>
                </a:tc>
                <a:tc>
                  <a:txBody>
                    <a:bodyPr/>
                    <a:lstStyle/>
                    <a:p>
                      <a:pPr algn="ctr"/>
                      <a:r>
                        <a:rPr lang="en-US" sz="1800" b="1" kern="1200" baseline="0" dirty="0">
                          <a:solidFill>
                            <a:schemeClr val="bg1"/>
                          </a:solidFill>
                        </a:rPr>
                        <a:t>Recommendations</a:t>
                      </a:r>
                      <a:endParaRPr lang="en-US" sz="1800" b="1" kern="1200" baseline="0" dirty="0">
                        <a:solidFill>
                          <a:schemeClr val="bg1"/>
                        </a:solidFill>
                        <a:latin typeface="+mn-lt"/>
                        <a:ea typeface="+mn-ea"/>
                        <a:cs typeface="+mn-cs"/>
                      </a:endParaRPr>
                    </a:p>
                  </a:txBody>
                  <a:tcPr>
                    <a:solidFill>
                      <a:srgbClr val="002060"/>
                    </a:solidFill>
                  </a:tcPr>
                </a:tc>
                <a:tc>
                  <a:txBody>
                    <a:bodyPr/>
                    <a:lstStyle/>
                    <a:p>
                      <a:pPr algn="ctr"/>
                      <a:r>
                        <a:rPr lang="en-US" sz="1800" b="1" kern="1200" baseline="0" dirty="0">
                          <a:solidFill>
                            <a:schemeClr val="bg1"/>
                          </a:solidFill>
                        </a:rPr>
                        <a:t>Timelines</a:t>
                      </a:r>
                      <a:endParaRPr lang="en-US" sz="18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2763005">
                <a:tc>
                  <a:txBody>
                    <a:bodyPr/>
                    <a:lstStyle/>
                    <a:p>
                      <a:pPr algn="l"/>
                      <a:r>
                        <a:rPr lang="en-US" sz="1600" kern="1200" baseline="0" dirty="0"/>
                        <a:t>9.</a:t>
                      </a:r>
                      <a:endParaRPr lang="en-US" sz="1600" kern="1200" baseline="0" dirty="0">
                        <a:solidFill>
                          <a:schemeClr val="tx1"/>
                        </a:solidFill>
                        <a:latin typeface="+mn-lt"/>
                        <a:ea typeface="+mn-ea"/>
                        <a:cs typeface="+mn-cs"/>
                      </a:endParaRPr>
                    </a:p>
                  </a:txBody>
                  <a:tcPr/>
                </a:tc>
                <a:tc>
                  <a:txBody>
                    <a:bodyPr/>
                    <a:lstStyle/>
                    <a:p>
                      <a:r>
                        <a:rPr lang="en-US" sz="1600" b="1" kern="1200" baseline="0" dirty="0"/>
                        <a:t>Establish New System of Performance Appraisal</a:t>
                      </a:r>
                      <a:endParaRPr lang="en-US" sz="1600" b="1" kern="1200" baseline="0" dirty="0">
                        <a:solidFill>
                          <a:schemeClr val="tx1"/>
                        </a:solidFill>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Real challenge would be in the implementation  of the system.</a:t>
                      </a:r>
                    </a:p>
                  </a:txBody>
                  <a:tcPr/>
                </a:tc>
                <a:tc>
                  <a:txBody>
                    <a:bodyPr/>
                    <a:lstStyle/>
                    <a:p>
                      <a:pPr marL="285750" indent="-285750" algn="l">
                        <a:buFont typeface="Arial" panose="020B0604020202020204" pitchFamily="34" charset="0"/>
                        <a:buChar char="•"/>
                      </a:pPr>
                      <a:r>
                        <a:rPr lang="en-US" sz="1600" kern="1200" baseline="0" dirty="0">
                          <a:solidFill>
                            <a:schemeClr val="tx1"/>
                          </a:solidFill>
                          <a:latin typeface="+mn-lt"/>
                          <a:ea typeface="+mn-ea"/>
                          <a:cs typeface="+mn-cs"/>
                        </a:rPr>
                        <a:t>Dedicated personnel should be appointed and given  all  material resources to complete the tasks </a:t>
                      </a:r>
                    </a:p>
                    <a:p>
                      <a:pPr marL="285750" indent="-285750" algn="l">
                        <a:buFont typeface="Arial" panose="020B0604020202020204" pitchFamily="34" charset="0"/>
                        <a:buChar char="•"/>
                      </a:pPr>
                      <a:r>
                        <a:rPr lang="en-US" sz="1600" kern="1200" baseline="0" dirty="0">
                          <a:solidFill>
                            <a:schemeClr val="tx1"/>
                          </a:solidFill>
                          <a:latin typeface="+mn-lt"/>
                          <a:ea typeface="+mn-ea"/>
                          <a:cs typeface="+mn-cs"/>
                        </a:rPr>
                        <a:t>It should be aligned with career progression</a:t>
                      </a:r>
                    </a:p>
                    <a:p>
                      <a:pPr marL="285750" indent="-285750" algn="l">
                        <a:buFont typeface="Arial" panose="020B0604020202020204" pitchFamily="34" charset="0"/>
                        <a:buChar char="•"/>
                      </a:pPr>
                      <a:r>
                        <a:rPr lang="en-US" sz="1600" kern="1200" baseline="0" dirty="0">
                          <a:solidFill>
                            <a:schemeClr val="tx1"/>
                          </a:solidFill>
                          <a:latin typeface="+mn-lt"/>
                          <a:ea typeface="+mn-ea"/>
                          <a:cs typeface="+mn-cs"/>
                        </a:rPr>
                        <a:t>It should be different for both managers and teachers based on respective performance indicators</a:t>
                      </a:r>
                    </a:p>
                  </a:txBody>
                  <a:tcPr/>
                </a:tc>
                <a:tc>
                  <a:txBody>
                    <a:bodyPr/>
                    <a:lstStyle/>
                    <a:p>
                      <a:r>
                        <a:rPr lang="en-US" sz="1600" kern="1200" baseline="0" dirty="0"/>
                        <a:t>9-12 months</a:t>
                      </a:r>
                      <a:endParaRPr lang="en-US" sz="1600" kern="1200" baseline="0" dirty="0">
                        <a:solidFill>
                          <a:schemeClr val="tx1"/>
                        </a:solidFill>
                        <a:latin typeface="+mn-lt"/>
                        <a:ea typeface="+mn-ea"/>
                        <a:cs typeface="+mn-cs"/>
                      </a:endParaRPr>
                    </a:p>
                  </a:txBody>
                  <a:tcPr/>
                </a:tc>
                <a:extLst>
                  <a:ext uri="{0D108BD9-81ED-4DB2-BD59-A6C34878D82A}">
                    <a16:rowId xmlns:a16="http://schemas.microsoft.com/office/drawing/2014/main" val="10001"/>
                  </a:ext>
                </a:extLst>
              </a:tr>
              <a:tr h="2476856">
                <a:tc>
                  <a:txBody>
                    <a:bodyPr/>
                    <a:lstStyle/>
                    <a:p>
                      <a:pPr algn="l"/>
                      <a:r>
                        <a:rPr lang="en-US" sz="1600" kern="1200" baseline="0" dirty="0"/>
                        <a:t>10.</a:t>
                      </a:r>
                      <a:endParaRPr lang="en-US" sz="1600" kern="1200" baseline="0" dirty="0">
                        <a:solidFill>
                          <a:schemeClr val="tx1"/>
                        </a:solidFill>
                        <a:latin typeface="+mn-lt"/>
                        <a:ea typeface="+mn-ea"/>
                        <a:cs typeface="+mn-cs"/>
                      </a:endParaRPr>
                    </a:p>
                  </a:txBody>
                  <a:tcPr/>
                </a:tc>
                <a:tc>
                  <a:txBody>
                    <a:bodyPr/>
                    <a:lstStyle/>
                    <a:p>
                      <a:pPr algn="l"/>
                      <a:r>
                        <a:rPr lang="en-US" sz="1600" b="1" kern="1200" baseline="0" dirty="0"/>
                        <a:t>Establish Information and Communication Unit</a:t>
                      </a:r>
                      <a:endParaRPr lang="en-US" sz="1600" b="1" kern="1200" baseline="0" dirty="0">
                        <a:solidFill>
                          <a:schemeClr val="tx1"/>
                        </a:solidFill>
                        <a:latin typeface="+mn-lt"/>
                        <a:ea typeface="+mn-ea"/>
                        <a:cs typeface="+mn-cs"/>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Sustainability is key to ensuring effective communication and that the outputs / outcomes are utilized in decision  making. </a:t>
                      </a:r>
                    </a:p>
                  </a:txBody>
                  <a:tcPr/>
                </a:tc>
                <a:tc>
                  <a:txBody>
                    <a:body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All reforms should be properly communicated at field level</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Information Resource Centre should be set up for proper documentation and dissemination of information </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Resource Center should issue performance report of department  </a:t>
                      </a:r>
                    </a:p>
                  </a:txBody>
                  <a:tcPr/>
                </a:tc>
                <a:tc>
                  <a:txBody>
                    <a:bodyPr/>
                    <a:lstStyle/>
                    <a:p>
                      <a:pPr algn="l"/>
                      <a:r>
                        <a:rPr lang="en-US" sz="1600" kern="1200" baseline="0" dirty="0"/>
                        <a:t>ICS Pilot launch tentatively by October’16 with full launch in  Feb’17.</a:t>
                      </a:r>
                      <a:endParaRPr lang="en-US" sz="160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bl>
          </a:graphicData>
        </a:graphic>
      </p:graphicFrame>
      <p:sp>
        <p:nvSpPr>
          <p:cNvPr id="13" name="Rectangle 12"/>
          <p:cNvSpPr/>
          <p:nvPr/>
        </p:nvSpPr>
        <p:spPr>
          <a:xfrm>
            <a:off x="457200" y="60960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pic>
        <p:nvPicPr>
          <p:cNvPr id="10"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485809"/>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Mujeeb Khatri\Desktop\sindhgov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3704" y="-27296"/>
            <a:ext cx="402336"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3"/>
          <p:cNvSpPr txBox="1">
            <a:spLocks/>
          </p:cNvSpPr>
          <p:nvPr/>
        </p:nvSpPr>
        <p:spPr>
          <a:xfrm>
            <a:off x="5848066" y="0"/>
            <a:ext cx="3295934" cy="457201"/>
          </a:xfrm>
          <a:prstGeom prst="rect">
            <a:avLst/>
          </a:prstGeom>
        </p:spPr>
        <p:txBody>
          <a:bodyPr vert="horz" lIns="91440" tIns="45720" rIns="45720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Education &amp; Literacy Department</a:t>
            </a:r>
          </a:p>
          <a:p>
            <a:pPr algn="r"/>
            <a:r>
              <a:rPr lang="en-US" b="1" dirty="0">
                <a:solidFill>
                  <a:schemeClr val="tx1"/>
                </a:solidFill>
              </a:rPr>
              <a:t>Government of Sindh </a:t>
            </a:r>
          </a:p>
        </p:txBody>
      </p:sp>
      <p:sp>
        <p:nvSpPr>
          <p:cNvPr id="9" name="Footer Placeholder 3"/>
          <p:cNvSpPr txBox="1">
            <a:spLocks/>
          </p:cNvSpPr>
          <p:nvPr/>
        </p:nvSpPr>
        <p:spPr>
          <a:xfrm>
            <a:off x="7820167" y="6661744"/>
            <a:ext cx="1323833" cy="1825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b="1" dirty="0">
                <a:solidFill>
                  <a:schemeClr val="tx1"/>
                </a:solidFill>
              </a:rPr>
              <a:t>JESR-II</a:t>
            </a:r>
          </a:p>
        </p:txBody>
      </p:sp>
      <p:graphicFrame>
        <p:nvGraphicFramePr>
          <p:cNvPr id="10" name="Table 9"/>
          <p:cNvGraphicFramePr>
            <a:graphicFrameLocks noGrp="1"/>
          </p:cNvGraphicFramePr>
          <p:nvPr>
            <p:extLst>
              <p:ext uri="{D42A27DB-BD31-4B8C-83A1-F6EECF244321}">
                <p14:modId xmlns:p14="http://schemas.microsoft.com/office/powerpoint/2010/main" val="538746227"/>
              </p:ext>
            </p:extLst>
          </p:nvPr>
        </p:nvGraphicFramePr>
        <p:xfrm>
          <a:off x="555307" y="1179862"/>
          <a:ext cx="8207693" cy="5525738"/>
        </p:xfrm>
        <a:graphic>
          <a:graphicData uri="http://schemas.openxmlformats.org/drawingml/2006/table">
            <a:tbl>
              <a:tblPr firstRow="1" bandRow="1">
                <a:tableStyleId>{5940675A-B579-460E-94D1-54222C63F5DA}</a:tableStyleId>
              </a:tblPr>
              <a:tblGrid>
                <a:gridCol w="457200">
                  <a:extLst>
                    <a:ext uri="{9D8B030D-6E8A-4147-A177-3AD203B41FA5}">
                      <a16:colId xmlns:a16="http://schemas.microsoft.com/office/drawing/2014/main" val="3742320429"/>
                    </a:ext>
                  </a:extLst>
                </a:gridCol>
                <a:gridCol w="1600200">
                  <a:extLst>
                    <a:ext uri="{9D8B030D-6E8A-4147-A177-3AD203B41FA5}">
                      <a16:colId xmlns:a16="http://schemas.microsoft.com/office/drawing/2014/main" val="2929584269"/>
                    </a:ext>
                  </a:extLst>
                </a:gridCol>
                <a:gridCol w="2035493">
                  <a:extLst>
                    <a:ext uri="{9D8B030D-6E8A-4147-A177-3AD203B41FA5}">
                      <a16:colId xmlns:a16="http://schemas.microsoft.com/office/drawing/2014/main" val="2396580658"/>
                    </a:ext>
                  </a:extLst>
                </a:gridCol>
                <a:gridCol w="2985052">
                  <a:extLst>
                    <a:ext uri="{9D8B030D-6E8A-4147-A177-3AD203B41FA5}">
                      <a16:colId xmlns:a16="http://schemas.microsoft.com/office/drawing/2014/main" val="3930330326"/>
                    </a:ext>
                  </a:extLst>
                </a:gridCol>
                <a:gridCol w="1129748">
                  <a:extLst>
                    <a:ext uri="{9D8B030D-6E8A-4147-A177-3AD203B41FA5}">
                      <a16:colId xmlns:a16="http://schemas.microsoft.com/office/drawing/2014/main" val="449128574"/>
                    </a:ext>
                  </a:extLst>
                </a:gridCol>
              </a:tblGrid>
              <a:tr h="702571">
                <a:tc>
                  <a:txBody>
                    <a:bodyPr/>
                    <a:lstStyle/>
                    <a:p>
                      <a:pPr marL="0" algn="ctr" defTabSz="914400" rtl="0" eaLnBrk="1" latinLnBrk="0" hangingPunct="1"/>
                      <a:r>
                        <a:rPr lang="en-US" sz="1800" b="1" kern="1200" baseline="0" dirty="0">
                          <a:solidFill>
                            <a:schemeClr val="bg1"/>
                          </a:solidFill>
                        </a:rPr>
                        <a:t>S #</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algn="ctr" defTabSz="914400" rtl="0" eaLnBrk="1" latinLnBrk="0" hangingPunct="1"/>
                      <a:r>
                        <a:rPr lang="en-US" sz="1800" b="1" kern="1200" baseline="0" dirty="0">
                          <a:solidFill>
                            <a:schemeClr val="bg1"/>
                          </a:solidFill>
                        </a:rPr>
                        <a:t>Strategic Objectives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algn="ctr" defTabSz="914400" rtl="0" eaLnBrk="1" latinLnBrk="0" hangingPunct="1"/>
                      <a:r>
                        <a:rPr lang="en-US" sz="1800" b="1" kern="1200" baseline="0" dirty="0">
                          <a:solidFill>
                            <a:schemeClr val="bg1"/>
                          </a:solidFill>
                        </a:rPr>
                        <a:t>Implementation Challenges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algn="ctr" defTabSz="914400" rtl="0" eaLnBrk="1" latinLnBrk="0" hangingPunct="1"/>
                      <a:r>
                        <a:rPr lang="en-US" sz="1800" b="1" kern="1200" baseline="0" dirty="0">
                          <a:solidFill>
                            <a:schemeClr val="bg1"/>
                          </a:solidFill>
                        </a:rPr>
                        <a:t>Recommendations</a:t>
                      </a:r>
                      <a:endParaRPr lang="en-US" sz="1800" b="1" kern="1200" baseline="0" dirty="0">
                        <a:solidFill>
                          <a:schemeClr val="bg1"/>
                        </a:solidFill>
                        <a:latin typeface="+mn-lt"/>
                        <a:ea typeface="+mn-ea"/>
                        <a:cs typeface="+mn-cs"/>
                      </a:endParaRPr>
                    </a:p>
                  </a:txBody>
                  <a:tcPr>
                    <a:solidFill>
                      <a:srgbClr val="002060"/>
                    </a:solidFill>
                  </a:tcPr>
                </a:tc>
                <a:tc>
                  <a:txBody>
                    <a:bodyPr/>
                    <a:lstStyle/>
                    <a:p>
                      <a:pPr marL="0" algn="ctr" defTabSz="914400" rtl="0" eaLnBrk="1" latinLnBrk="0" hangingPunct="1"/>
                      <a:r>
                        <a:rPr lang="en-US" sz="1800" b="1" kern="1200" baseline="0" dirty="0">
                          <a:solidFill>
                            <a:schemeClr val="bg1"/>
                          </a:solidFill>
                        </a:rPr>
                        <a:t>Timelines</a:t>
                      </a:r>
                      <a:endParaRPr lang="en-US" sz="1800" b="1" kern="1200" baseline="0" dirty="0">
                        <a:solidFill>
                          <a:schemeClr val="bg1"/>
                        </a:solidFill>
                        <a:latin typeface="+mn-lt"/>
                        <a:ea typeface="+mn-ea"/>
                        <a:cs typeface="+mn-cs"/>
                      </a:endParaRPr>
                    </a:p>
                  </a:txBody>
                  <a:tcPr>
                    <a:solidFill>
                      <a:srgbClr val="002060"/>
                    </a:solidFill>
                  </a:tcPr>
                </a:tc>
                <a:extLst>
                  <a:ext uri="{0D108BD9-81ED-4DB2-BD59-A6C34878D82A}">
                    <a16:rowId xmlns:a16="http://schemas.microsoft.com/office/drawing/2014/main" val="4048698178"/>
                  </a:ext>
                </a:extLst>
              </a:tr>
              <a:tr h="2537167">
                <a:tc>
                  <a:txBody>
                    <a:bodyPr/>
                    <a:lstStyle/>
                    <a:p>
                      <a:pPr marL="0" algn="l" defTabSz="914400" rtl="0" eaLnBrk="1" latinLnBrk="0" hangingPunct="1"/>
                      <a:r>
                        <a:rPr lang="en-US" sz="1600" kern="1200" baseline="0" dirty="0"/>
                        <a:t>11.</a:t>
                      </a:r>
                      <a:endParaRPr lang="en-US" sz="1600" b="0" kern="1200" baseline="0" dirty="0">
                        <a:solidFill>
                          <a:schemeClr val="tx1"/>
                        </a:solidFill>
                        <a:latin typeface="+mn-lt"/>
                        <a:ea typeface="+mn-ea"/>
                        <a:cs typeface="+mn-cs"/>
                      </a:endParaRPr>
                    </a:p>
                  </a:txBody>
                  <a:tcPr/>
                </a:tc>
                <a:tc>
                  <a:txBody>
                    <a:bodyPr/>
                    <a:lstStyle/>
                    <a:p>
                      <a:pPr marL="0" algn="l" defTabSz="914400" rtl="0" eaLnBrk="1" latinLnBrk="0" hangingPunct="1"/>
                      <a:r>
                        <a:rPr lang="en-US" sz="1600" b="1" kern="1200" baseline="0" dirty="0"/>
                        <a:t>Increase effectiveness of SMCs</a:t>
                      </a:r>
                      <a:endParaRPr lang="en-US" sz="1600" b="1" kern="1200" baseline="0" dirty="0">
                        <a:solidFill>
                          <a:schemeClr val="tx1"/>
                        </a:solidFill>
                        <a:latin typeface="+mn-lt"/>
                        <a:ea typeface="+mn-ea"/>
                        <a:cs typeface="+mn-cs"/>
                      </a:endParaRPr>
                    </a:p>
                  </a:txBody>
                  <a:tcPr/>
                </a:tc>
                <a:tc>
                  <a:txBody>
                    <a:bodyPr/>
                    <a:lstStyle/>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Delayed response from the districts.</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Funds Utilization / Tracking.</a:t>
                      </a:r>
                    </a:p>
                    <a:p>
                      <a:pPr marL="176213" marR="0" lvl="0" indent="-1762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Community involvement</a:t>
                      </a:r>
                    </a:p>
                  </a:txBody>
                  <a:tcPr/>
                </a:tc>
                <a:tc>
                  <a:txBody>
                    <a:bodyPr/>
                    <a:lstStyle/>
                    <a:p>
                      <a:pPr marL="176213" indent="-176213" algn="l" defTabSz="914400" rtl="0" eaLnBrk="1" latinLnBrk="0" hangingPunct="1">
                        <a:buFont typeface="Arial" panose="020B0604020202020204" pitchFamily="34" charset="0"/>
                        <a:buChar char="•"/>
                      </a:pPr>
                      <a:r>
                        <a:rPr lang="en-US" sz="1600" b="0" kern="1200" baseline="0" dirty="0">
                          <a:solidFill>
                            <a:schemeClr val="tx1"/>
                          </a:solidFill>
                          <a:latin typeface="+mn-lt"/>
                          <a:ea typeface="+mn-ea"/>
                          <a:cs typeface="+mn-cs"/>
                        </a:rPr>
                        <a:t>Delegation of financial powers </a:t>
                      </a:r>
                    </a:p>
                    <a:p>
                      <a:pPr marL="176213" indent="-176213" algn="l" defTabSz="914400" rtl="0" eaLnBrk="1" latinLnBrk="0" hangingPunct="1">
                        <a:buFont typeface="Arial" panose="020B0604020202020204" pitchFamily="34" charset="0"/>
                        <a:buChar char="•"/>
                      </a:pPr>
                      <a:r>
                        <a:rPr lang="en-US" sz="1600" b="0" kern="1200" baseline="0" dirty="0">
                          <a:solidFill>
                            <a:schemeClr val="tx1"/>
                          </a:solidFill>
                          <a:latin typeface="+mn-lt"/>
                          <a:ea typeface="+mn-ea"/>
                          <a:cs typeface="+mn-cs"/>
                        </a:rPr>
                        <a:t>Building Capacity of SMCs</a:t>
                      </a:r>
                    </a:p>
                    <a:p>
                      <a:pPr marL="176213" indent="-176213" algn="l" defTabSz="914400" rtl="0" eaLnBrk="1" latinLnBrk="0" hangingPunct="1">
                        <a:buFont typeface="Arial" panose="020B0604020202020204" pitchFamily="34" charset="0"/>
                        <a:buChar char="•"/>
                      </a:pPr>
                      <a:r>
                        <a:rPr lang="en-US" sz="1600" b="0" kern="1200" baseline="0" dirty="0">
                          <a:solidFill>
                            <a:schemeClr val="tx1"/>
                          </a:solidFill>
                          <a:latin typeface="+mn-lt"/>
                          <a:ea typeface="+mn-ea"/>
                          <a:cs typeface="+mn-cs"/>
                        </a:rPr>
                        <a:t>Strong follow up for school improvement plan</a:t>
                      </a:r>
                    </a:p>
                    <a:p>
                      <a:pPr marL="176213" indent="-176213" algn="l" defTabSz="914400" rtl="0" eaLnBrk="1" latinLnBrk="0" hangingPunct="1">
                        <a:buFont typeface="Arial" panose="020B0604020202020204" pitchFamily="34" charset="0"/>
                        <a:buChar char="•"/>
                      </a:pPr>
                      <a:r>
                        <a:rPr lang="en-US" sz="1600" b="0" kern="1200" baseline="0" dirty="0">
                          <a:solidFill>
                            <a:schemeClr val="tx1"/>
                          </a:solidFill>
                          <a:latin typeface="+mn-lt"/>
                          <a:ea typeface="+mn-ea"/>
                          <a:cs typeface="+mn-cs"/>
                        </a:rPr>
                        <a:t>Annual Conference of SMC Chairmen at district level</a:t>
                      </a:r>
                    </a:p>
                    <a:p>
                      <a:pPr marL="176213" indent="-176213" algn="l" defTabSz="914400" rtl="0" eaLnBrk="1" latinLnBrk="0" hangingPunct="1">
                        <a:buFont typeface="Arial" panose="020B0604020202020204" pitchFamily="34" charset="0"/>
                        <a:buChar char="•"/>
                      </a:pPr>
                      <a:r>
                        <a:rPr lang="en-US" sz="1600" b="0" kern="1200" baseline="0" dirty="0">
                          <a:solidFill>
                            <a:schemeClr val="tx1"/>
                          </a:solidFill>
                          <a:latin typeface="+mn-lt"/>
                          <a:ea typeface="+mn-ea"/>
                          <a:cs typeface="+mn-cs"/>
                        </a:rPr>
                        <a:t>District Administration should be made responsible </a:t>
                      </a:r>
                      <a:r>
                        <a:rPr lang="en-US" sz="1600" b="0" kern="1200" baseline="0">
                          <a:solidFill>
                            <a:schemeClr val="tx1"/>
                          </a:solidFill>
                          <a:latin typeface="+mn-lt"/>
                          <a:ea typeface="+mn-ea"/>
                          <a:cs typeface="+mn-cs"/>
                        </a:rPr>
                        <a:t>for utilization of SMC Funds  </a:t>
                      </a:r>
                      <a:endParaRPr lang="en-US" sz="1600" b="0" kern="1200" baseline="0" dirty="0">
                        <a:solidFill>
                          <a:schemeClr val="tx1"/>
                        </a:solidFill>
                        <a:latin typeface="+mn-lt"/>
                        <a:ea typeface="+mn-ea"/>
                        <a:cs typeface="+mn-cs"/>
                      </a:endParaRPr>
                    </a:p>
                    <a:p>
                      <a:pPr marL="176213" indent="-176213" algn="l" defTabSz="914400" rtl="0" eaLnBrk="1" latinLnBrk="0" hangingPunct="1">
                        <a:buFont typeface="Arial" panose="020B0604020202020204" pitchFamily="34" charset="0"/>
                        <a:buChar char="•"/>
                      </a:pPr>
                      <a:endParaRPr lang="en-US" sz="1600" b="0" kern="1200" baseline="0" dirty="0">
                        <a:solidFill>
                          <a:schemeClr val="tx1"/>
                        </a:solidFill>
                        <a:latin typeface="+mn-lt"/>
                        <a:ea typeface="+mn-ea"/>
                        <a:cs typeface="+mn-cs"/>
                      </a:endParaRPr>
                    </a:p>
                  </a:txBody>
                  <a:tcPr/>
                </a:tc>
                <a:tc>
                  <a:txBody>
                    <a:bodyPr/>
                    <a:lstStyle/>
                    <a:p>
                      <a:pPr marL="0" algn="l" defTabSz="914400" rtl="0" eaLnBrk="1" latinLnBrk="0" hangingPunct="1"/>
                      <a:r>
                        <a:rPr lang="en-US" sz="1600" kern="1200" baseline="0" dirty="0"/>
                        <a:t>9 months</a:t>
                      </a:r>
                      <a:endParaRPr lang="en-US" sz="1600" b="0" kern="1200" baseline="0" dirty="0">
                        <a:solidFill>
                          <a:schemeClr val="tx1"/>
                        </a:solidFill>
                        <a:latin typeface="+mn-lt"/>
                        <a:ea typeface="+mn-ea"/>
                        <a:cs typeface="+mn-cs"/>
                      </a:endParaRPr>
                    </a:p>
                  </a:txBody>
                  <a:tcPr/>
                </a:tc>
                <a:extLst>
                  <a:ext uri="{0D108BD9-81ED-4DB2-BD59-A6C34878D82A}">
                    <a16:rowId xmlns:a16="http://schemas.microsoft.com/office/drawing/2014/main" val="2772216680"/>
                  </a:ext>
                </a:extLst>
              </a:tr>
              <a:tr h="1158529">
                <a:tc>
                  <a:txBody>
                    <a:bodyPr/>
                    <a:lstStyle/>
                    <a:p>
                      <a:pPr marL="0" algn="l" defTabSz="914400" rtl="0" eaLnBrk="1" latinLnBrk="0" hangingPunct="1"/>
                      <a:r>
                        <a:rPr lang="en-US" sz="1600" kern="1200" baseline="0" dirty="0"/>
                        <a:t> 12.</a:t>
                      </a:r>
                      <a:endParaRPr lang="en-US" sz="1600" b="0" kern="1200" baseline="0" dirty="0">
                        <a:solidFill>
                          <a:schemeClr val="tx1"/>
                        </a:solidFill>
                        <a:latin typeface="+mn-lt"/>
                        <a:ea typeface="+mn-ea"/>
                        <a:cs typeface="+mn-cs"/>
                      </a:endParaRPr>
                    </a:p>
                  </a:txBody>
                  <a:tcPr/>
                </a:tc>
                <a:tc>
                  <a:txBody>
                    <a:bodyPr/>
                    <a:lstStyle/>
                    <a:p>
                      <a:pPr marL="0" algn="l" defTabSz="914400" rtl="0" eaLnBrk="1" latinLnBrk="0" hangingPunct="1"/>
                      <a:r>
                        <a:rPr lang="en-US" sz="1600" b="1" kern="1200" baseline="0" dirty="0"/>
                        <a:t>Establish R&amp;D Unit</a:t>
                      </a:r>
                      <a:endParaRPr lang="en-US" sz="1600" b="1" kern="1200" baseline="0" dirty="0">
                        <a:solidFill>
                          <a:schemeClr val="tx1"/>
                        </a:solidFill>
                        <a:latin typeface="+mn-lt"/>
                        <a:ea typeface="+mn-ea"/>
                        <a:cs typeface="+mn-cs"/>
                      </a:endParaRPr>
                    </a:p>
                  </a:txBody>
                  <a:tcPr/>
                </a:tc>
                <a:tc>
                  <a:txBody>
                    <a:bodyPr/>
                    <a:lstStyle/>
                    <a:p>
                      <a:pPr marL="111125" marR="0" lvl="0" indent="-11112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Appropriate personnel for placement </a:t>
                      </a:r>
                    </a:p>
                    <a:p>
                      <a:pPr marL="111125" marR="0" lvl="0" indent="-11112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600" b="0" i="0" u="none" strike="noStrike" kern="1200" cap="none" spc="0" normalizeH="0" baseline="0" noProof="0" dirty="0">
                          <a:ln>
                            <a:noFill/>
                          </a:ln>
                          <a:solidFill>
                            <a:prstClr val="black"/>
                          </a:solidFill>
                          <a:effectLst/>
                          <a:uLnTx/>
                          <a:uFillTx/>
                          <a:latin typeface="+mn-lt"/>
                          <a:ea typeface="+mn-ea"/>
                          <a:cs typeface="+mn-cs"/>
                        </a:rPr>
                        <a:t>Budget allocation in the CFY as no appropriation is there</a:t>
                      </a:r>
                    </a:p>
                  </a:txBody>
                  <a:tcPr/>
                </a:tc>
                <a:tc>
                  <a:txBody>
                    <a:bodyPr/>
                    <a:lstStyle/>
                    <a:p>
                      <a:pPr marL="111125" indent="-111125" algn="l" defTabSz="914400" rtl="0" eaLnBrk="1" latinLnBrk="0" hangingPunct="1">
                        <a:buFont typeface="Arial" pitchFamily="34" charset="0"/>
                        <a:buChar char="•"/>
                      </a:pPr>
                      <a:r>
                        <a:rPr lang="en-US" sz="1600" b="0" kern="1200" baseline="0" dirty="0">
                          <a:solidFill>
                            <a:schemeClr val="tx1"/>
                          </a:solidFill>
                          <a:latin typeface="+mn-lt"/>
                          <a:ea typeface="+mn-ea"/>
                          <a:cs typeface="+mn-cs"/>
                        </a:rPr>
                        <a:t>Training Programs should be started immediately and appropriate personnel should be appointed </a:t>
                      </a:r>
                    </a:p>
                    <a:p>
                      <a:pPr marL="111125" indent="-111125" algn="l" defTabSz="914400" rtl="0" eaLnBrk="1" latinLnBrk="0" hangingPunct="1">
                        <a:buFont typeface="Arial" pitchFamily="34" charset="0"/>
                        <a:buChar char="•"/>
                      </a:pPr>
                      <a:r>
                        <a:rPr lang="en-US" sz="1600" b="0" kern="1200" baseline="0" dirty="0">
                          <a:solidFill>
                            <a:schemeClr val="tx1"/>
                          </a:solidFill>
                          <a:latin typeface="+mn-lt"/>
                          <a:ea typeface="+mn-ea"/>
                          <a:cs typeface="+mn-cs"/>
                        </a:rPr>
                        <a:t>Budget allocation should be ensured in CFY</a:t>
                      </a:r>
                    </a:p>
                    <a:p>
                      <a:pPr marL="111125" indent="-111125" algn="l" defTabSz="914400" rtl="0" eaLnBrk="1" latinLnBrk="0" hangingPunct="1">
                        <a:buFont typeface="Arial" pitchFamily="34" charset="0"/>
                        <a:buChar char="•"/>
                      </a:pPr>
                      <a:r>
                        <a:rPr lang="en-US" sz="1600" b="0" kern="1200" baseline="0" dirty="0">
                          <a:solidFill>
                            <a:schemeClr val="tx1"/>
                          </a:solidFill>
                          <a:latin typeface="+mn-lt"/>
                          <a:ea typeface="+mn-ea"/>
                          <a:cs typeface="+mn-cs"/>
                        </a:rPr>
                        <a:t>Creating linkages with  Academic Institutions both public and private institutions</a:t>
                      </a:r>
                    </a:p>
                  </a:txBody>
                  <a:tcPr/>
                </a:tc>
                <a:tc>
                  <a:txBody>
                    <a:bodyPr/>
                    <a:lstStyle/>
                    <a:p>
                      <a:pPr marL="0" algn="l" defTabSz="914400" rtl="0" eaLnBrk="1" latinLnBrk="0" hangingPunct="1"/>
                      <a:r>
                        <a:rPr lang="en-US" sz="1600" kern="1200" baseline="0" dirty="0"/>
                        <a:t>6 months</a:t>
                      </a:r>
                      <a:endParaRPr lang="en-US" sz="1600" b="0" kern="1200" baseline="0" dirty="0">
                        <a:solidFill>
                          <a:schemeClr val="tx1"/>
                        </a:solidFill>
                        <a:latin typeface="+mn-lt"/>
                        <a:ea typeface="+mn-ea"/>
                        <a:cs typeface="+mn-cs"/>
                      </a:endParaRPr>
                    </a:p>
                  </a:txBody>
                  <a:tcPr/>
                </a:tc>
                <a:extLst>
                  <a:ext uri="{0D108BD9-81ED-4DB2-BD59-A6C34878D82A}">
                    <a16:rowId xmlns:a16="http://schemas.microsoft.com/office/drawing/2014/main" val="2708900877"/>
                  </a:ext>
                </a:extLst>
              </a:tr>
            </a:tbl>
          </a:graphicData>
        </a:graphic>
      </p:graphicFrame>
      <p:sp>
        <p:nvSpPr>
          <p:cNvPr id="11" name="Rectangle 10"/>
          <p:cNvSpPr/>
          <p:nvPr/>
        </p:nvSpPr>
        <p:spPr>
          <a:xfrm>
            <a:off x="457200" y="685800"/>
            <a:ext cx="7848600" cy="400110"/>
          </a:xfrm>
          <a:prstGeom prst="rect">
            <a:avLst/>
          </a:prstGeom>
        </p:spPr>
        <p:txBody>
          <a:bodyPr wrap="square">
            <a:spAutoFit/>
          </a:bodyPr>
          <a:lstStyle/>
          <a:p>
            <a:r>
              <a:rPr lang="en-GB" sz="2000" b="1" dirty="0">
                <a:solidFill>
                  <a:srgbClr val="002060"/>
                </a:solidFill>
                <a:latin typeface="Calibri" pitchFamily="34" charset="0"/>
                <a:cs typeface="Aldhabi" pitchFamily="2" charset="-78"/>
              </a:rPr>
              <a:t>SESP JESR II : Governance &amp; Accountability</a:t>
            </a:r>
          </a:p>
        </p:txBody>
      </p:sp>
      <p:pic>
        <p:nvPicPr>
          <p:cNvPr id="12" name="Picture 2" descr="E:\RSU\SESP\Ph-III\Presentation\JSER\DEsign.jpg"/>
          <p:cNvPicPr>
            <a:picLocks noChangeAspect="1" noChangeArrowheads="1"/>
          </p:cNvPicPr>
          <p:nvPr/>
        </p:nvPicPr>
        <p:blipFill>
          <a:blip r:embed="rId4">
            <a:duotone>
              <a:prstClr val="black"/>
              <a:srgbClr val="002060">
                <a:tint val="45000"/>
                <a:satMod val="400000"/>
              </a:srgbClr>
            </a:duotone>
            <a:extLst>
              <a:ext uri="{28A0092B-C50C-407E-A947-70E740481C1C}">
                <a14:useLocalDpi xmlns:a14="http://schemas.microsoft.com/office/drawing/2010/main" val="0"/>
              </a:ext>
            </a:extLst>
          </a:blip>
          <a:srcRect/>
          <a:stretch>
            <a:fillRect/>
          </a:stretch>
        </p:blipFill>
        <p:spPr bwMode="auto">
          <a:xfrm>
            <a:off x="0" y="0"/>
            <a:ext cx="3429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292113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404</TotalTime>
  <Words>952</Words>
  <Application>Microsoft Office PowerPoint</Application>
  <PresentationFormat>On-screen Show (4:3)</PresentationFormat>
  <Paragraphs>178</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Aldhabi</vt:lpstr>
      <vt:lpstr>Arial</vt:lpstr>
      <vt:lpstr>Brush Script MT</vt:lpstr>
      <vt:lpstr>Calibri</vt:lpstr>
      <vt:lpstr>Office Theme</vt:lpstr>
      <vt:lpstr>Recommendations  for  Governance Sub Themes: (HRMIS, M&amp;E, Biometrics, Communication Strengthening, School Consolidation)   </vt:lpstr>
      <vt:lpstr>Disclaimer: This presentation is solely for the purpose of reference and not intended for wider dissemination and preferably to be circulated only within Local Education Group (LEG) Members and the participants of the JESR-II event.   The material in this presentation has been compiled from different sources and for any further clarity, kindly contact Reform Support Unit, Education &amp; Literacy Deptt, Govt of Sindh.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Mujeeb Khatri</dc:creator>
  <cp:lastModifiedBy>Rana Asif</cp:lastModifiedBy>
  <cp:revision>55</cp:revision>
  <cp:lastPrinted>2016-09-27T08:59:16Z</cp:lastPrinted>
  <dcterms:created xsi:type="dcterms:W3CDTF">2016-09-23T17:12:41Z</dcterms:created>
  <dcterms:modified xsi:type="dcterms:W3CDTF">2016-10-13T05:57:56Z</dcterms:modified>
</cp:coreProperties>
</file>