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9"/>
  </p:notesMasterIdLst>
  <p:sldIdLst>
    <p:sldId id="256" r:id="rId2"/>
    <p:sldId id="277" r:id="rId3"/>
    <p:sldId id="264" r:id="rId4"/>
    <p:sldId id="267" r:id="rId5"/>
    <p:sldId id="268" r:id="rId6"/>
    <p:sldId id="269" r:id="rId7"/>
    <p:sldId id="270" r:id="rId8"/>
    <p:sldId id="271" r:id="rId9"/>
    <p:sldId id="257" r:id="rId10"/>
    <p:sldId id="272" r:id="rId11"/>
    <p:sldId id="260" r:id="rId12"/>
    <p:sldId id="258" r:id="rId13"/>
    <p:sldId id="274" r:id="rId14"/>
    <p:sldId id="275" r:id="rId15"/>
    <p:sldId id="259" r:id="rId16"/>
    <p:sldId id="263" r:id="rId17"/>
    <p:sldId id="276" r:id="rId1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8" d="100"/>
          <a:sy n="68" d="100"/>
        </p:scale>
        <p:origin x="792" y="6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oleObject" Target="file:///C:\Users\SEMIS\Desktop\Summary.xls"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C:\Users\SEMIS\Desktop\Summary.xls"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C:\Users\SEMIS\Desktop\Summary.xls"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file:///C:\Users\SEMIS\Downloads\PSLM%20NER%20GER.xlsx"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view3D>
      <c:rotX val="30"/>
      <c:rotY val="0"/>
      <c:rAngAx val="0"/>
    </c:view3D>
    <c:floor>
      <c:thickness val="0"/>
    </c:floor>
    <c:sideWall>
      <c:thickness val="0"/>
    </c:sideWall>
    <c:backWall>
      <c:thickness val="0"/>
    </c:backWall>
    <c:plotArea>
      <c:layout/>
      <c:pie3DChart>
        <c:varyColors val="1"/>
        <c:ser>
          <c:idx val="0"/>
          <c:order val="0"/>
          <c:explosion val="25"/>
          <c:dPt>
            <c:idx val="0"/>
            <c:bubble3D val="0"/>
            <c:spPr>
              <a:solidFill>
                <a:schemeClr val="accent6">
                  <a:lumMod val="60000"/>
                  <a:lumOff val="40000"/>
                </a:schemeClr>
              </a:solidFill>
            </c:spPr>
            <c:extLst>
              <c:ext xmlns:c16="http://schemas.microsoft.com/office/drawing/2014/chart" uri="{C3380CC4-5D6E-409C-BE32-E72D297353CC}">
                <c16:uniqueId val="{00000001-D007-4268-9741-B4A40C99DF1E}"/>
              </c:ext>
            </c:extLst>
          </c:dPt>
          <c:dLbls>
            <c:dLbl>
              <c:idx val="1"/>
              <c:layout>
                <c:manualLayout>
                  <c:x val="-6.5953630796150492E-2"/>
                  <c:y val="4.8252770487022464E-2"/>
                </c:manualLayout>
              </c:layout>
              <c:showLegendKey val="0"/>
              <c:showVal val="1"/>
              <c:showCatName val="0"/>
              <c:showSerName val="0"/>
              <c:showPercent val="1"/>
              <c:showBubbleSize val="0"/>
              <c:extLst>
                <c:ext xmlns:c15="http://schemas.microsoft.com/office/drawing/2012/chart" uri="{CE6537A1-D6FC-4f65-9D91-7224C49458BB}"/>
                <c:ext xmlns:c16="http://schemas.microsoft.com/office/drawing/2014/chart" uri="{C3380CC4-5D6E-409C-BE32-E72D297353CC}">
                  <c16:uniqueId val="{00000002-D007-4268-9741-B4A40C99DF1E}"/>
                </c:ext>
              </c:extLst>
            </c:dLbl>
            <c:dLbl>
              <c:idx val="2"/>
              <c:layout>
                <c:manualLayout>
                  <c:x val="1.8464785651793544E-2"/>
                  <c:y val="-1.5562846310877822E-2"/>
                </c:manualLayout>
              </c:layout>
              <c:showLegendKey val="0"/>
              <c:showVal val="1"/>
              <c:showCatName val="0"/>
              <c:showSerName val="0"/>
              <c:showPercent val="1"/>
              <c:showBubbleSize val="0"/>
              <c:extLst>
                <c:ext xmlns:c15="http://schemas.microsoft.com/office/drawing/2012/chart" uri="{CE6537A1-D6FC-4f65-9D91-7224C49458BB}"/>
                <c:ext xmlns:c16="http://schemas.microsoft.com/office/drawing/2014/chart" uri="{C3380CC4-5D6E-409C-BE32-E72D297353CC}">
                  <c16:uniqueId val="{00000003-D007-4268-9741-B4A40C99DF1E}"/>
                </c:ext>
              </c:extLst>
            </c:dLbl>
            <c:spPr>
              <a:noFill/>
              <a:ln>
                <a:noFill/>
              </a:ln>
              <a:effectLst/>
            </c:spPr>
            <c:showLegendKey val="0"/>
            <c:showVal val="1"/>
            <c:showCatName val="0"/>
            <c:showSerName val="0"/>
            <c:showPercent val="1"/>
            <c:showBubbleSize val="0"/>
            <c:showLeaderLines val="1"/>
            <c:extLst>
              <c:ext xmlns:c15="http://schemas.microsoft.com/office/drawing/2012/chart" uri="{CE6537A1-D6FC-4f65-9D91-7224C49458BB}"/>
            </c:extLst>
          </c:dLbls>
          <c:cat>
            <c:strRef>
              <c:f>'Page 1'!$N$4:$N$7</c:f>
              <c:strCache>
                <c:ptCount val="4"/>
                <c:pt idx="0">
                  <c:v>Primary</c:v>
                </c:pt>
                <c:pt idx="1">
                  <c:v>Middle / Elementary</c:v>
                </c:pt>
                <c:pt idx="2">
                  <c:v>Secondary</c:v>
                </c:pt>
                <c:pt idx="3">
                  <c:v>Higher Secondary</c:v>
                </c:pt>
              </c:strCache>
            </c:strRef>
          </c:cat>
          <c:val>
            <c:numRef>
              <c:f>'Page 1'!$O$4:$O$7</c:f>
              <c:numCache>
                <c:formatCode>_(* #,##0_);_(* \(#,##0\);_(* "-"??_);_(@_)</c:formatCode>
                <c:ptCount val="4"/>
                <c:pt idx="0">
                  <c:v>41724</c:v>
                </c:pt>
                <c:pt idx="1">
                  <c:v>2316</c:v>
                </c:pt>
                <c:pt idx="2">
                  <c:v>1706</c:v>
                </c:pt>
                <c:pt idx="3">
                  <c:v>293</c:v>
                </c:pt>
              </c:numCache>
            </c:numRef>
          </c:val>
          <c:extLst>
            <c:ext xmlns:c16="http://schemas.microsoft.com/office/drawing/2014/chart" uri="{C3380CC4-5D6E-409C-BE32-E72D297353CC}">
              <c16:uniqueId val="{00000004-D007-4268-9741-B4A40C99DF1E}"/>
            </c:ext>
          </c:extLst>
        </c:ser>
        <c:dLbls>
          <c:showLegendKey val="0"/>
          <c:showVal val="0"/>
          <c:showCatName val="0"/>
          <c:showSerName val="0"/>
          <c:showPercent val="0"/>
          <c:showBubbleSize val="0"/>
          <c:showLeaderLines val="1"/>
        </c:dLbls>
      </c:pie3DChart>
    </c:plotArea>
    <c:legend>
      <c:legendPos val="b"/>
      <c:layout>
        <c:manualLayout>
          <c:xMode val="edge"/>
          <c:yMode val="edge"/>
          <c:x val="2.4302735184417751E-2"/>
          <c:y val="0.85683607730851885"/>
          <c:w val="0.90802182621909167"/>
          <c:h val="0.13433985524536704"/>
        </c:manualLayout>
      </c:layout>
      <c:overlay val="0"/>
    </c:legend>
    <c:plotVisOnly val="1"/>
    <c:dispBlanksAs val="gap"/>
    <c:showDLblsOverMax val="0"/>
  </c:chart>
  <c:spPr>
    <a:gradFill rotWithShape="1">
      <a:gsLst>
        <a:gs pos="0">
          <a:schemeClr val="accent3">
            <a:tint val="50000"/>
            <a:satMod val="300000"/>
          </a:schemeClr>
        </a:gs>
        <a:gs pos="35000">
          <a:schemeClr val="accent3">
            <a:tint val="37000"/>
            <a:satMod val="300000"/>
          </a:schemeClr>
        </a:gs>
        <a:gs pos="100000">
          <a:schemeClr val="accent3">
            <a:tint val="15000"/>
            <a:satMod val="350000"/>
          </a:schemeClr>
        </a:gs>
      </a:gsLst>
      <a:lin ang="16200000" scaled="1"/>
    </a:gradFill>
    <a:ln w="9525" cap="flat" cmpd="sng" algn="ctr">
      <a:solidFill>
        <a:schemeClr val="accent3">
          <a:shade val="95000"/>
          <a:satMod val="105000"/>
        </a:schemeClr>
      </a:solidFill>
      <a:prstDash val="solid"/>
    </a:ln>
    <a:effectLst>
      <a:outerShdw blurRad="40000" dist="20000" dir="5400000" rotWithShape="0">
        <a:srgbClr val="000000">
          <a:alpha val="38000"/>
        </a:srgbClr>
      </a:outerShdw>
    </a:effectLst>
  </c:spPr>
  <c:txPr>
    <a:bodyPr/>
    <a:lstStyle/>
    <a:p>
      <a:pPr>
        <a:defRPr>
          <a:solidFill>
            <a:schemeClr val="dk1"/>
          </a:solidFill>
          <a:latin typeface="+mn-lt"/>
          <a:ea typeface="+mn-ea"/>
          <a:cs typeface="+mn-cs"/>
        </a:defRPr>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31"/>
    </mc:Choice>
    <mc:Fallback>
      <c:style val="31"/>
    </mc:Fallback>
  </mc:AlternateContent>
  <c:chart>
    <c:autoTitleDeleted val="0"/>
    <c:plotArea>
      <c:layout/>
      <c:barChart>
        <c:barDir val="col"/>
        <c:grouping val="clustered"/>
        <c:varyColors val="0"/>
        <c:ser>
          <c:idx val="0"/>
          <c:order val="0"/>
          <c:invertIfNegative val="0"/>
          <c:dPt>
            <c:idx val="1"/>
            <c:invertIfNegative val="0"/>
            <c:bubble3D val="0"/>
            <c:spPr>
              <a:solidFill>
                <a:schemeClr val="accent4">
                  <a:lumMod val="75000"/>
                </a:schemeClr>
              </a:solidFill>
            </c:spPr>
            <c:extLst>
              <c:ext xmlns:c16="http://schemas.microsoft.com/office/drawing/2014/chart" uri="{C3380CC4-5D6E-409C-BE32-E72D297353CC}">
                <c16:uniqueId val="{00000001-52CE-428A-8921-E37174EEF3A3}"/>
              </c:ext>
            </c:extLst>
          </c:dPt>
          <c:dLbls>
            <c:dLbl>
              <c:idx val="0"/>
              <c:tx>
                <c:rich>
                  <a:bodyPr/>
                  <a:lstStyle/>
                  <a:p>
                    <a:r>
                      <a:rPr lang="en-US" sz="1100"/>
                      <a:t> </a:t>
                    </a:r>
                    <a:r>
                      <a:rPr lang="en-US"/>
                      <a:t>99,493 (69%) </a:t>
                    </a:r>
                  </a:p>
                </c:rich>
              </c:tx>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52CE-428A-8921-E37174EEF3A3}"/>
                </c:ext>
              </c:extLst>
            </c:dLbl>
            <c:dLbl>
              <c:idx val="1"/>
              <c:tx>
                <c:rich>
                  <a:bodyPr/>
                  <a:lstStyle/>
                  <a:p>
                    <a:r>
                      <a:rPr lang="en-US" sz="1100"/>
                      <a:t> </a:t>
                    </a:r>
                    <a:r>
                      <a:rPr lang="en-US"/>
                      <a:t>44,677  (31%)</a:t>
                    </a:r>
                  </a:p>
                </c:rich>
              </c:tx>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52CE-428A-8921-E37174EEF3A3}"/>
                </c:ext>
              </c:extLst>
            </c:dLbl>
            <c:spPr>
              <a:noFill/>
              <a:ln>
                <a:noFill/>
              </a:ln>
              <a:effectLst/>
            </c:spPr>
            <c:txPr>
              <a:bodyPr/>
              <a:lstStyle/>
              <a:p>
                <a:pPr>
                  <a:defRPr sz="1100"/>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'Page 1'!$N$14:$N$15</c:f>
              <c:strCache>
                <c:ptCount val="2"/>
                <c:pt idx="0">
                  <c:v>Male</c:v>
                </c:pt>
                <c:pt idx="1">
                  <c:v>Female</c:v>
                </c:pt>
              </c:strCache>
            </c:strRef>
          </c:cat>
          <c:val>
            <c:numRef>
              <c:f>'Page 1'!$O$14:$O$15</c:f>
              <c:numCache>
                <c:formatCode>_(* #,##0_);_(* \(#,##0\);_(* "-"??_);_(@_)</c:formatCode>
                <c:ptCount val="2"/>
                <c:pt idx="0">
                  <c:v>99493</c:v>
                </c:pt>
                <c:pt idx="1">
                  <c:v>44677</c:v>
                </c:pt>
              </c:numCache>
            </c:numRef>
          </c:val>
          <c:extLst>
            <c:ext xmlns:c16="http://schemas.microsoft.com/office/drawing/2014/chart" uri="{C3380CC4-5D6E-409C-BE32-E72D297353CC}">
              <c16:uniqueId val="{00000003-52CE-428A-8921-E37174EEF3A3}"/>
            </c:ext>
          </c:extLst>
        </c:ser>
        <c:dLbls>
          <c:showLegendKey val="0"/>
          <c:showVal val="0"/>
          <c:showCatName val="0"/>
          <c:showSerName val="0"/>
          <c:showPercent val="0"/>
          <c:showBubbleSize val="0"/>
        </c:dLbls>
        <c:gapWidth val="150"/>
        <c:axId val="296232232"/>
        <c:axId val="296231056"/>
      </c:barChart>
      <c:catAx>
        <c:axId val="296232232"/>
        <c:scaling>
          <c:orientation val="minMax"/>
        </c:scaling>
        <c:delete val="0"/>
        <c:axPos val="b"/>
        <c:numFmt formatCode="General" sourceLinked="0"/>
        <c:majorTickMark val="out"/>
        <c:minorTickMark val="none"/>
        <c:tickLblPos val="nextTo"/>
        <c:crossAx val="296231056"/>
        <c:crosses val="autoZero"/>
        <c:auto val="1"/>
        <c:lblAlgn val="ctr"/>
        <c:lblOffset val="100"/>
        <c:noMultiLvlLbl val="0"/>
      </c:catAx>
      <c:valAx>
        <c:axId val="296231056"/>
        <c:scaling>
          <c:orientation val="minMax"/>
        </c:scaling>
        <c:delete val="0"/>
        <c:axPos val="l"/>
        <c:majorGridlines/>
        <c:numFmt formatCode="_(* #,##0_);_(* \(#,##0\);_(* &quot;-&quot;??_);_(@_)" sourceLinked="1"/>
        <c:majorTickMark val="out"/>
        <c:minorTickMark val="none"/>
        <c:tickLblPos val="nextTo"/>
        <c:crossAx val="296232232"/>
        <c:crosses val="autoZero"/>
        <c:crossBetween val="between"/>
      </c:valAx>
    </c:plotArea>
    <c:legend>
      <c:legendPos val="b"/>
      <c:overlay val="0"/>
    </c:legend>
    <c:plotVisOnly val="1"/>
    <c:dispBlanksAs val="gap"/>
    <c:showDLblsOverMax val="0"/>
  </c:chart>
  <c:spPr>
    <a:gradFill rotWithShape="1">
      <a:gsLst>
        <a:gs pos="0">
          <a:schemeClr val="accent4">
            <a:tint val="50000"/>
            <a:satMod val="300000"/>
          </a:schemeClr>
        </a:gs>
        <a:gs pos="35000">
          <a:schemeClr val="accent4">
            <a:tint val="37000"/>
            <a:satMod val="300000"/>
          </a:schemeClr>
        </a:gs>
        <a:gs pos="100000">
          <a:schemeClr val="accent4">
            <a:tint val="15000"/>
            <a:satMod val="350000"/>
          </a:schemeClr>
        </a:gs>
      </a:gsLst>
      <a:lin ang="16200000" scaled="1"/>
    </a:gradFill>
    <a:ln w="9525" cap="flat" cmpd="sng" algn="ctr">
      <a:solidFill>
        <a:schemeClr val="accent4">
          <a:shade val="95000"/>
          <a:satMod val="105000"/>
        </a:schemeClr>
      </a:solidFill>
      <a:prstDash val="solid"/>
    </a:ln>
    <a:effectLst>
      <a:outerShdw blurRad="40000" dist="20000" dir="5400000" rotWithShape="0">
        <a:srgbClr val="000000">
          <a:alpha val="38000"/>
        </a:srgbClr>
      </a:outerShdw>
    </a:effectLst>
  </c:spPr>
  <c:txPr>
    <a:bodyPr/>
    <a:lstStyle/>
    <a:p>
      <a:pPr>
        <a:defRPr>
          <a:solidFill>
            <a:schemeClr val="dk1"/>
          </a:solidFill>
          <a:latin typeface="+mn-lt"/>
          <a:ea typeface="+mn-ea"/>
          <a:cs typeface="+mn-cs"/>
        </a:defRPr>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29"/>
    </mc:Choice>
    <mc:Fallback>
      <c:style val="29"/>
    </mc:Fallback>
  </mc:AlternateContent>
  <c:chart>
    <c:autoTitleDeleted val="0"/>
    <c:plotArea>
      <c:layout/>
      <c:barChart>
        <c:barDir val="col"/>
        <c:grouping val="clustered"/>
        <c:varyColors val="0"/>
        <c:ser>
          <c:idx val="0"/>
          <c:order val="0"/>
          <c:invertIfNegative val="0"/>
          <c:dPt>
            <c:idx val="1"/>
            <c:invertIfNegative val="0"/>
            <c:bubble3D val="0"/>
            <c:spPr>
              <a:gradFill rotWithShape="1">
                <a:gsLst>
                  <a:gs pos="0">
                    <a:schemeClr val="accent6">
                      <a:shade val="51000"/>
                      <a:satMod val="130000"/>
                    </a:schemeClr>
                  </a:gs>
                  <a:gs pos="80000">
                    <a:schemeClr val="accent6">
                      <a:shade val="93000"/>
                      <a:satMod val="130000"/>
                    </a:schemeClr>
                  </a:gs>
                  <a:gs pos="100000">
                    <a:schemeClr val="accent6">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c:spPr>
            <c:extLst>
              <c:ext xmlns:c16="http://schemas.microsoft.com/office/drawing/2014/chart" uri="{C3380CC4-5D6E-409C-BE32-E72D297353CC}">
                <c16:uniqueId val="{00000001-9117-4891-A928-0732C70A4C1A}"/>
              </c:ext>
            </c:extLst>
          </c:dPt>
          <c:dLbls>
            <c:dLbl>
              <c:idx val="0"/>
              <c:layout>
                <c:manualLayout>
                  <c:x val="-1.3888888888888914E-2"/>
                  <c:y val="-1.3888888888888888E-2"/>
                </c:manualLayout>
              </c:layout>
              <c:tx>
                <c:rich>
                  <a:bodyPr/>
                  <a:lstStyle/>
                  <a:p>
                    <a:r>
                      <a:rPr lang="en-US" sz="1000" b="1"/>
                      <a:t> </a:t>
                    </a:r>
                    <a:r>
                      <a:rPr lang="en-US"/>
                      <a:t>2.44 Million  (60%)</a:t>
                    </a:r>
                  </a:p>
                </c:rich>
              </c:tx>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9117-4891-A928-0732C70A4C1A}"/>
                </c:ext>
              </c:extLst>
            </c:dLbl>
            <c:dLbl>
              <c:idx val="1"/>
              <c:tx>
                <c:rich>
                  <a:bodyPr/>
                  <a:lstStyle/>
                  <a:p>
                    <a:r>
                      <a:rPr lang="en-US" sz="1000" b="1"/>
                      <a:t> </a:t>
                    </a:r>
                    <a:r>
                      <a:rPr lang="en-US"/>
                      <a:t>1.6</a:t>
                    </a:r>
                    <a:r>
                      <a:rPr lang="en-US" baseline="0"/>
                      <a:t> Million </a:t>
                    </a:r>
                    <a:r>
                      <a:rPr lang="en-US"/>
                      <a:t>(40%)</a:t>
                    </a:r>
                  </a:p>
                </c:rich>
              </c:tx>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9117-4891-A928-0732C70A4C1A}"/>
                </c:ext>
              </c:extLst>
            </c:dLbl>
            <c:spPr>
              <a:noFill/>
              <a:ln>
                <a:noFill/>
              </a:ln>
              <a:effectLst/>
            </c:spPr>
            <c:txPr>
              <a:bodyPr/>
              <a:lstStyle/>
              <a:p>
                <a:pPr>
                  <a:defRPr sz="1000" b="1"/>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'Page 1'!$N$11:$N$12</c:f>
              <c:strCache>
                <c:ptCount val="2"/>
                <c:pt idx="0">
                  <c:v>Boys</c:v>
                </c:pt>
                <c:pt idx="1">
                  <c:v>Girls</c:v>
                </c:pt>
              </c:strCache>
            </c:strRef>
          </c:cat>
          <c:val>
            <c:numRef>
              <c:f>'Page 1'!$O$11:$O$12</c:f>
              <c:numCache>
                <c:formatCode>_(* #,##0.0_);_(* \(#,##0.0\);_(* "-"??_);_(@_)</c:formatCode>
                <c:ptCount val="2"/>
                <c:pt idx="0">
                  <c:v>2.44</c:v>
                </c:pt>
                <c:pt idx="1">
                  <c:v>1.6</c:v>
                </c:pt>
              </c:numCache>
            </c:numRef>
          </c:val>
          <c:extLst>
            <c:ext xmlns:c16="http://schemas.microsoft.com/office/drawing/2014/chart" uri="{C3380CC4-5D6E-409C-BE32-E72D297353CC}">
              <c16:uniqueId val="{00000003-9117-4891-A928-0732C70A4C1A}"/>
            </c:ext>
          </c:extLst>
        </c:ser>
        <c:dLbls>
          <c:showLegendKey val="0"/>
          <c:showVal val="0"/>
          <c:showCatName val="0"/>
          <c:showSerName val="0"/>
          <c:showPercent val="0"/>
          <c:showBubbleSize val="0"/>
        </c:dLbls>
        <c:gapWidth val="150"/>
        <c:axId val="297746976"/>
        <c:axId val="297746192"/>
      </c:barChart>
      <c:catAx>
        <c:axId val="297746976"/>
        <c:scaling>
          <c:orientation val="minMax"/>
        </c:scaling>
        <c:delete val="0"/>
        <c:axPos val="b"/>
        <c:numFmt formatCode="General" sourceLinked="0"/>
        <c:majorTickMark val="out"/>
        <c:minorTickMark val="none"/>
        <c:tickLblPos val="nextTo"/>
        <c:crossAx val="297746192"/>
        <c:crosses val="autoZero"/>
        <c:auto val="1"/>
        <c:lblAlgn val="ctr"/>
        <c:lblOffset val="100"/>
        <c:noMultiLvlLbl val="0"/>
      </c:catAx>
      <c:valAx>
        <c:axId val="297746192"/>
        <c:scaling>
          <c:orientation val="minMax"/>
        </c:scaling>
        <c:delete val="0"/>
        <c:axPos val="l"/>
        <c:majorGridlines/>
        <c:numFmt formatCode="_(* #,##0.0_);_(* \(#,##0.0\);_(* &quot;-&quot;??_);_(@_)" sourceLinked="1"/>
        <c:majorTickMark val="out"/>
        <c:minorTickMark val="none"/>
        <c:tickLblPos val="nextTo"/>
        <c:crossAx val="297746976"/>
        <c:crosses val="autoZero"/>
        <c:crossBetween val="between"/>
      </c:valAx>
    </c:plotArea>
    <c:plotVisOnly val="1"/>
    <c:dispBlanksAs val="gap"/>
    <c:showDLblsOverMax val="0"/>
  </c:chart>
  <c:spPr>
    <a:solidFill>
      <a:schemeClr val="accent6">
        <a:lumMod val="40000"/>
        <a:lumOff val="60000"/>
      </a:schemeClr>
    </a:solidFill>
    <a:ln w="25400" cap="flat" cmpd="sng" algn="ctr">
      <a:solidFill>
        <a:schemeClr val="accent6"/>
      </a:solidFill>
      <a:prstDash val="solid"/>
    </a:ln>
    <a:effectLst/>
  </c:spPr>
  <c:txPr>
    <a:bodyPr/>
    <a:lstStyle/>
    <a:p>
      <a:pPr>
        <a:defRPr>
          <a:solidFill>
            <a:schemeClr val="dk1"/>
          </a:solidFill>
          <a:latin typeface="+mn-lt"/>
          <a:ea typeface="+mn-ea"/>
          <a:cs typeface="+mn-cs"/>
        </a:defRPr>
      </a:pPr>
      <a:endParaRPr lang="en-US"/>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v>NER</c:v>
          </c:tx>
          <c:spPr>
            <a:ln w="57150"/>
          </c:spPr>
          <c:marker>
            <c:spPr>
              <a:ln w="57150"/>
            </c:spPr>
          </c:marker>
          <c:dLbls>
            <c:dLbl>
              <c:idx val="0"/>
              <c:layout>
                <c:manualLayout>
                  <c:x val="-3.0927835051546396E-2"/>
                  <c:y val="-3.9024383582035554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8671-4E19-94BA-780CAE93F66A}"/>
                </c:ext>
              </c:extLst>
            </c:dLbl>
            <c:dLbl>
              <c:idx val="1"/>
              <c:layout>
                <c:manualLayout>
                  <c:x val="-3.0927835051546396E-2"/>
                  <c:y val="-3.0352298341583189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8671-4E19-94BA-780CAE93F66A}"/>
                </c:ext>
              </c:extLst>
            </c:dLbl>
            <c:dLbl>
              <c:idx val="2"/>
              <c:layout>
                <c:manualLayout>
                  <c:x val="-3.0927835051546396E-2"/>
                  <c:y val="-3.4688340961809415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8671-4E19-94BA-780CAE93F66A}"/>
                </c:ext>
              </c:extLst>
            </c:dLbl>
            <c:dLbl>
              <c:idx val="3"/>
              <c:layout>
                <c:manualLayout>
                  <c:x val="-3.0927835051546396E-2"/>
                  <c:y val="-3.4688340961809415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8671-4E19-94BA-780CAE93F66A}"/>
                </c:ext>
              </c:extLst>
            </c:dLbl>
            <c:dLbl>
              <c:idx val="4"/>
              <c:layout>
                <c:manualLayout>
                  <c:x val="-3.0927835051546396E-2"/>
                  <c:y val="-3.2520319651696279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4-8671-4E19-94BA-780CAE93F66A}"/>
                </c:ext>
              </c:extLst>
            </c:dLbl>
            <c:dLbl>
              <c:idx val="5"/>
              <c:layout>
                <c:manualLayout>
                  <c:x val="-2.9209621993127079E-2"/>
                  <c:y val="-3.2520319651696279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8671-4E19-94BA-780CAE93F66A}"/>
                </c:ext>
              </c:extLst>
            </c:dLbl>
            <c:dLbl>
              <c:idx val="6"/>
              <c:layout>
                <c:manualLayout>
                  <c:x val="-2.9209621993127148E-2"/>
                  <c:y val="-3.4688340961809415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6-8671-4E19-94BA-780CAE93F66A}"/>
                </c:ext>
              </c:extLst>
            </c:dLbl>
            <c:dLbl>
              <c:idx val="7"/>
              <c:layout>
                <c:manualLayout>
                  <c:x val="-3.2646048109965672E-2"/>
                  <c:y val="-3.6856362271922495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7-8671-4E19-94BA-780CAE93F66A}"/>
                </c:ext>
              </c:extLst>
            </c:dLbl>
            <c:dLbl>
              <c:idx val="8"/>
              <c:layout>
                <c:manualLayout>
                  <c:x val="-2.9209621993127148E-2"/>
                  <c:y val="-3.9024383582035554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8-8671-4E19-94BA-780CAE93F66A}"/>
                </c:ext>
              </c:extLst>
            </c:dLbl>
            <c:dLbl>
              <c:idx val="9"/>
              <c:layout>
                <c:manualLayout>
                  <c:x val="-3.0927835051546396E-2"/>
                  <c:y val="-3.2520319651696279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9-8671-4E19-94BA-780CAE93F66A}"/>
                </c:ext>
              </c:extLst>
            </c:dLbl>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'NER GER'!$A$5:$A$15</c:f>
              <c:strCache>
                <c:ptCount val="10"/>
                <c:pt idx="0">
                  <c:v>2004-05</c:v>
                </c:pt>
                <c:pt idx="1">
                  <c:v>2005-06</c:v>
                </c:pt>
                <c:pt idx="2">
                  <c:v>2006-07</c:v>
                </c:pt>
                <c:pt idx="3">
                  <c:v>2007-08</c:v>
                </c:pt>
                <c:pt idx="4">
                  <c:v>2008-09</c:v>
                </c:pt>
                <c:pt idx="5">
                  <c:v>2010-11</c:v>
                </c:pt>
                <c:pt idx="6">
                  <c:v>2011-12</c:v>
                </c:pt>
                <c:pt idx="7">
                  <c:v>2012-13</c:v>
                </c:pt>
                <c:pt idx="8">
                  <c:v>2013-14</c:v>
                </c:pt>
                <c:pt idx="9">
                  <c:v>2014-15</c:v>
                </c:pt>
              </c:strCache>
            </c:strRef>
          </c:cat>
          <c:val>
            <c:numRef>
              <c:f>'NER GER'!$E$5:$E$15</c:f>
              <c:numCache>
                <c:formatCode>General</c:formatCode>
                <c:ptCount val="10"/>
                <c:pt idx="0">
                  <c:v>48</c:v>
                </c:pt>
                <c:pt idx="1">
                  <c:v>50</c:v>
                </c:pt>
                <c:pt idx="2">
                  <c:v>50</c:v>
                </c:pt>
                <c:pt idx="3">
                  <c:v>51</c:v>
                </c:pt>
                <c:pt idx="4">
                  <c:v>54</c:v>
                </c:pt>
                <c:pt idx="5">
                  <c:v>53</c:v>
                </c:pt>
                <c:pt idx="6">
                  <c:v>50</c:v>
                </c:pt>
                <c:pt idx="7">
                  <c:v>52</c:v>
                </c:pt>
                <c:pt idx="8">
                  <c:v>48</c:v>
                </c:pt>
                <c:pt idx="9">
                  <c:v>51</c:v>
                </c:pt>
              </c:numCache>
            </c:numRef>
          </c:val>
          <c:smooth val="0"/>
          <c:extLst>
            <c:ext xmlns:c16="http://schemas.microsoft.com/office/drawing/2014/chart" uri="{C3380CC4-5D6E-409C-BE32-E72D297353CC}">
              <c16:uniqueId val="{0000000A-8671-4E19-94BA-780CAE93F66A}"/>
            </c:ext>
          </c:extLst>
        </c:ser>
        <c:ser>
          <c:idx val="1"/>
          <c:order val="1"/>
          <c:tx>
            <c:v>GER</c:v>
          </c:tx>
          <c:spPr>
            <a:ln w="38100"/>
          </c:spPr>
          <c:marker>
            <c:spPr>
              <a:ln w="38100"/>
            </c:spPr>
          </c:marker>
          <c:dLbls>
            <c:dLbl>
              <c:idx val="0"/>
              <c:layout>
                <c:manualLayout>
                  <c:x val="-3.4364261168384883E-2"/>
                  <c:y val="-3.2520319651696342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B-8671-4E19-94BA-780CAE93F66A}"/>
                </c:ext>
              </c:extLst>
            </c:dLbl>
            <c:dLbl>
              <c:idx val="1"/>
              <c:layout>
                <c:manualLayout>
                  <c:x val="-2.9209621993127148E-2"/>
                  <c:y val="-3.2520319651696279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C-8671-4E19-94BA-780CAE93F66A}"/>
                </c:ext>
              </c:extLst>
            </c:dLbl>
            <c:dLbl>
              <c:idx val="2"/>
              <c:layout>
                <c:manualLayout>
                  <c:x val="-2.5773195876288658E-2"/>
                  <c:y val="-2.8184277031470133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D-8671-4E19-94BA-780CAE93F66A}"/>
                </c:ext>
              </c:extLst>
            </c:dLbl>
            <c:dLbl>
              <c:idx val="3"/>
              <c:layout>
                <c:manualLayout>
                  <c:x val="-3.0927835051546396E-2"/>
                  <c:y val="-2.6016255721357042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E-8671-4E19-94BA-780CAE93F66A}"/>
                </c:ext>
              </c:extLst>
            </c:dLbl>
            <c:dLbl>
              <c:idx val="4"/>
              <c:layout>
                <c:manualLayout>
                  <c:x val="-3.0927835051546396E-2"/>
                  <c:y val="-2.8184277031470133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F-8671-4E19-94BA-780CAE93F66A}"/>
                </c:ext>
              </c:extLst>
            </c:dLbl>
            <c:dLbl>
              <c:idx val="5"/>
              <c:layout>
                <c:manualLayout>
                  <c:x val="-2.9209621993127079E-2"/>
                  <c:y val="-2.6016255721357042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0-8671-4E19-94BA-780CAE93F66A}"/>
                </c:ext>
              </c:extLst>
            </c:dLbl>
            <c:dLbl>
              <c:idx val="6"/>
              <c:layout>
                <c:manualLayout>
                  <c:x val="-2.749140893470791E-2"/>
                  <c:y val="-2.6016255721357042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1-8671-4E19-94BA-780CAE93F66A}"/>
                </c:ext>
              </c:extLst>
            </c:dLbl>
            <c:dLbl>
              <c:idx val="7"/>
              <c:layout>
                <c:manualLayout>
                  <c:x val="-2.5773195876288658E-2"/>
                  <c:y val="-2.6016255721357042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2-8671-4E19-94BA-780CAE93F66A}"/>
                </c:ext>
              </c:extLst>
            </c:dLbl>
            <c:dLbl>
              <c:idx val="8"/>
              <c:layout>
                <c:manualLayout>
                  <c:x val="-2.749140893470791E-2"/>
                  <c:y val="-2.8184277031470133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3-8671-4E19-94BA-780CAE93F66A}"/>
                </c:ext>
              </c:extLst>
            </c:dLbl>
            <c:dLbl>
              <c:idx val="9"/>
              <c:layout>
                <c:manualLayout>
                  <c:x val="-2.5773195876288658E-2"/>
                  <c:y val="-2.6016255721357042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4-8671-4E19-94BA-780CAE93F66A}"/>
                </c:ext>
              </c:extLst>
            </c:dLbl>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'NER GER'!$A$5:$A$15</c:f>
              <c:strCache>
                <c:ptCount val="10"/>
                <c:pt idx="0">
                  <c:v>2004-05</c:v>
                </c:pt>
                <c:pt idx="1">
                  <c:v>2005-06</c:v>
                </c:pt>
                <c:pt idx="2">
                  <c:v>2006-07</c:v>
                </c:pt>
                <c:pt idx="3">
                  <c:v>2007-08</c:v>
                </c:pt>
                <c:pt idx="4">
                  <c:v>2008-09</c:v>
                </c:pt>
                <c:pt idx="5">
                  <c:v>2010-11</c:v>
                </c:pt>
                <c:pt idx="6">
                  <c:v>2011-12</c:v>
                </c:pt>
                <c:pt idx="7">
                  <c:v>2012-13</c:v>
                </c:pt>
                <c:pt idx="8">
                  <c:v>2013-14</c:v>
                </c:pt>
                <c:pt idx="9">
                  <c:v>2014-15</c:v>
                </c:pt>
              </c:strCache>
            </c:strRef>
          </c:cat>
          <c:val>
            <c:numRef>
              <c:f>'NER GER'!$H$5:$H$15</c:f>
              <c:numCache>
                <c:formatCode>General</c:formatCode>
                <c:ptCount val="10"/>
                <c:pt idx="0">
                  <c:v>75</c:v>
                </c:pt>
                <c:pt idx="1">
                  <c:v>80</c:v>
                </c:pt>
                <c:pt idx="2">
                  <c:v>79</c:v>
                </c:pt>
                <c:pt idx="3">
                  <c:v>80</c:v>
                </c:pt>
                <c:pt idx="4">
                  <c:v>84</c:v>
                </c:pt>
                <c:pt idx="5">
                  <c:v>84</c:v>
                </c:pt>
                <c:pt idx="6">
                  <c:v>79</c:v>
                </c:pt>
                <c:pt idx="7">
                  <c:v>81</c:v>
                </c:pt>
                <c:pt idx="8">
                  <c:v>76</c:v>
                </c:pt>
                <c:pt idx="9">
                  <c:v>79</c:v>
                </c:pt>
              </c:numCache>
            </c:numRef>
          </c:val>
          <c:smooth val="0"/>
          <c:extLst>
            <c:ext xmlns:c16="http://schemas.microsoft.com/office/drawing/2014/chart" uri="{C3380CC4-5D6E-409C-BE32-E72D297353CC}">
              <c16:uniqueId val="{00000015-8671-4E19-94BA-780CAE93F66A}"/>
            </c:ext>
          </c:extLst>
        </c:ser>
        <c:dLbls>
          <c:showLegendKey val="0"/>
          <c:showVal val="0"/>
          <c:showCatName val="0"/>
          <c:showSerName val="0"/>
          <c:showPercent val="0"/>
          <c:showBubbleSize val="0"/>
        </c:dLbls>
        <c:marker val="1"/>
        <c:smooth val="0"/>
        <c:axId val="297747760"/>
        <c:axId val="297747368"/>
      </c:lineChart>
      <c:catAx>
        <c:axId val="297747760"/>
        <c:scaling>
          <c:orientation val="minMax"/>
        </c:scaling>
        <c:delete val="0"/>
        <c:axPos val="b"/>
        <c:numFmt formatCode="General" sourceLinked="0"/>
        <c:majorTickMark val="out"/>
        <c:minorTickMark val="none"/>
        <c:tickLblPos val="nextTo"/>
        <c:crossAx val="297747368"/>
        <c:crosses val="autoZero"/>
        <c:auto val="1"/>
        <c:lblAlgn val="ctr"/>
        <c:lblOffset val="100"/>
        <c:noMultiLvlLbl val="0"/>
      </c:catAx>
      <c:valAx>
        <c:axId val="297747368"/>
        <c:scaling>
          <c:orientation val="minMax"/>
        </c:scaling>
        <c:delete val="0"/>
        <c:axPos val="l"/>
        <c:majorGridlines/>
        <c:numFmt formatCode="General" sourceLinked="1"/>
        <c:majorTickMark val="out"/>
        <c:minorTickMark val="none"/>
        <c:tickLblPos val="nextTo"/>
        <c:crossAx val="297747760"/>
        <c:crosses val="autoZero"/>
        <c:crossBetween val="between"/>
      </c:valAx>
    </c:plotArea>
    <c:legend>
      <c:legendPos val="r"/>
      <c:overlay val="0"/>
    </c:legend>
    <c:plotVisOnly val="1"/>
    <c:dispBlanksAs val="gap"/>
    <c:showDLblsOverMax val="0"/>
  </c:chart>
  <c:spPr>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c:spPr>
  <c:txPr>
    <a:bodyPr/>
    <a:lstStyle/>
    <a:p>
      <a:pPr>
        <a:defRPr>
          <a:solidFill>
            <a:schemeClr val="dk1"/>
          </a:solidFill>
          <a:latin typeface="+mn-lt"/>
          <a:ea typeface="+mn-ea"/>
          <a:cs typeface="+mn-cs"/>
        </a:defRPr>
      </a:pPr>
      <a:endParaRPr lang="en-US"/>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0D8D0AB-F305-41F9-A0A8-34D8B0D80E6D}" type="datetimeFigureOut">
              <a:rPr lang="en-US" smtClean="0"/>
              <a:t>10/13/2016</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F5CFCC0-F4BC-4DFD-8E45-8457AD0A9910}" type="slidenum">
              <a:rPr lang="en-US" smtClean="0"/>
              <a:t>‹#›</a:t>
            </a:fld>
            <a:endParaRPr lang="en-US"/>
          </a:p>
        </p:txBody>
      </p:sp>
    </p:spTree>
    <p:extLst>
      <p:ext uri="{BB962C8B-B14F-4D97-AF65-F5344CB8AC3E}">
        <p14:creationId xmlns:p14="http://schemas.microsoft.com/office/powerpoint/2010/main" val="211842865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F5CFCC0-F4BC-4DFD-8E45-8457AD0A9910}" type="slidenum">
              <a:rPr lang="en-US" smtClean="0"/>
              <a:t>10</a:t>
            </a:fld>
            <a:endParaRPr lang="en-US"/>
          </a:p>
        </p:txBody>
      </p:sp>
    </p:spTree>
    <p:extLst>
      <p:ext uri="{BB962C8B-B14F-4D97-AF65-F5344CB8AC3E}">
        <p14:creationId xmlns:p14="http://schemas.microsoft.com/office/powerpoint/2010/main" val="392943476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5999"/>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175" indent="0" algn="ctr">
              <a:buNone/>
              <a:defRPr sz="2000"/>
            </a:lvl2pPr>
            <a:lvl3pPr marL="914350" indent="0" algn="ctr">
              <a:buNone/>
              <a:defRPr sz="1801"/>
            </a:lvl3pPr>
            <a:lvl4pPr marL="1371525" indent="0" algn="ctr">
              <a:buNone/>
              <a:defRPr sz="1600"/>
            </a:lvl4pPr>
            <a:lvl5pPr marL="1828700" indent="0" algn="ctr">
              <a:buNone/>
              <a:defRPr sz="1600"/>
            </a:lvl5pPr>
            <a:lvl6pPr marL="2285875" indent="0" algn="ctr">
              <a:buNone/>
              <a:defRPr sz="1600"/>
            </a:lvl6pPr>
            <a:lvl7pPr marL="2743050" indent="0" algn="ctr">
              <a:buNone/>
              <a:defRPr sz="1600"/>
            </a:lvl7pPr>
            <a:lvl8pPr marL="3200225" indent="0" algn="ctr">
              <a:buNone/>
              <a:defRPr sz="1600"/>
            </a:lvl8pPr>
            <a:lvl9pPr marL="3657402"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20C4DA7D-B38F-4C42-832B-8ED6751198C2}" type="datetimeFigureOut">
              <a:rPr lang="en-US" smtClean="0"/>
              <a:t>10/13/2016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F03BF88-9696-49AD-9033-1A6A66CF0424}" type="slidenum">
              <a:rPr lang="en-US" smtClean="0"/>
              <a:t>‹#›</a:t>
            </a:fld>
            <a:endParaRPr lang="en-US"/>
          </a:p>
        </p:txBody>
      </p:sp>
    </p:spTree>
    <p:extLst>
      <p:ext uri="{BB962C8B-B14F-4D97-AF65-F5344CB8AC3E}">
        <p14:creationId xmlns:p14="http://schemas.microsoft.com/office/powerpoint/2010/main" val="8393268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0C4DA7D-B38F-4C42-832B-8ED6751198C2}" type="datetimeFigureOut">
              <a:rPr lang="en-US" smtClean="0"/>
              <a:t>10/13/2016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F03BF88-9696-49AD-9033-1A6A66CF0424}" type="slidenum">
              <a:rPr lang="en-US" smtClean="0"/>
              <a:t>‹#›</a:t>
            </a:fld>
            <a:endParaRPr lang="en-US"/>
          </a:p>
        </p:txBody>
      </p:sp>
    </p:spTree>
    <p:extLst>
      <p:ext uri="{BB962C8B-B14F-4D97-AF65-F5344CB8AC3E}">
        <p14:creationId xmlns:p14="http://schemas.microsoft.com/office/powerpoint/2010/main" val="224991183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0C4DA7D-B38F-4C42-832B-8ED6751198C2}" type="datetimeFigureOut">
              <a:rPr lang="en-US" smtClean="0"/>
              <a:t>10/13/2016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F03BF88-9696-49AD-9033-1A6A66CF0424}" type="slidenum">
              <a:rPr lang="en-US" smtClean="0"/>
              <a:t>‹#›</a:t>
            </a:fld>
            <a:endParaRPr lang="en-US"/>
          </a:p>
        </p:txBody>
      </p:sp>
    </p:spTree>
    <p:extLst>
      <p:ext uri="{BB962C8B-B14F-4D97-AF65-F5344CB8AC3E}">
        <p14:creationId xmlns:p14="http://schemas.microsoft.com/office/powerpoint/2010/main" val="22717852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0C4DA7D-B38F-4C42-832B-8ED6751198C2}" type="datetimeFigureOut">
              <a:rPr lang="en-US" smtClean="0"/>
              <a:t>10/13/2016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F03BF88-9696-49AD-9033-1A6A66CF0424}" type="slidenum">
              <a:rPr lang="en-US" smtClean="0"/>
              <a:t>‹#›</a:t>
            </a:fld>
            <a:endParaRPr lang="en-US"/>
          </a:p>
        </p:txBody>
      </p:sp>
    </p:spTree>
    <p:extLst>
      <p:ext uri="{BB962C8B-B14F-4D97-AF65-F5344CB8AC3E}">
        <p14:creationId xmlns:p14="http://schemas.microsoft.com/office/powerpoint/2010/main" val="10834409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40"/>
            <a:ext cx="10515600" cy="2852737"/>
          </a:xfrm>
        </p:spPr>
        <p:txBody>
          <a:bodyPr anchor="b"/>
          <a:lstStyle>
            <a:lvl1pPr>
              <a:defRPr sz="5999"/>
            </a:lvl1pPr>
          </a:lstStyle>
          <a:p>
            <a:r>
              <a:rPr lang="en-US"/>
              <a:t>Click to edit Master title style</a:t>
            </a:r>
          </a:p>
        </p:txBody>
      </p:sp>
      <p:sp>
        <p:nvSpPr>
          <p:cNvPr id="3" name="Text Placeholder 2"/>
          <p:cNvSpPr>
            <a:spLocks noGrp="1"/>
          </p:cNvSpPr>
          <p:nvPr>
            <p:ph type="body" idx="1"/>
          </p:nvPr>
        </p:nvSpPr>
        <p:spPr>
          <a:xfrm>
            <a:off x="831851" y="4589465"/>
            <a:ext cx="10515600" cy="1500187"/>
          </a:xfrm>
        </p:spPr>
        <p:txBody>
          <a:bodyPr/>
          <a:lstStyle>
            <a:lvl1pPr marL="0" indent="0">
              <a:buNone/>
              <a:defRPr sz="2400">
                <a:solidFill>
                  <a:schemeClr val="tx1">
                    <a:tint val="75000"/>
                  </a:schemeClr>
                </a:solidFill>
              </a:defRPr>
            </a:lvl1pPr>
            <a:lvl2pPr marL="457175" indent="0">
              <a:buNone/>
              <a:defRPr sz="2000">
                <a:solidFill>
                  <a:schemeClr val="tx1">
                    <a:tint val="75000"/>
                  </a:schemeClr>
                </a:solidFill>
              </a:defRPr>
            </a:lvl2pPr>
            <a:lvl3pPr marL="914350" indent="0">
              <a:buNone/>
              <a:defRPr sz="1801">
                <a:solidFill>
                  <a:schemeClr val="tx1">
                    <a:tint val="75000"/>
                  </a:schemeClr>
                </a:solidFill>
              </a:defRPr>
            </a:lvl3pPr>
            <a:lvl4pPr marL="1371525" indent="0">
              <a:buNone/>
              <a:defRPr sz="1600">
                <a:solidFill>
                  <a:schemeClr val="tx1">
                    <a:tint val="75000"/>
                  </a:schemeClr>
                </a:solidFill>
              </a:defRPr>
            </a:lvl4pPr>
            <a:lvl5pPr marL="1828700" indent="0">
              <a:buNone/>
              <a:defRPr sz="1600">
                <a:solidFill>
                  <a:schemeClr val="tx1">
                    <a:tint val="75000"/>
                  </a:schemeClr>
                </a:solidFill>
              </a:defRPr>
            </a:lvl5pPr>
            <a:lvl6pPr marL="2285875" indent="0">
              <a:buNone/>
              <a:defRPr sz="1600">
                <a:solidFill>
                  <a:schemeClr val="tx1">
                    <a:tint val="75000"/>
                  </a:schemeClr>
                </a:solidFill>
              </a:defRPr>
            </a:lvl6pPr>
            <a:lvl7pPr marL="2743050" indent="0">
              <a:buNone/>
              <a:defRPr sz="1600">
                <a:solidFill>
                  <a:schemeClr val="tx1">
                    <a:tint val="75000"/>
                  </a:schemeClr>
                </a:solidFill>
              </a:defRPr>
            </a:lvl7pPr>
            <a:lvl8pPr marL="3200225" indent="0">
              <a:buNone/>
              <a:defRPr sz="1600">
                <a:solidFill>
                  <a:schemeClr val="tx1">
                    <a:tint val="75000"/>
                  </a:schemeClr>
                </a:solidFill>
              </a:defRPr>
            </a:lvl8pPr>
            <a:lvl9pPr marL="3657402"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20C4DA7D-B38F-4C42-832B-8ED6751198C2}" type="datetimeFigureOut">
              <a:rPr lang="en-US" smtClean="0"/>
              <a:t>10/13/2016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F03BF88-9696-49AD-9033-1A6A66CF0424}" type="slidenum">
              <a:rPr lang="en-US" smtClean="0"/>
              <a:t>‹#›</a:t>
            </a:fld>
            <a:endParaRPr lang="en-US"/>
          </a:p>
        </p:txBody>
      </p:sp>
    </p:spTree>
    <p:extLst>
      <p:ext uri="{BB962C8B-B14F-4D97-AF65-F5344CB8AC3E}">
        <p14:creationId xmlns:p14="http://schemas.microsoft.com/office/powerpoint/2010/main" val="4745324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1"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1"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20C4DA7D-B38F-4C42-832B-8ED6751198C2}" type="datetimeFigureOut">
              <a:rPr lang="en-US" smtClean="0"/>
              <a:t>10/13/2016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F03BF88-9696-49AD-9033-1A6A66CF0424}" type="slidenum">
              <a:rPr lang="en-US" smtClean="0"/>
              <a:t>‹#›</a:t>
            </a:fld>
            <a:endParaRPr lang="en-US"/>
          </a:p>
        </p:txBody>
      </p:sp>
    </p:spTree>
    <p:extLst>
      <p:ext uri="{BB962C8B-B14F-4D97-AF65-F5344CB8AC3E}">
        <p14:creationId xmlns:p14="http://schemas.microsoft.com/office/powerpoint/2010/main" val="24925421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7"/>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91" y="1681163"/>
            <a:ext cx="5157787" cy="823912"/>
          </a:xfrm>
        </p:spPr>
        <p:txBody>
          <a:bodyPr anchor="b"/>
          <a:lstStyle>
            <a:lvl1pPr marL="0" indent="0">
              <a:buNone/>
              <a:defRPr sz="2400" b="1"/>
            </a:lvl1pPr>
            <a:lvl2pPr marL="457175" indent="0">
              <a:buNone/>
              <a:defRPr sz="2000" b="1"/>
            </a:lvl2pPr>
            <a:lvl3pPr marL="914350" indent="0">
              <a:buNone/>
              <a:defRPr sz="1801" b="1"/>
            </a:lvl3pPr>
            <a:lvl4pPr marL="1371525" indent="0">
              <a:buNone/>
              <a:defRPr sz="1600" b="1"/>
            </a:lvl4pPr>
            <a:lvl5pPr marL="1828700" indent="0">
              <a:buNone/>
              <a:defRPr sz="1600" b="1"/>
            </a:lvl5pPr>
            <a:lvl6pPr marL="2285875" indent="0">
              <a:buNone/>
              <a:defRPr sz="1600" b="1"/>
            </a:lvl6pPr>
            <a:lvl7pPr marL="2743050" indent="0">
              <a:buNone/>
              <a:defRPr sz="1600" b="1"/>
            </a:lvl7pPr>
            <a:lvl8pPr marL="3200225" indent="0">
              <a:buNone/>
              <a:defRPr sz="1600" b="1"/>
            </a:lvl8pPr>
            <a:lvl9pPr marL="3657402" indent="0">
              <a:buNone/>
              <a:defRPr sz="1600" b="1"/>
            </a:lvl9pPr>
          </a:lstStyle>
          <a:p>
            <a:pPr lvl="0"/>
            <a:r>
              <a:rPr lang="en-US"/>
              <a:t>Edit Master text styles</a:t>
            </a:r>
          </a:p>
        </p:txBody>
      </p:sp>
      <p:sp>
        <p:nvSpPr>
          <p:cNvPr id="4" name="Content Placeholder 3"/>
          <p:cNvSpPr>
            <a:spLocks noGrp="1"/>
          </p:cNvSpPr>
          <p:nvPr>
            <p:ph sz="half" idx="2"/>
          </p:nvPr>
        </p:nvSpPr>
        <p:spPr>
          <a:xfrm>
            <a:off x="839791" y="2505076"/>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175" indent="0">
              <a:buNone/>
              <a:defRPr sz="2000" b="1"/>
            </a:lvl2pPr>
            <a:lvl3pPr marL="914350" indent="0">
              <a:buNone/>
              <a:defRPr sz="1801" b="1"/>
            </a:lvl3pPr>
            <a:lvl4pPr marL="1371525" indent="0">
              <a:buNone/>
              <a:defRPr sz="1600" b="1"/>
            </a:lvl4pPr>
            <a:lvl5pPr marL="1828700" indent="0">
              <a:buNone/>
              <a:defRPr sz="1600" b="1"/>
            </a:lvl5pPr>
            <a:lvl6pPr marL="2285875" indent="0">
              <a:buNone/>
              <a:defRPr sz="1600" b="1"/>
            </a:lvl6pPr>
            <a:lvl7pPr marL="2743050" indent="0">
              <a:buNone/>
              <a:defRPr sz="1600" b="1"/>
            </a:lvl7pPr>
            <a:lvl8pPr marL="3200225" indent="0">
              <a:buNone/>
              <a:defRPr sz="1600" b="1"/>
            </a:lvl8pPr>
            <a:lvl9pPr marL="3657402"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6"/>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20C4DA7D-B38F-4C42-832B-8ED6751198C2}" type="datetimeFigureOut">
              <a:rPr lang="en-US" smtClean="0"/>
              <a:t>10/13/2016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F03BF88-9696-49AD-9033-1A6A66CF0424}" type="slidenum">
              <a:rPr lang="en-US" smtClean="0"/>
              <a:t>‹#›</a:t>
            </a:fld>
            <a:endParaRPr lang="en-US"/>
          </a:p>
        </p:txBody>
      </p:sp>
    </p:spTree>
    <p:extLst>
      <p:ext uri="{BB962C8B-B14F-4D97-AF65-F5344CB8AC3E}">
        <p14:creationId xmlns:p14="http://schemas.microsoft.com/office/powerpoint/2010/main" val="20735713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20C4DA7D-B38F-4C42-832B-8ED6751198C2}" type="datetimeFigureOut">
              <a:rPr lang="en-US" smtClean="0"/>
              <a:t>10/13/2016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F03BF88-9696-49AD-9033-1A6A66CF0424}" type="slidenum">
              <a:rPr lang="en-US" smtClean="0"/>
              <a:t>‹#›</a:t>
            </a:fld>
            <a:endParaRPr lang="en-US"/>
          </a:p>
        </p:txBody>
      </p:sp>
    </p:spTree>
    <p:extLst>
      <p:ext uri="{BB962C8B-B14F-4D97-AF65-F5344CB8AC3E}">
        <p14:creationId xmlns:p14="http://schemas.microsoft.com/office/powerpoint/2010/main" val="186973732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0C4DA7D-B38F-4C42-832B-8ED6751198C2}" type="datetimeFigureOut">
              <a:rPr lang="en-US" smtClean="0"/>
              <a:t>10/13/2016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F03BF88-9696-49AD-9033-1A6A66CF0424}" type="slidenum">
              <a:rPr lang="en-US" smtClean="0"/>
              <a:t>‹#›</a:t>
            </a:fld>
            <a:endParaRPr lang="en-US"/>
          </a:p>
        </p:txBody>
      </p:sp>
    </p:spTree>
    <p:extLst>
      <p:ext uri="{BB962C8B-B14F-4D97-AF65-F5344CB8AC3E}">
        <p14:creationId xmlns:p14="http://schemas.microsoft.com/office/powerpoint/2010/main" val="5682527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91"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7"/>
            <a:ext cx="6172201"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91" y="2057400"/>
            <a:ext cx="3932237" cy="3811588"/>
          </a:xfrm>
        </p:spPr>
        <p:txBody>
          <a:bodyPr/>
          <a:lstStyle>
            <a:lvl1pPr marL="0" indent="0">
              <a:buNone/>
              <a:defRPr sz="1600"/>
            </a:lvl1pPr>
            <a:lvl2pPr marL="457175" indent="0">
              <a:buNone/>
              <a:defRPr sz="1401"/>
            </a:lvl2pPr>
            <a:lvl3pPr marL="914350" indent="0">
              <a:buNone/>
              <a:defRPr sz="1200"/>
            </a:lvl3pPr>
            <a:lvl4pPr marL="1371525" indent="0">
              <a:buNone/>
              <a:defRPr sz="1001"/>
            </a:lvl4pPr>
            <a:lvl5pPr marL="1828700" indent="0">
              <a:buNone/>
              <a:defRPr sz="1001"/>
            </a:lvl5pPr>
            <a:lvl6pPr marL="2285875" indent="0">
              <a:buNone/>
              <a:defRPr sz="1001"/>
            </a:lvl6pPr>
            <a:lvl7pPr marL="2743050" indent="0">
              <a:buNone/>
              <a:defRPr sz="1001"/>
            </a:lvl7pPr>
            <a:lvl8pPr marL="3200225" indent="0">
              <a:buNone/>
              <a:defRPr sz="1001"/>
            </a:lvl8pPr>
            <a:lvl9pPr marL="3657402" indent="0">
              <a:buNone/>
              <a:defRPr sz="1001"/>
            </a:lvl9pPr>
          </a:lstStyle>
          <a:p>
            <a:pPr lvl="0"/>
            <a:r>
              <a:rPr lang="en-US"/>
              <a:t>Edit Master text styles</a:t>
            </a:r>
          </a:p>
        </p:txBody>
      </p:sp>
      <p:sp>
        <p:nvSpPr>
          <p:cNvPr id="5" name="Date Placeholder 4"/>
          <p:cNvSpPr>
            <a:spLocks noGrp="1"/>
          </p:cNvSpPr>
          <p:nvPr>
            <p:ph type="dt" sz="half" idx="10"/>
          </p:nvPr>
        </p:nvSpPr>
        <p:spPr/>
        <p:txBody>
          <a:bodyPr/>
          <a:lstStyle/>
          <a:p>
            <a:fld id="{20C4DA7D-B38F-4C42-832B-8ED6751198C2}" type="datetimeFigureOut">
              <a:rPr lang="en-US" smtClean="0"/>
              <a:t>10/13/2016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F03BF88-9696-49AD-9033-1A6A66CF0424}" type="slidenum">
              <a:rPr lang="en-US" smtClean="0"/>
              <a:t>‹#›</a:t>
            </a:fld>
            <a:endParaRPr lang="en-US"/>
          </a:p>
        </p:txBody>
      </p:sp>
    </p:spTree>
    <p:extLst>
      <p:ext uri="{BB962C8B-B14F-4D97-AF65-F5344CB8AC3E}">
        <p14:creationId xmlns:p14="http://schemas.microsoft.com/office/powerpoint/2010/main" val="29639634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91"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7"/>
            <a:ext cx="6172201" cy="4873625"/>
          </a:xfrm>
        </p:spPr>
        <p:txBody>
          <a:bodyPr/>
          <a:lstStyle>
            <a:lvl1pPr marL="0" indent="0">
              <a:buNone/>
              <a:defRPr sz="3200"/>
            </a:lvl1pPr>
            <a:lvl2pPr marL="457175" indent="0">
              <a:buNone/>
              <a:defRPr sz="2800"/>
            </a:lvl2pPr>
            <a:lvl3pPr marL="914350" indent="0">
              <a:buNone/>
              <a:defRPr sz="2400"/>
            </a:lvl3pPr>
            <a:lvl4pPr marL="1371525" indent="0">
              <a:buNone/>
              <a:defRPr sz="2000"/>
            </a:lvl4pPr>
            <a:lvl5pPr marL="1828700" indent="0">
              <a:buNone/>
              <a:defRPr sz="2000"/>
            </a:lvl5pPr>
            <a:lvl6pPr marL="2285875" indent="0">
              <a:buNone/>
              <a:defRPr sz="2000"/>
            </a:lvl6pPr>
            <a:lvl7pPr marL="2743050" indent="0">
              <a:buNone/>
              <a:defRPr sz="2000"/>
            </a:lvl7pPr>
            <a:lvl8pPr marL="3200225" indent="0">
              <a:buNone/>
              <a:defRPr sz="2000"/>
            </a:lvl8pPr>
            <a:lvl9pPr marL="3657402" indent="0">
              <a:buNone/>
              <a:defRPr sz="2000"/>
            </a:lvl9pPr>
          </a:lstStyle>
          <a:p>
            <a:endParaRPr lang="en-US"/>
          </a:p>
        </p:txBody>
      </p:sp>
      <p:sp>
        <p:nvSpPr>
          <p:cNvPr id="4" name="Text Placeholder 3"/>
          <p:cNvSpPr>
            <a:spLocks noGrp="1"/>
          </p:cNvSpPr>
          <p:nvPr>
            <p:ph type="body" sz="half" idx="2"/>
          </p:nvPr>
        </p:nvSpPr>
        <p:spPr>
          <a:xfrm>
            <a:off x="839791" y="2057400"/>
            <a:ext cx="3932237" cy="3811588"/>
          </a:xfrm>
        </p:spPr>
        <p:txBody>
          <a:bodyPr/>
          <a:lstStyle>
            <a:lvl1pPr marL="0" indent="0">
              <a:buNone/>
              <a:defRPr sz="1600"/>
            </a:lvl1pPr>
            <a:lvl2pPr marL="457175" indent="0">
              <a:buNone/>
              <a:defRPr sz="1401"/>
            </a:lvl2pPr>
            <a:lvl3pPr marL="914350" indent="0">
              <a:buNone/>
              <a:defRPr sz="1200"/>
            </a:lvl3pPr>
            <a:lvl4pPr marL="1371525" indent="0">
              <a:buNone/>
              <a:defRPr sz="1001"/>
            </a:lvl4pPr>
            <a:lvl5pPr marL="1828700" indent="0">
              <a:buNone/>
              <a:defRPr sz="1001"/>
            </a:lvl5pPr>
            <a:lvl6pPr marL="2285875" indent="0">
              <a:buNone/>
              <a:defRPr sz="1001"/>
            </a:lvl6pPr>
            <a:lvl7pPr marL="2743050" indent="0">
              <a:buNone/>
              <a:defRPr sz="1001"/>
            </a:lvl7pPr>
            <a:lvl8pPr marL="3200225" indent="0">
              <a:buNone/>
              <a:defRPr sz="1001"/>
            </a:lvl8pPr>
            <a:lvl9pPr marL="3657402" indent="0">
              <a:buNone/>
              <a:defRPr sz="1001"/>
            </a:lvl9pPr>
          </a:lstStyle>
          <a:p>
            <a:pPr lvl="0"/>
            <a:r>
              <a:rPr lang="en-US"/>
              <a:t>Edit Master text styles</a:t>
            </a:r>
          </a:p>
        </p:txBody>
      </p:sp>
      <p:sp>
        <p:nvSpPr>
          <p:cNvPr id="5" name="Date Placeholder 4"/>
          <p:cNvSpPr>
            <a:spLocks noGrp="1"/>
          </p:cNvSpPr>
          <p:nvPr>
            <p:ph type="dt" sz="half" idx="10"/>
          </p:nvPr>
        </p:nvSpPr>
        <p:spPr/>
        <p:txBody>
          <a:bodyPr/>
          <a:lstStyle/>
          <a:p>
            <a:fld id="{20C4DA7D-B38F-4C42-832B-8ED6751198C2}" type="datetimeFigureOut">
              <a:rPr lang="en-US" smtClean="0"/>
              <a:t>10/13/2016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F03BF88-9696-49AD-9033-1A6A66CF0424}" type="slidenum">
              <a:rPr lang="en-US" smtClean="0"/>
              <a:t>‹#›</a:t>
            </a:fld>
            <a:endParaRPr lang="en-US"/>
          </a:p>
        </p:txBody>
      </p:sp>
    </p:spTree>
    <p:extLst>
      <p:ext uri="{BB962C8B-B14F-4D97-AF65-F5344CB8AC3E}">
        <p14:creationId xmlns:p14="http://schemas.microsoft.com/office/powerpoint/2010/main" val="24863757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1" y="365127"/>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1"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1" y="635635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0C4DA7D-B38F-4C42-832B-8ED6751198C2}" type="datetimeFigureOut">
              <a:rPr lang="en-US" smtClean="0"/>
              <a:t>10/13/2016</a:t>
            </a:fld>
            <a:endParaRPr lang="en-US"/>
          </a:p>
        </p:txBody>
      </p:sp>
      <p:sp>
        <p:nvSpPr>
          <p:cNvPr id="5" name="Footer Placeholder 4"/>
          <p:cNvSpPr>
            <a:spLocks noGrp="1"/>
          </p:cNvSpPr>
          <p:nvPr>
            <p:ph type="ftr" sz="quarter" idx="3"/>
          </p:nvPr>
        </p:nvSpPr>
        <p:spPr>
          <a:xfrm>
            <a:off x="4038601" y="6356352"/>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1" y="6356352"/>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F03BF88-9696-49AD-9033-1A6A66CF0424}" type="slidenum">
              <a:rPr lang="en-US" smtClean="0"/>
              <a:t>‹#›</a:t>
            </a:fld>
            <a:endParaRPr lang="en-US"/>
          </a:p>
        </p:txBody>
      </p:sp>
    </p:spTree>
    <p:extLst>
      <p:ext uri="{BB962C8B-B14F-4D97-AF65-F5344CB8AC3E}">
        <p14:creationId xmlns:p14="http://schemas.microsoft.com/office/powerpoint/2010/main" val="38173171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35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87" indent="-228587" algn="l" defTabSz="914350" rtl="0" eaLnBrk="1" latinLnBrk="0" hangingPunct="1">
        <a:lnSpc>
          <a:spcPct val="90000"/>
        </a:lnSpc>
        <a:spcBef>
          <a:spcPts val="1001"/>
        </a:spcBef>
        <a:buFont typeface="Arial" panose="020B0604020202020204" pitchFamily="34" charset="0"/>
        <a:buChar char="•"/>
        <a:defRPr sz="2800" kern="1200">
          <a:solidFill>
            <a:schemeClr val="tx1"/>
          </a:solidFill>
          <a:latin typeface="+mn-lt"/>
          <a:ea typeface="+mn-ea"/>
          <a:cs typeface="+mn-cs"/>
        </a:defRPr>
      </a:lvl1pPr>
      <a:lvl2pPr marL="685763" indent="-228587" algn="l" defTabSz="91435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37" indent="-228587" algn="l" defTabSz="91435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13" indent="-228587" algn="l" defTabSz="914350" rtl="0" eaLnBrk="1" latinLnBrk="0" hangingPunct="1">
        <a:lnSpc>
          <a:spcPct val="90000"/>
        </a:lnSpc>
        <a:spcBef>
          <a:spcPts val="500"/>
        </a:spcBef>
        <a:buFont typeface="Arial" panose="020B0604020202020204" pitchFamily="34" charset="0"/>
        <a:buChar char="•"/>
        <a:defRPr sz="1801" kern="1200">
          <a:solidFill>
            <a:schemeClr val="tx1"/>
          </a:solidFill>
          <a:latin typeface="+mn-lt"/>
          <a:ea typeface="+mn-ea"/>
          <a:cs typeface="+mn-cs"/>
        </a:defRPr>
      </a:lvl4pPr>
      <a:lvl5pPr marL="2057288" indent="-228587" algn="l" defTabSz="914350" rtl="0" eaLnBrk="1" latinLnBrk="0" hangingPunct="1">
        <a:lnSpc>
          <a:spcPct val="90000"/>
        </a:lnSpc>
        <a:spcBef>
          <a:spcPts val="500"/>
        </a:spcBef>
        <a:buFont typeface="Arial" panose="020B0604020202020204" pitchFamily="34" charset="0"/>
        <a:buChar char="•"/>
        <a:defRPr sz="1801" kern="1200">
          <a:solidFill>
            <a:schemeClr val="tx1"/>
          </a:solidFill>
          <a:latin typeface="+mn-lt"/>
          <a:ea typeface="+mn-ea"/>
          <a:cs typeface="+mn-cs"/>
        </a:defRPr>
      </a:lvl5pPr>
      <a:lvl6pPr marL="2514463" indent="-228587" algn="l" defTabSz="914350" rtl="0" eaLnBrk="1" latinLnBrk="0" hangingPunct="1">
        <a:lnSpc>
          <a:spcPct val="90000"/>
        </a:lnSpc>
        <a:spcBef>
          <a:spcPts val="500"/>
        </a:spcBef>
        <a:buFont typeface="Arial" panose="020B0604020202020204" pitchFamily="34" charset="0"/>
        <a:buChar char="•"/>
        <a:defRPr sz="1801" kern="1200">
          <a:solidFill>
            <a:schemeClr val="tx1"/>
          </a:solidFill>
          <a:latin typeface="+mn-lt"/>
          <a:ea typeface="+mn-ea"/>
          <a:cs typeface="+mn-cs"/>
        </a:defRPr>
      </a:lvl6pPr>
      <a:lvl7pPr marL="2971638" indent="-228587" algn="l" defTabSz="914350" rtl="0" eaLnBrk="1" latinLnBrk="0" hangingPunct="1">
        <a:lnSpc>
          <a:spcPct val="90000"/>
        </a:lnSpc>
        <a:spcBef>
          <a:spcPts val="500"/>
        </a:spcBef>
        <a:buFont typeface="Arial" panose="020B0604020202020204" pitchFamily="34" charset="0"/>
        <a:buChar char="•"/>
        <a:defRPr sz="1801" kern="1200">
          <a:solidFill>
            <a:schemeClr val="tx1"/>
          </a:solidFill>
          <a:latin typeface="+mn-lt"/>
          <a:ea typeface="+mn-ea"/>
          <a:cs typeface="+mn-cs"/>
        </a:defRPr>
      </a:lvl7pPr>
      <a:lvl8pPr marL="3428813" indent="-228587" algn="l" defTabSz="914350" rtl="0" eaLnBrk="1" latinLnBrk="0" hangingPunct="1">
        <a:lnSpc>
          <a:spcPct val="90000"/>
        </a:lnSpc>
        <a:spcBef>
          <a:spcPts val="500"/>
        </a:spcBef>
        <a:buFont typeface="Arial" panose="020B0604020202020204" pitchFamily="34" charset="0"/>
        <a:buChar char="•"/>
        <a:defRPr sz="1801" kern="1200">
          <a:solidFill>
            <a:schemeClr val="tx1"/>
          </a:solidFill>
          <a:latin typeface="+mn-lt"/>
          <a:ea typeface="+mn-ea"/>
          <a:cs typeface="+mn-cs"/>
        </a:defRPr>
      </a:lvl8pPr>
      <a:lvl9pPr marL="3885988" indent="-228587" algn="l" defTabSz="914350" rtl="0" eaLnBrk="1" latinLnBrk="0" hangingPunct="1">
        <a:lnSpc>
          <a:spcPct val="90000"/>
        </a:lnSpc>
        <a:spcBef>
          <a:spcPts val="500"/>
        </a:spcBef>
        <a:buFont typeface="Arial" panose="020B0604020202020204" pitchFamily="34" charset="0"/>
        <a:buChar char="•"/>
        <a:defRPr sz="1801" kern="1200">
          <a:solidFill>
            <a:schemeClr val="tx1"/>
          </a:solidFill>
          <a:latin typeface="+mn-lt"/>
          <a:ea typeface="+mn-ea"/>
          <a:cs typeface="+mn-cs"/>
        </a:defRPr>
      </a:lvl9pPr>
    </p:bodyStyle>
    <p:otherStyle>
      <a:defPPr>
        <a:defRPr lang="en-US"/>
      </a:defPPr>
      <a:lvl1pPr marL="0" algn="l" defTabSz="914350" rtl="0" eaLnBrk="1" latinLnBrk="0" hangingPunct="1">
        <a:defRPr sz="1801" kern="1200">
          <a:solidFill>
            <a:schemeClr val="tx1"/>
          </a:solidFill>
          <a:latin typeface="+mn-lt"/>
          <a:ea typeface="+mn-ea"/>
          <a:cs typeface="+mn-cs"/>
        </a:defRPr>
      </a:lvl1pPr>
      <a:lvl2pPr marL="457175" algn="l" defTabSz="914350" rtl="0" eaLnBrk="1" latinLnBrk="0" hangingPunct="1">
        <a:defRPr sz="1801" kern="1200">
          <a:solidFill>
            <a:schemeClr val="tx1"/>
          </a:solidFill>
          <a:latin typeface="+mn-lt"/>
          <a:ea typeface="+mn-ea"/>
          <a:cs typeface="+mn-cs"/>
        </a:defRPr>
      </a:lvl2pPr>
      <a:lvl3pPr marL="914350" algn="l" defTabSz="914350" rtl="0" eaLnBrk="1" latinLnBrk="0" hangingPunct="1">
        <a:defRPr sz="1801" kern="1200">
          <a:solidFill>
            <a:schemeClr val="tx1"/>
          </a:solidFill>
          <a:latin typeface="+mn-lt"/>
          <a:ea typeface="+mn-ea"/>
          <a:cs typeface="+mn-cs"/>
        </a:defRPr>
      </a:lvl3pPr>
      <a:lvl4pPr marL="1371525" algn="l" defTabSz="914350" rtl="0" eaLnBrk="1" latinLnBrk="0" hangingPunct="1">
        <a:defRPr sz="1801" kern="1200">
          <a:solidFill>
            <a:schemeClr val="tx1"/>
          </a:solidFill>
          <a:latin typeface="+mn-lt"/>
          <a:ea typeface="+mn-ea"/>
          <a:cs typeface="+mn-cs"/>
        </a:defRPr>
      </a:lvl4pPr>
      <a:lvl5pPr marL="1828700" algn="l" defTabSz="914350" rtl="0" eaLnBrk="1" latinLnBrk="0" hangingPunct="1">
        <a:defRPr sz="1801" kern="1200">
          <a:solidFill>
            <a:schemeClr val="tx1"/>
          </a:solidFill>
          <a:latin typeface="+mn-lt"/>
          <a:ea typeface="+mn-ea"/>
          <a:cs typeface="+mn-cs"/>
        </a:defRPr>
      </a:lvl5pPr>
      <a:lvl6pPr marL="2285875" algn="l" defTabSz="914350" rtl="0" eaLnBrk="1" latinLnBrk="0" hangingPunct="1">
        <a:defRPr sz="1801" kern="1200">
          <a:solidFill>
            <a:schemeClr val="tx1"/>
          </a:solidFill>
          <a:latin typeface="+mn-lt"/>
          <a:ea typeface="+mn-ea"/>
          <a:cs typeface="+mn-cs"/>
        </a:defRPr>
      </a:lvl6pPr>
      <a:lvl7pPr marL="2743050" algn="l" defTabSz="914350" rtl="0" eaLnBrk="1" latinLnBrk="0" hangingPunct="1">
        <a:defRPr sz="1801" kern="1200">
          <a:solidFill>
            <a:schemeClr val="tx1"/>
          </a:solidFill>
          <a:latin typeface="+mn-lt"/>
          <a:ea typeface="+mn-ea"/>
          <a:cs typeface="+mn-cs"/>
        </a:defRPr>
      </a:lvl7pPr>
      <a:lvl8pPr marL="3200225" algn="l" defTabSz="914350" rtl="0" eaLnBrk="1" latinLnBrk="0" hangingPunct="1">
        <a:defRPr sz="1801" kern="1200">
          <a:solidFill>
            <a:schemeClr val="tx1"/>
          </a:solidFill>
          <a:latin typeface="+mn-lt"/>
          <a:ea typeface="+mn-ea"/>
          <a:cs typeface="+mn-cs"/>
        </a:defRPr>
      </a:lvl8pPr>
      <a:lvl9pPr marL="3657402" algn="l" defTabSz="914350" rtl="0" eaLnBrk="1" latinLnBrk="0" hangingPunct="1">
        <a:defRPr sz="180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1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chart" Target="../charts/chart1.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chart" Target="../charts/chart2.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chart" Target="../charts/chart3.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chart" Target="../charts/chart4.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dirty="0"/>
              <a:t>Joint Education Sector Review (JESR-I) </a:t>
            </a:r>
          </a:p>
        </p:txBody>
      </p:sp>
      <p:sp>
        <p:nvSpPr>
          <p:cNvPr id="3" name="Subtitle 2"/>
          <p:cNvSpPr>
            <a:spLocks noGrp="1"/>
          </p:cNvSpPr>
          <p:nvPr>
            <p:ph type="subTitle" idx="1"/>
          </p:nvPr>
        </p:nvSpPr>
        <p:spPr/>
        <p:txBody>
          <a:bodyPr>
            <a:normAutofit fontScale="77500" lnSpcReduction="20000"/>
          </a:bodyPr>
          <a:lstStyle/>
          <a:p>
            <a:endParaRPr lang="en-US" dirty="0"/>
          </a:p>
          <a:p>
            <a:pPr marL="342881" indent="-342881" algn="l">
              <a:buFontTx/>
              <a:buChar char="-"/>
            </a:pPr>
            <a:r>
              <a:rPr lang="en-US" dirty="0"/>
              <a:t>Overall Picture/Education at Glance</a:t>
            </a:r>
          </a:p>
          <a:p>
            <a:pPr marL="342881" indent="-342881" algn="l">
              <a:buFontTx/>
              <a:buChar char="-"/>
            </a:pPr>
            <a:r>
              <a:rPr lang="en-US" dirty="0"/>
              <a:t>Key recommendations </a:t>
            </a:r>
          </a:p>
          <a:p>
            <a:pPr marL="342881" indent="-342881" algn="l">
              <a:buFontTx/>
              <a:buChar char="-"/>
            </a:pPr>
            <a:r>
              <a:rPr lang="en-US" dirty="0"/>
              <a:t>Progress against the key recommendations </a:t>
            </a:r>
          </a:p>
          <a:p>
            <a:pPr marL="342881" indent="-342881" algn="l">
              <a:buFontTx/>
              <a:buChar char="-"/>
            </a:pPr>
            <a:r>
              <a:rPr lang="en-US" dirty="0"/>
              <a:t>What is different in JESR-II</a:t>
            </a:r>
          </a:p>
          <a:p>
            <a:pPr marL="342881" indent="-342881" algn="l">
              <a:buFontTx/>
              <a:buChar char="-"/>
            </a:pPr>
            <a:endParaRPr lang="en-US" dirty="0"/>
          </a:p>
        </p:txBody>
      </p:sp>
      <p:grpSp>
        <p:nvGrpSpPr>
          <p:cNvPr id="9" name="Group 8"/>
          <p:cNvGrpSpPr/>
          <p:nvPr/>
        </p:nvGrpSpPr>
        <p:grpSpPr>
          <a:xfrm>
            <a:off x="0" y="-27296"/>
            <a:ext cx="12192000" cy="6885296"/>
            <a:chOff x="0" y="-27296"/>
            <a:chExt cx="12192000" cy="6885296"/>
          </a:xfrm>
        </p:grpSpPr>
        <p:pic>
          <p:nvPicPr>
            <p:cNvPr id="5" name="Picture 3" descr="C:\Users\Mujeeb Khatri\Desktop\sindhgovt_logo.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749958" y="-27296"/>
              <a:ext cx="402336" cy="457200"/>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descr="E:\RSU\SESP\Ph-III\Presentation\JSER\DEsign.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342900" cy="6858000"/>
            </a:xfrm>
            <a:prstGeom prst="rect">
              <a:avLst/>
            </a:prstGeom>
            <a:noFill/>
            <a:extLst>
              <a:ext uri="{909E8E84-426E-40DD-AFC4-6F175D3DCCD1}">
                <a14:hiddenFill xmlns:a14="http://schemas.microsoft.com/office/drawing/2010/main">
                  <a:solidFill>
                    <a:srgbClr val="FFFFFF"/>
                  </a:solidFill>
                </a14:hiddenFill>
              </a:ext>
            </a:extLst>
          </p:spPr>
        </p:pic>
        <p:sp>
          <p:nvSpPr>
            <p:cNvPr id="7" name="Footer Placeholder 3"/>
            <p:cNvSpPr txBox="1">
              <a:spLocks/>
            </p:cNvSpPr>
            <p:nvPr/>
          </p:nvSpPr>
          <p:spPr>
            <a:xfrm>
              <a:off x="10868167" y="6661744"/>
              <a:ext cx="1323833" cy="182562"/>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b="1" dirty="0">
                  <a:solidFill>
                    <a:schemeClr val="tx1"/>
                  </a:solidFill>
                </a:rPr>
                <a:t>JESR-II</a:t>
              </a:r>
            </a:p>
          </p:txBody>
        </p:sp>
        <p:sp>
          <p:nvSpPr>
            <p:cNvPr id="8" name="Footer Placeholder 3"/>
            <p:cNvSpPr txBox="1">
              <a:spLocks/>
            </p:cNvSpPr>
            <p:nvPr/>
          </p:nvSpPr>
          <p:spPr>
            <a:xfrm>
              <a:off x="8864320" y="0"/>
              <a:ext cx="3295934" cy="457201"/>
            </a:xfrm>
            <a:prstGeom prst="rect">
              <a:avLst/>
            </a:prstGeom>
          </p:spPr>
          <p:txBody>
            <a:bodyPr vert="horz" lIns="91440" tIns="45720" rIns="45720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b="1" dirty="0">
                  <a:solidFill>
                    <a:schemeClr val="tx1"/>
                  </a:solidFill>
                </a:rPr>
                <a:t>Education &amp; Literacy Department</a:t>
              </a:r>
            </a:p>
            <a:p>
              <a:pPr algn="r"/>
              <a:r>
                <a:rPr lang="en-US" b="1" dirty="0">
                  <a:solidFill>
                    <a:schemeClr val="tx1"/>
                  </a:solidFill>
                </a:rPr>
                <a:t>Government of Sindh </a:t>
              </a:r>
            </a:p>
          </p:txBody>
        </p:sp>
      </p:grpSp>
    </p:spTree>
    <p:extLst>
      <p:ext uri="{BB962C8B-B14F-4D97-AF65-F5344CB8AC3E}">
        <p14:creationId xmlns:p14="http://schemas.microsoft.com/office/powerpoint/2010/main" val="312408639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4206" y="39622"/>
            <a:ext cx="7454193" cy="323363"/>
          </a:xfrm>
        </p:spPr>
        <p:txBody>
          <a:bodyPr>
            <a:normAutofit fontScale="90000"/>
          </a:bodyPr>
          <a:lstStyle/>
          <a:p>
            <a:r>
              <a:rPr lang="en-US" sz="3200" dirty="0"/>
              <a:t>KEY RECOMMENDATIONS &amp; STATUS – JESR-1</a:t>
            </a: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1586003929"/>
              </p:ext>
            </p:extLst>
          </p:nvPr>
        </p:nvGraphicFramePr>
        <p:xfrm>
          <a:off x="424206" y="419598"/>
          <a:ext cx="11491273" cy="6234404"/>
        </p:xfrm>
        <a:graphic>
          <a:graphicData uri="http://schemas.openxmlformats.org/drawingml/2006/table">
            <a:tbl>
              <a:tblPr firstRow="1" bandRow="1">
                <a:tableStyleId>{5C22544A-7EE6-4342-B048-85BDC9FD1C3A}</a:tableStyleId>
              </a:tblPr>
              <a:tblGrid>
                <a:gridCol w="544458">
                  <a:extLst>
                    <a:ext uri="{9D8B030D-6E8A-4147-A177-3AD203B41FA5}">
                      <a16:colId xmlns:a16="http://schemas.microsoft.com/office/drawing/2014/main" val="3783855037"/>
                    </a:ext>
                  </a:extLst>
                </a:gridCol>
                <a:gridCol w="1721769">
                  <a:extLst>
                    <a:ext uri="{9D8B030D-6E8A-4147-A177-3AD203B41FA5}">
                      <a16:colId xmlns:a16="http://schemas.microsoft.com/office/drawing/2014/main" val="3312363085"/>
                    </a:ext>
                  </a:extLst>
                </a:gridCol>
                <a:gridCol w="4611882">
                  <a:extLst>
                    <a:ext uri="{9D8B030D-6E8A-4147-A177-3AD203B41FA5}">
                      <a16:colId xmlns:a16="http://schemas.microsoft.com/office/drawing/2014/main" val="68675260"/>
                    </a:ext>
                  </a:extLst>
                </a:gridCol>
                <a:gridCol w="4613164">
                  <a:extLst>
                    <a:ext uri="{9D8B030D-6E8A-4147-A177-3AD203B41FA5}">
                      <a16:colId xmlns:a16="http://schemas.microsoft.com/office/drawing/2014/main" val="3106935934"/>
                    </a:ext>
                  </a:extLst>
                </a:gridCol>
              </a:tblGrid>
              <a:tr h="339749">
                <a:tc>
                  <a:txBody>
                    <a:bodyPr/>
                    <a:lstStyle/>
                    <a:p>
                      <a:endParaRPr lang="en-US" sz="1900" dirty="0"/>
                    </a:p>
                  </a:txBody>
                  <a:tcPr marT="45721" marB="45721"/>
                </a:tc>
                <a:tc>
                  <a:txBody>
                    <a:bodyPr/>
                    <a:lstStyle/>
                    <a:p>
                      <a:r>
                        <a:rPr lang="en-US" sz="1900" dirty="0"/>
                        <a:t>AREA</a:t>
                      </a:r>
                    </a:p>
                  </a:txBody>
                  <a:tcPr marT="45721" marB="45721"/>
                </a:tc>
                <a:tc>
                  <a:txBody>
                    <a:bodyPr/>
                    <a:lstStyle/>
                    <a:p>
                      <a:pPr marL="0" algn="l" defTabSz="914400" rtl="0" eaLnBrk="1" latinLnBrk="0" hangingPunct="1"/>
                      <a:r>
                        <a:rPr lang="en-US" sz="1900" b="1" kern="1200" dirty="0">
                          <a:solidFill>
                            <a:schemeClr val="lt1"/>
                          </a:solidFill>
                          <a:latin typeface="+mn-lt"/>
                          <a:ea typeface="+mn-ea"/>
                          <a:cs typeface="+mn-cs"/>
                        </a:rPr>
                        <a:t>RECOMMENDATION</a:t>
                      </a:r>
                    </a:p>
                  </a:txBody>
                  <a:tcPr marT="45721" marB="45721"/>
                </a:tc>
                <a:tc>
                  <a:txBody>
                    <a:bodyPr/>
                    <a:lstStyle/>
                    <a:p>
                      <a:r>
                        <a:rPr lang="en-US" sz="1900" dirty="0"/>
                        <a:t>STATUS</a:t>
                      </a:r>
                    </a:p>
                  </a:txBody>
                  <a:tcPr marT="45721" marB="45721"/>
                </a:tc>
                <a:extLst>
                  <a:ext uri="{0D108BD9-81ED-4DB2-BD59-A6C34878D82A}">
                    <a16:rowId xmlns:a16="http://schemas.microsoft.com/office/drawing/2014/main" val="668909080"/>
                  </a:ext>
                </a:extLst>
              </a:tr>
              <a:tr h="5853402">
                <a:tc>
                  <a:txBody>
                    <a:bodyPr/>
                    <a:lstStyle/>
                    <a:p>
                      <a:endParaRPr lang="en-US" sz="2000" dirty="0"/>
                    </a:p>
                    <a:p>
                      <a:r>
                        <a:rPr lang="en-US" sz="2000" dirty="0"/>
                        <a:t> 02</a:t>
                      </a:r>
                    </a:p>
                  </a:txBody>
                  <a:tcPr marT="45721" marB="45721"/>
                </a:tc>
                <a:tc>
                  <a:txBody>
                    <a:bodyPr/>
                    <a:lstStyle/>
                    <a:p>
                      <a:r>
                        <a:rPr lang="en-US" sz="2000" b="1" i="0" u="none" strike="noStrike" kern="1200" baseline="0" dirty="0">
                          <a:solidFill>
                            <a:schemeClr val="dk1"/>
                          </a:solidFill>
                          <a:latin typeface="+mn-lt"/>
                          <a:ea typeface="+mn-ea"/>
                          <a:cs typeface="+mn-cs"/>
                        </a:rPr>
                        <a:t>Primary and</a:t>
                      </a:r>
                    </a:p>
                    <a:p>
                      <a:r>
                        <a:rPr lang="en-US" sz="2000" b="1" i="0" u="none" strike="noStrike" kern="1200" baseline="0" dirty="0">
                          <a:solidFill>
                            <a:schemeClr val="dk1"/>
                          </a:solidFill>
                          <a:latin typeface="+mn-lt"/>
                          <a:ea typeface="+mn-ea"/>
                          <a:cs typeface="+mn-cs"/>
                        </a:rPr>
                        <a:t>Elementary</a:t>
                      </a:r>
                    </a:p>
                    <a:p>
                      <a:r>
                        <a:rPr lang="en-US" sz="2000" b="1" i="0" u="none" strike="noStrike" kern="1200" baseline="0" dirty="0">
                          <a:solidFill>
                            <a:schemeClr val="dk1"/>
                          </a:solidFill>
                          <a:latin typeface="+mn-lt"/>
                          <a:ea typeface="+mn-ea"/>
                          <a:cs typeface="+mn-cs"/>
                        </a:rPr>
                        <a:t>Education</a:t>
                      </a:r>
                      <a:endParaRPr lang="en-US" sz="2000" dirty="0"/>
                    </a:p>
                  </a:txBody>
                  <a:tcPr marT="45721" marB="45721"/>
                </a:tc>
                <a:tc>
                  <a:txBody>
                    <a:bodyPr/>
                    <a:lstStyle/>
                    <a:p>
                      <a:pPr marL="342900" indent="-342900">
                        <a:buFont typeface="Arial" panose="020B0604020202020204" pitchFamily="34" charset="0"/>
                        <a:buAutoNum type="arabicPeriod"/>
                      </a:pPr>
                      <a:r>
                        <a:rPr lang="en-US" sz="1800" baseline="0" dirty="0"/>
                        <a:t>Provision of Basic Facilities – 40% by 2015</a:t>
                      </a:r>
                    </a:p>
                    <a:p>
                      <a:pPr marL="342900" indent="-342900">
                        <a:buFont typeface="Arial" panose="020B0604020202020204" pitchFamily="34" charset="0"/>
                        <a:buAutoNum type="arabicPeriod"/>
                      </a:pPr>
                      <a:r>
                        <a:rPr lang="en-US" sz="1800" baseline="0" dirty="0"/>
                        <a:t>Quality of Education / Reduce Service Delivery Gaps</a:t>
                      </a:r>
                    </a:p>
                    <a:p>
                      <a:pPr marL="342900" indent="-342900">
                        <a:buFont typeface="Arial" panose="020B0604020202020204" pitchFamily="34" charset="0"/>
                        <a:buAutoNum type="arabicPeriod"/>
                      </a:pPr>
                      <a:r>
                        <a:rPr lang="en-US" sz="1800" baseline="0" dirty="0"/>
                        <a:t>Strengthening Stakeholder Coordination  </a:t>
                      </a:r>
                    </a:p>
                  </a:txBody>
                  <a:tcPr marT="45721" marB="45721"/>
                </a:tc>
                <a:tc>
                  <a:txBody>
                    <a:bodyPr/>
                    <a:lstStyle/>
                    <a:p>
                      <a:pPr marL="342900" indent="-342900">
                        <a:buFont typeface="Arial" panose="020B0604020202020204" pitchFamily="34" charset="0"/>
                        <a:buAutoNum type="arabicPeriod"/>
                      </a:pPr>
                      <a:r>
                        <a:rPr lang="en-US" sz="1800" b="1" dirty="0"/>
                        <a:t>50% coverage</a:t>
                      </a:r>
                      <a:r>
                        <a:rPr lang="en-US" sz="1800" baseline="0" dirty="0"/>
                        <a:t> (Drinking Water: 49%; Washroom 54%; Electricity 38%; Boundary Walls 59%) </a:t>
                      </a:r>
                    </a:p>
                    <a:p>
                      <a:pPr marL="342900" indent="-342900">
                        <a:buFont typeface="Arial" panose="020B0604020202020204" pitchFamily="34" charset="0"/>
                        <a:buAutoNum type="arabicPeriod"/>
                      </a:pPr>
                      <a:r>
                        <a:rPr lang="en-US" sz="1800" dirty="0"/>
                        <a:t>29 District Education Plans </a:t>
                      </a:r>
                    </a:p>
                    <a:p>
                      <a:pPr marL="342900" indent="-342900">
                        <a:buFont typeface="Arial" panose="020B0604020202020204" pitchFamily="34" charset="0"/>
                        <a:buChar char="•"/>
                      </a:pPr>
                      <a:r>
                        <a:rPr lang="en-US" sz="1800" dirty="0"/>
                        <a:t>Orientation courses</a:t>
                      </a:r>
                      <a:r>
                        <a:rPr lang="en-US" sz="1800" baseline="0" dirty="0"/>
                        <a:t> based on quality teaching and learning approaches offered to </a:t>
                      </a:r>
                      <a:r>
                        <a:rPr lang="en-US" sz="1800" dirty="0"/>
                        <a:t>14,400</a:t>
                      </a:r>
                      <a:r>
                        <a:rPr lang="en-US" sz="1800" baseline="0" dirty="0"/>
                        <a:t> new induced teachers.</a:t>
                      </a:r>
                    </a:p>
                    <a:p>
                      <a:pPr marL="342900" indent="-342900">
                        <a:buFont typeface="Arial" panose="020B0604020202020204" pitchFamily="34" charset="0"/>
                        <a:buChar char="•"/>
                      </a:pPr>
                      <a:r>
                        <a:rPr lang="en-US" sz="1800" dirty="0"/>
                        <a:t>School Specific Budget</a:t>
                      </a:r>
                    </a:p>
                    <a:p>
                      <a:pPr marL="342900" indent="-342900">
                        <a:buFont typeface="Arial" panose="020B0604020202020204" pitchFamily="34" charset="0"/>
                        <a:buChar char="•"/>
                      </a:pPr>
                      <a:r>
                        <a:rPr lang="en-US" sz="1800" baseline="0" dirty="0"/>
                        <a:t>Merit Based Recruitment</a:t>
                      </a:r>
                      <a:endParaRPr lang="en-US" sz="1800" kern="1200" baseline="0" dirty="0">
                        <a:solidFill>
                          <a:schemeClr val="dk1"/>
                        </a:solidFill>
                        <a:latin typeface="+mn-lt"/>
                        <a:ea typeface="+mn-ea"/>
                        <a:cs typeface="+mn-cs"/>
                      </a:endParaRPr>
                    </a:p>
                    <a:p>
                      <a:pPr marL="342900" indent="-342900">
                        <a:buFont typeface="Arial" panose="020B0604020202020204" pitchFamily="34" charset="0"/>
                        <a:buAutoNum type="arabicPeriod" startAt="3"/>
                      </a:pPr>
                      <a:r>
                        <a:rPr lang="en-US" sz="1800" kern="1200" dirty="0">
                          <a:solidFill>
                            <a:schemeClr val="dk1"/>
                          </a:solidFill>
                          <a:latin typeface="+mn-lt"/>
                          <a:ea typeface="+mn-ea"/>
                          <a:cs typeface="+mn-cs"/>
                        </a:rPr>
                        <a:t>Implementation  Monitor (IM-) to track</a:t>
                      </a:r>
                      <a:r>
                        <a:rPr lang="en-US" sz="1800" kern="1200" baseline="0" dirty="0">
                          <a:solidFill>
                            <a:schemeClr val="dk1"/>
                          </a:solidFill>
                          <a:latin typeface="+mn-lt"/>
                          <a:ea typeface="+mn-ea"/>
                          <a:cs typeface="+mn-cs"/>
                        </a:rPr>
                        <a:t> </a:t>
                      </a:r>
                      <a:r>
                        <a:rPr lang="en-US" sz="1800" kern="1200" dirty="0">
                          <a:solidFill>
                            <a:schemeClr val="dk1"/>
                          </a:solidFill>
                          <a:latin typeface="+mn-lt"/>
                          <a:ea typeface="+mn-ea"/>
                          <a:cs typeface="+mn-cs"/>
                        </a:rPr>
                        <a:t>implementation progress on SESP implementation;   Regular meetings of PITE, STEDA, </a:t>
                      </a:r>
                      <a:r>
                        <a:rPr lang="en-US" sz="1800" kern="1200" dirty="0" err="1">
                          <a:solidFill>
                            <a:schemeClr val="dk1"/>
                          </a:solidFill>
                          <a:latin typeface="+mn-lt"/>
                          <a:ea typeface="+mn-ea"/>
                          <a:cs typeface="+mn-cs"/>
                        </a:rPr>
                        <a:t>BoC</a:t>
                      </a:r>
                      <a:r>
                        <a:rPr lang="en-US" sz="1800" kern="1200" dirty="0">
                          <a:solidFill>
                            <a:schemeClr val="dk1"/>
                          </a:solidFill>
                          <a:latin typeface="+mn-lt"/>
                          <a:ea typeface="+mn-ea"/>
                          <a:cs typeface="+mn-cs"/>
                        </a:rPr>
                        <a:t>.</a:t>
                      </a:r>
                      <a:r>
                        <a:rPr lang="en-US" sz="1800" baseline="0" dirty="0"/>
                        <a:t> </a:t>
                      </a:r>
                    </a:p>
                    <a:p>
                      <a:pPr marL="342900" indent="-342900">
                        <a:buFont typeface="Arial" panose="020B0604020202020204" pitchFamily="34" charset="0"/>
                        <a:buChar char="•"/>
                      </a:pPr>
                      <a:r>
                        <a:rPr lang="en-US" sz="1800" kern="1200" dirty="0">
                          <a:solidFill>
                            <a:schemeClr val="dk1"/>
                          </a:solidFill>
                          <a:latin typeface="+mn-lt"/>
                          <a:ea typeface="+mn-ea"/>
                          <a:cs typeface="+mn-cs"/>
                        </a:rPr>
                        <a:t>Robust teacher attendance monitoring  through biometrics and feedback from stakeholders, covering 146,000 teachers.</a:t>
                      </a:r>
                    </a:p>
                    <a:p>
                      <a:pPr marL="342900" indent="-342900">
                        <a:buFont typeface="Arial" panose="020B0604020202020204" pitchFamily="34" charset="0"/>
                        <a:buChar char="•"/>
                      </a:pPr>
                      <a:r>
                        <a:rPr lang="en-US" sz="1800" kern="1200" dirty="0">
                          <a:solidFill>
                            <a:schemeClr val="dk1"/>
                          </a:solidFill>
                          <a:latin typeface="+mn-lt"/>
                          <a:ea typeface="+mn-ea"/>
                          <a:cs typeface="+mn-cs"/>
                        </a:rPr>
                        <a:t>Regular LEG and DEG meetings  with a continuing dialogue on</a:t>
                      </a:r>
                      <a:r>
                        <a:rPr lang="en-US" sz="1800" kern="1200" baseline="0" dirty="0">
                          <a:solidFill>
                            <a:schemeClr val="dk1"/>
                          </a:solidFill>
                          <a:latin typeface="+mn-lt"/>
                          <a:ea typeface="+mn-ea"/>
                          <a:cs typeface="+mn-cs"/>
                        </a:rPr>
                        <a:t> </a:t>
                      </a:r>
                      <a:r>
                        <a:rPr lang="en-US" sz="1800" kern="1200" dirty="0">
                          <a:solidFill>
                            <a:schemeClr val="dk1"/>
                          </a:solidFill>
                          <a:latin typeface="+mn-lt"/>
                          <a:ea typeface="+mn-ea"/>
                          <a:cs typeface="+mn-cs"/>
                        </a:rPr>
                        <a:t>quality education. </a:t>
                      </a:r>
                      <a:endParaRPr lang="en-US" sz="1800" dirty="0"/>
                    </a:p>
                  </a:txBody>
                  <a:tcPr marT="45721" marB="45721"/>
                </a:tc>
                <a:extLst>
                  <a:ext uri="{0D108BD9-81ED-4DB2-BD59-A6C34878D82A}">
                    <a16:rowId xmlns:a16="http://schemas.microsoft.com/office/drawing/2014/main" val="1898340207"/>
                  </a:ext>
                </a:extLst>
              </a:tr>
            </a:tbl>
          </a:graphicData>
        </a:graphic>
      </p:graphicFrame>
      <p:grpSp>
        <p:nvGrpSpPr>
          <p:cNvPr id="4" name="Group 3"/>
          <p:cNvGrpSpPr/>
          <p:nvPr/>
        </p:nvGrpSpPr>
        <p:grpSpPr>
          <a:xfrm>
            <a:off x="0" y="-27296"/>
            <a:ext cx="12192000" cy="6885296"/>
            <a:chOff x="0" y="-27296"/>
            <a:chExt cx="12192000" cy="6885296"/>
          </a:xfrm>
        </p:grpSpPr>
        <p:pic>
          <p:nvPicPr>
            <p:cNvPr id="6" name="Picture 3" descr="C:\Users\Mujeeb Khatri\Desktop\sindhgovt_logo.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749958" y="-27296"/>
              <a:ext cx="402336" cy="457200"/>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2" descr="E:\RSU\SESP\Ph-III\Presentation\JSER\DEsign.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342900" cy="6858000"/>
            </a:xfrm>
            <a:prstGeom prst="rect">
              <a:avLst/>
            </a:prstGeom>
            <a:noFill/>
            <a:extLst>
              <a:ext uri="{909E8E84-426E-40DD-AFC4-6F175D3DCCD1}">
                <a14:hiddenFill xmlns:a14="http://schemas.microsoft.com/office/drawing/2010/main">
                  <a:solidFill>
                    <a:srgbClr val="FFFFFF"/>
                  </a:solidFill>
                </a14:hiddenFill>
              </a:ext>
            </a:extLst>
          </p:spPr>
        </p:pic>
        <p:sp>
          <p:nvSpPr>
            <p:cNvPr id="8" name="Footer Placeholder 3"/>
            <p:cNvSpPr txBox="1">
              <a:spLocks/>
            </p:cNvSpPr>
            <p:nvPr/>
          </p:nvSpPr>
          <p:spPr>
            <a:xfrm>
              <a:off x="10868167" y="6661744"/>
              <a:ext cx="1323833" cy="182562"/>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b="1" dirty="0">
                  <a:solidFill>
                    <a:schemeClr val="tx1"/>
                  </a:solidFill>
                </a:rPr>
                <a:t>JESR-II</a:t>
              </a:r>
            </a:p>
          </p:txBody>
        </p:sp>
        <p:sp>
          <p:nvSpPr>
            <p:cNvPr id="9" name="Footer Placeholder 3"/>
            <p:cNvSpPr txBox="1">
              <a:spLocks/>
            </p:cNvSpPr>
            <p:nvPr/>
          </p:nvSpPr>
          <p:spPr>
            <a:xfrm>
              <a:off x="8864320" y="0"/>
              <a:ext cx="3295934" cy="457201"/>
            </a:xfrm>
            <a:prstGeom prst="rect">
              <a:avLst/>
            </a:prstGeom>
          </p:spPr>
          <p:txBody>
            <a:bodyPr vert="horz" lIns="91440" tIns="45720" rIns="45720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b="1" dirty="0">
                  <a:solidFill>
                    <a:schemeClr val="tx1"/>
                  </a:solidFill>
                </a:rPr>
                <a:t>Education &amp; Literacy Department</a:t>
              </a:r>
            </a:p>
            <a:p>
              <a:pPr algn="r"/>
              <a:r>
                <a:rPr lang="en-US" b="1" dirty="0">
                  <a:solidFill>
                    <a:schemeClr val="tx1"/>
                  </a:solidFill>
                </a:rPr>
                <a:t>Government of Sindh </a:t>
              </a:r>
            </a:p>
          </p:txBody>
        </p:sp>
      </p:grpSp>
    </p:spTree>
    <p:extLst>
      <p:ext uri="{BB962C8B-B14F-4D97-AF65-F5344CB8AC3E}">
        <p14:creationId xmlns:p14="http://schemas.microsoft.com/office/powerpoint/2010/main" val="103020863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9619" y="16136"/>
            <a:ext cx="11919472" cy="441064"/>
          </a:xfrm>
        </p:spPr>
        <p:txBody>
          <a:bodyPr>
            <a:noAutofit/>
          </a:bodyPr>
          <a:lstStyle/>
          <a:p>
            <a:r>
              <a:rPr lang="en-US" sz="3200" dirty="0"/>
              <a:t>KEY RECOMMENDATIONS &amp; STATUS – JESR-1</a:t>
            </a: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2700842979"/>
              </p:ext>
            </p:extLst>
          </p:nvPr>
        </p:nvGraphicFramePr>
        <p:xfrm>
          <a:off x="452486" y="441067"/>
          <a:ext cx="11510128" cy="6075607"/>
        </p:xfrm>
        <a:graphic>
          <a:graphicData uri="http://schemas.openxmlformats.org/drawingml/2006/table">
            <a:tbl>
              <a:tblPr firstRow="1" bandRow="1">
                <a:tableStyleId>{5C22544A-7EE6-4342-B048-85BDC9FD1C3A}</a:tableStyleId>
              </a:tblPr>
              <a:tblGrid>
                <a:gridCol w="545353">
                  <a:extLst>
                    <a:ext uri="{9D8B030D-6E8A-4147-A177-3AD203B41FA5}">
                      <a16:colId xmlns:a16="http://schemas.microsoft.com/office/drawing/2014/main" val="3783855037"/>
                    </a:ext>
                  </a:extLst>
                </a:gridCol>
                <a:gridCol w="1657566">
                  <a:extLst>
                    <a:ext uri="{9D8B030D-6E8A-4147-A177-3AD203B41FA5}">
                      <a16:colId xmlns:a16="http://schemas.microsoft.com/office/drawing/2014/main" val="3312363085"/>
                    </a:ext>
                  </a:extLst>
                </a:gridCol>
                <a:gridCol w="4085948">
                  <a:extLst>
                    <a:ext uri="{9D8B030D-6E8A-4147-A177-3AD203B41FA5}">
                      <a16:colId xmlns:a16="http://schemas.microsoft.com/office/drawing/2014/main" val="68675260"/>
                    </a:ext>
                  </a:extLst>
                </a:gridCol>
                <a:gridCol w="5221261">
                  <a:extLst>
                    <a:ext uri="{9D8B030D-6E8A-4147-A177-3AD203B41FA5}">
                      <a16:colId xmlns:a16="http://schemas.microsoft.com/office/drawing/2014/main" val="3106935934"/>
                    </a:ext>
                  </a:extLst>
                </a:gridCol>
              </a:tblGrid>
              <a:tr h="368823">
                <a:tc>
                  <a:txBody>
                    <a:bodyPr/>
                    <a:lstStyle/>
                    <a:p>
                      <a:r>
                        <a:rPr lang="en-US" sz="1900" dirty="0"/>
                        <a:t>S#</a:t>
                      </a:r>
                    </a:p>
                  </a:txBody>
                  <a:tcPr marT="45721" marB="45721"/>
                </a:tc>
                <a:tc>
                  <a:txBody>
                    <a:bodyPr/>
                    <a:lstStyle/>
                    <a:p>
                      <a:r>
                        <a:rPr lang="en-US" sz="1900" dirty="0"/>
                        <a:t>AREA</a:t>
                      </a:r>
                    </a:p>
                  </a:txBody>
                  <a:tcPr marT="45721" marB="45721"/>
                </a:tc>
                <a:tc>
                  <a:txBody>
                    <a:bodyPr/>
                    <a:lstStyle/>
                    <a:p>
                      <a:r>
                        <a:rPr lang="en-US" sz="1900" dirty="0"/>
                        <a:t>RECOMMENDATIONS</a:t>
                      </a:r>
                    </a:p>
                  </a:txBody>
                  <a:tcPr marT="45721" marB="45721"/>
                </a:tc>
                <a:tc>
                  <a:txBody>
                    <a:bodyPr/>
                    <a:lstStyle/>
                    <a:p>
                      <a:r>
                        <a:rPr lang="en-US" sz="1900" dirty="0"/>
                        <a:t>STATUS</a:t>
                      </a:r>
                    </a:p>
                  </a:txBody>
                  <a:tcPr marT="45721" marB="45721"/>
                </a:tc>
                <a:extLst>
                  <a:ext uri="{0D108BD9-81ED-4DB2-BD59-A6C34878D82A}">
                    <a16:rowId xmlns:a16="http://schemas.microsoft.com/office/drawing/2014/main" val="668909080"/>
                  </a:ext>
                </a:extLst>
              </a:tr>
              <a:tr h="5694605">
                <a:tc>
                  <a:txBody>
                    <a:bodyPr/>
                    <a:lstStyle/>
                    <a:p>
                      <a:r>
                        <a:rPr lang="en-US" sz="1900" dirty="0"/>
                        <a:t>03</a:t>
                      </a:r>
                    </a:p>
                  </a:txBody>
                  <a:tcPr marT="45721" marB="45721"/>
                </a:tc>
                <a:tc>
                  <a:txBody>
                    <a:bodyPr/>
                    <a:lstStyle/>
                    <a:p>
                      <a:r>
                        <a:rPr lang="en-US" sz="1900" b="1" i="0" u="none" strike="noStrike" kern="1200" baseline="0" dirty="0">
                          <a:solidFill>
                            <a:schemeClr val="dk1"/>
                          </a:solidFill>
                          <a:latin typeface="+mn-lt"/>
                          <a:ea typeface="+mn-ea"/>
                          <a:cs typeface="+mn-cs"/>
                        </a:rPr>
                        <a:t>Teacher Education and Development </a:t>
                      </a:r>
                    </a:p>
                  </a:txBody>
                  <a:tcPr marT="45721" marB="45721"/>
                </a:tc>
                <a:tc>
                  <a:txBody>
                    <a:bodyPr/>
                    <a:lstStyle/>
                    <a:p>
                      <a:pPr marL="342900" indent="-342900">
                        <a:buAutoNum type="arabicPeriod"/>
                      </a:pPr>
                      <a:r>
                        <a:rPr lang="en-US" sz="1900" b="0" i="0" u="none" strike="noStrike" kern="1200" baseline="0" dirty="0">
                          <a:solidFill>
                            <a:schemeClr val="dk1"/>
                          </a:solidFill>
                          <a:latin typeface="+mn-lt"/>
                          <a:ea typeface="+mn-ea"/>
                          <a:cs typeface="+mn-cs"/>
                        </a:rPr>
                        <a:t>New Curriculum and Implementation Plan need to be reviewed and aligned with Education Standards &amp; Curriculum ACT.</a:t>
                      </a:r>
                    </a:p>
                    <a:p>
                      <a:pPr marL="342900" indent="-342900">
                        <a:buAutoNum type="arabicPeriod"/>
                      </a:pPr>
                      <a:r>
                        <a:rPr lang="en-US" sz="1900" b="0" i="0" u="none" strike="noStrike" kern="1200" baseline="0" dirty="0">
                          <a:solidFill>
                            <a:schemeClr val="dk1"/>
                          </a:solidFill>
                          <a:latin typeface="+mn-lt"/>
                          <a:ea typeface="+mn-ea"/>
                          <a:cs typeface="+mn-cs"/>
                        </a:rPr>
                        <a:t>CPD of Teachers needs to be reviewed. face-to- face studies and virtual learning policy may be included, qualifications and recruitment rules needs to be included.</a:t>
                      </a:r>
                    </a:p>
                    <a:p>
                      <a:pPr marL="342900" indent="-342900">
                        <a:buAutoNum type="arabicPeriod"/>
                      </a:pPr>
                      <a:r>
                        <a:rPr lang="en-US" sz="1900" b="0" i="0" u="none" strike="noStrike" kern="1200" baseline="0" dirty="0">
                          <a:solidFill>
                            <a:schemeClr val="dk1"/>
                          </a:solidFill>
                          <a:latin typeface="+mn-lt"/>
                          <a:ea typeface="+mn-ea"/>
                          <a:cs typeface="+mn-cs"/>
                        </a:rPr>
                        <a:t>Linkages between Higher Education Commission , universities, teacher education colleges, and STEDA need to be strengthened.</a:t>
                      </a:r>
                    </a:p>
                    <a:p>
                      <a:pPr marL="342900" indent="-342900">
                        <a:buAutoNum type="arabicPeriod"/>
                      </a:pPr>
                      <a:r>
                        <a:rPr lang="en-US" sz="1900" b="0" i="0" u="none" strike="noStrike" kern="1200" baseline="0" dirty="0">
                          <a:solidFill>
                            <a:schemeClr val="dk1"/>
                          </a:solidFill>
                          <a:latin typeface="+mn-lt"/>
                          <a:ea typeface="+mn-ea"/>
                          <a:cs typeface="+mn-cs"/>
                        </a:rPr>
                        <a:t>Teacher licensing/accreditation of teacher education program need to be reviewed.</a:t>
                      </a:r>
                      <a:endParaRPr lang="en-US" sz="1900" b="0" baseline="0" dirty="0"/>
                    </a:p>
                  </a:txBody>
                  <a:tcPr marT="45721" marB="45721"/>
                </a:tc>
                <a:tc>
                  <a:txBody>
                    <a:bodyPr/>
                    <a:lstStyle/>
                    <a:p>
                      <a:pPr marL="342900" indent="-342900">
                        <a:buFont typeface="Arial" panose="020B0604020202020204" pitchFamily="34" charset="0"/>
                        <a:buAutoNum type="arabicPeriod"/>
                      </a:pPr>
                      <a:r>
                        <a:rPr lang="en-US" sz="1900" dirty="0"/>
                        <a:t>In-service</a:t>
                      </a:r>
                      <a:r>
                        <a:rPr lang="en-US" sz="1900" baseline="0" dirty="0"/>
                        <a:t> teacher education course for B Ed Honors initiated in 4 GCEs and 8 GECEs.</a:t>
                      </a:r>
                    </a:p>
                    <a:p>
                      <a:pPr marL="342900" indent="-342900">
                        <a:buFont typeface="Arial" panose="020B0604020202020204" pitchFamily="34" charset="0"/>
                        <a:buChar char="•"/>
                      </a:pPr>
                      <a:r>
                        <a:rPr lang="en-US" sz="1900" dirty="0"/>
                        <a:t>Requisition</a:t>
                      </a:r>
                      <a:r>
                        <a:rPr lang="en-US" sz="1900" baseline="0" dirty="0"/>
                        <a:t> for the filling of vacant positions    teacher educators processed through Public Service Commission. </a:t>
                      </a:r>
                    </a:p>
                    <a:p>
                      <a:pPr marL="342900" marR="0" lvl="0" indent="-342900" algn="l" defTabSz="914366"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900" dirty="0"/>
                        <a:t>ADE</a:t>
                      </a:r>
                      <a:r>
                        <a:rPr lang="en-US" sz="1900" baseline="0" dirty="0"/>
                        <a:t> Programs 22 Colleges B-ED Honors 12 Colleges</a:t>
                      </a:r>
                    </a:p>
                    <a:p>
                      <a:pPr marL="342900" indent="-342900">
                        <a:buFont typeface="+mj-lt"/>
                        <a:buAutoNum type="arabicPeriod" startAt="2"/>
                      </a:pPr>
                      <a:r>
                        <a:rPr lang="en-US" sz="1900" baseline="0" dirty="0"/>
                        <a:t>CPD model for Sindh drafted after a series of consultative meetings; 116 teachers  education have been trained in reading skills; </a:t>
                      </a:r>
                      <a:r>
                        <a:rPr lang="en-US" sz="1900" dirty="0"/>
                        <a:t>Induction Training of 15,500 teachers.</a:t>
                      </a:r>
                      <a:endParaRPr lang="en-US" sz="1900" baseline="0" dirty="0"/>
                    </a:p>
                    <a:p>
                      <a:pPr marL="342900" indent="-342900">
                        <a:buFont typeface="+mj-lt"/>
                        <a:buAutoNum type="arabicPeriod" startAt="2"/>
                      </a:pPr>
                      <a:r>
                        <a:rPr lang="en-US" sz="1900" baseline="0" dirty="0"/>
                        <a:t>Linkages between universities and Teacher Education Institutions established in a) affiliations, b) monitoring of teaching  practice, c) internal assessment, d) paper setting.</a:t>
                      </a:r>
                    </a:p>
                    <a:p>
                      <a:pPr marL="342900" indent="-342900">
                        <a:buFont typeface="+mj-lt"/>
                        <a:buAutoNum type="arabicPeriod" startAt="2"/>
                      </a:pPr>
                      <a:r>
                        <a:rPr lang="en-US" sz="1900" baseline="0" dirty="0"/>
                        <a:t>Draft on teacher licensing and accreditation of teacher education </a:t>
                      </a:r>
                      <a:r>
                        <a:rPr lang="en-US" sz="1900" baseline="0" dirty="0" err="1"/>
                        <a:t>programmes</a:t>
                      </a:r>
                      <a:r>
                        <a:rPr lang="en-US" sz="1900" baseline="0" dirty="0"/>
                        <a:t> developed. </a:t>
                      </a:r>
                      <a:r>
                        <a:rPr lang="en-US" sz="1900" dirty="0"/>
                        <a:t>Accreditation</a:t>
                      </a:r>
                      <a:r>
                        <a:rPr lang="en-US" sz="1900" baseline="0" dirty="0"/>
                        <a:t> standards for ITE &amp; CPD drafted. </a:t>
                      </a:r>
                      <a:endParaRPr lang="en-US" sz="1900" dirty="0"/>
                    </a:p>
                    <a:p>
                      <a:pPr marL="0" indent="0">
                        <a:buFont typeface="Arial" panose="020B0604020202020204" pitchFamily="34" charset="0"/>
                        <a:buNone/>
                      </a:pPr>
                      <a:endParaRPr lang="en-US" sz="1900" dirty="0"/>
                    </a:p>
                  </a:txBody>
                  <a:tcPr marT="45721" marB="45721"/>
                </a:tc>
                <a:extLst>
                  <a:ext uri="{0D108BD9-81ED-4DB2-BD59-A6C34878D82A}">
                    <a16:rowId xmlns:a16="http://schemas.microsoft.com/office/drawing/2014/main" val="1824752186"/>
                  </a:ext>
                </a:extLst>
              </a:tr>
            </a:tbl>
          </a:graphicData>
        </a:graphic>
      </p:graphicFrame>
      <p:grpSp>
        <p:nvGrpSpPr>
          <p:cNvPr id="4" name="Group 3"/>
          <p:cNvGrpSpPr/>
          <p:nvPr/>
        </p:nvGrpSpPr>
        <p:grpSpPr>
          <a:xfrm>
            <a:off x="0" y="-27296"/>
            <a:ext cx="12192000" cy="6885296"/>
            <a:chOff x="0" y="-27296"/>
            <a:chExt cx="12192000" cy="6885296"/>
          </a:xfrm>
        </p:grpSpPr>
        <p:pic>
          <p:nvPicPr>
            <p:cNvPr id="6" name="Picture 3" descr="C:\Users\Mujeeb Khatri\Desktop\sindhgovt_logo.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749958" y="-27296"/>
              <a:ext cx="402336" cy="457200"/>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2" descr="E:\RSU\SESP\Ph-III\Presentation\JSER\DEsign.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342900" cy="6858000"/>
            </a:xfrm>
            <a:prstGeom prst="rect">
              <a:avLst/>
            </a:prstGeom>
            <a:noFill/>
            <a:extLst>
              <a:ext uri="{909E8E84-426E-40DD-AFC4-6F175D3DCCD1}">
                <a14:hiddenFill xmlns:a14="http://schemas.microsoft.com/office/drawing/2010/main">
                  <a:solidFill>
                    <a:srgbClr val="FFFFFF"/>
                  </a:solidFill>
                </a14:hiddenFill>
              </a:ext>
            </a:extLst>
          </p:spPr>
        </p:pic>
        <p:sp>
          <p:nvSpPr>
            <p:cNvPr id="8" name="Footer Placeholder 3"/>
            <p:cNvSpPr txBox="1">
              <a:spLocks/>
            </p:cNvSpPr>
            <p:nvPr/>
          </p:nvSpPr>
          <p:spPr>
            <a:xfrm>
              <a:off x="10868167" y="6661744"/>
              <a:ext cx="1323833" cy="182562"/>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b="1" dirty="0">
                  <a:solidFill>
                    <a:schemeClr val="tx1"/>
                  </a:solidFill>
                </a:rPr>
                <a:t>JESR-II</a:t>
              </a:r>
            </a:p>
          </p:txBody>
        </p:sp>
        <p:sp>
          <p:nvSpPr>
            <p:cNvPr id="9" name="Footer Placeholder 3"/>
            <p:cNvSpPr txBox="1">
              <a:spLocks/>
            </p:cNvSpPr>
            <p:nvPr/>
          </p:nvSpPr>
          <p:spPr>
            <a:xfrm>
              <a:off x="8864320" y="0"/>
              <a:ext cx="3295934" cy="457201"/>
            </a:xfrm>
            <a:prstGeom prst="rect">
              <a:avLst/>
            </a:prstGeom>
          </p:spPr>
          <p:txBody>
            <a:bodyPr vert="horz" lIns="91440" tIns="45720" rIns="45720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b="1" dirty="0">
                  <a:solidFill>
                    <a:schemeClr val="tx1"/>
                  </a:solidFill>
                </a:rPr>
                <a:t>Education &amp; Literacy Department</a:t>
              </a:r>
            </a:p>
            <a:p>
              <a:pPr algn="r"/>
              <a:r>
                <a:rPr lang="en-US" b="1" dirty="0">
                  <a:solidFill>
                    <a:schemeClr val="tx1"/>
                  </a:solidFill>
                </a:rPr>
                <a:t>Government of Sindh </a:t>
              </a:r>
            </a:p>
          </p:txBody>
        </p:sp>
      </p:grpSp>
    </p:spTree>
    <p:extLst>
      <p:ext uri="{BB962C8B-B14F-4D97-AF65-F5344CB8AC3E}">
        <p14:creationId xmlns:p14="http://schemas.microsoft.com/office/powerpoint/2010/main" val="318384182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50639" y="107577"/>
            <a:ext cx="11919472" cy="494852"/>
          </a:xfrm>
        </p:spPr>
        <p:txBody>
          <a:bodyPr>
            <a:noAutofit/>
          </a:bodyPr>
          <a:lstStyle/>
          <a:p>
            <a:r>
              <a:rPr lang="en-US" sz="3200" dirty="0"/>
              <a:t>KEY RECOMMENDATIONS &amp; STATUS – JESR-1</a:t>
            </a: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1609064831"/>
              </p:ext>
            </p:extLst>
          </p:nvPr>
        </p:nvGraphicFramePr>
        <p:xfrm>
          <a:off x="433632" y="602430"/>
          <a:ext cx="11500702" cy="5886790"/>
        </p:xfrm>
        <a:graphic>
          <a:graphicData uri="http://schemas.openxmlformats.org/drawingml/2006/table">
            <a:tbl>
              <a:tblPr firstRow="1" bandRow="1">
                <a:tableStyleId>{5C22544A-7EE6-4342-B048-85BDC9FD1C3A}</a:tableStyleId>
              </a:tblPr>
              <a:tblGrid>
                <a:gridCol w="544905">
                  <a:extLst>
                    <a:ext uri="{9D8B030D-6E8A-4147-A177-3AD203B41FA5}">
                      <a16:colId xmlns:a16="http://schemas.microsoft.com/office/drawing/2014/main" val="3783855037"/>
                    </a:ext>
                  </a:extLst>
                </a:gridCol>
                <a:gridCol w="1844457">
                  <a:extLst>
                    <a:ext uri="{9D8B030D-6E8A-4147-A177-3AD203B41FA5}">
                      <a16:colId xmlns:a16="http://schemas.microsoft.com/office/drawing/2014/main" val="3312363085"/>
                    </a:ext>
                  </a:extLst>
                </a:gridCol>
                <a:gridCol w="3463560">
                  <a:extLst>
                    <a:ext uri="{9D8B030D-6E8A-4147-A177-3AD203B41FA5}">
                      <a16:colId xmlns:a16="http://schemas.microsoft.com/office/drawing/2014/main" val="68675260"/>
                    </a:ext>
                  </a:extLst>
                </a:gridCol>
                <a:gridCol w="5647780">
                  <a:extLst>
                    <a:ext uri="{9D8B030D-6E8A-4147-A177-3AD203B41FA5}">
                      <a16:colId xmlns:a16="http://schemas.microsoft.com/office/drawing/2014/main" val="3106935934"/>
                    </a:ext>
                  </a:extLst>
                </a:gridCol>
              </a:tblGrid>
              <a:tr h="586069">
                <a:tc>
                  <a:txBody>
                    <a:bodyPr/>
                    <a:lstStyle/>
                    <a:p>
                      <a:r>
                        <a:rPr lang="en-US" sz="1900" dirty="0"/>
                        <a:t>S#</a:t>
                      </a:r>
                    </a:p>
                  </a:txBody>
                  <a:tcPr marT="45721" marB="45721"/>
                </a:tc>
                <a:tc>
                  <a:txBody>
                    <a:bodyPr/>
                    <a:lstStyle/>
                    <a:p>
                      <a:r>
                        <a:rPr lang="en-US" sz="1900" dirty="0"/>
                        <a:t>AREA</a:t>
                      </a:r>
                    </a:p>
                  </a:txBody>
                  <a:tcPr marT="45721" marB="45721"/>
                </a:tc>
                <a:tc>
                  <a:txBody>
                    <a:bodyPr/>
                    <a:lstStyle/>
                    <a:p>
                      <a:r>
                        <a:rPr lang="en-US" sz="1900" dirty="0"/>
                        <a:t>RECOMMENDATIONS</a:t>
                      </a:r>
                    </a:p>
                  </a:txBody>
                  <a:tcPr marT="45721" marB="45721"/>
                </a:tc>
                <a:tc>
                  <a:txBody>
                    <a:bodyPr/>
                    <a:lstStyle/>
                    <a:p>
                      <a:r>
                        <a:rPr lang="en-US" sz="1900" dirty="0"/>
                        <a:t>STATUS</a:t>
                      </a:r>
                    </a:p>
                  </a:txBody>
                  <a:tcPr marT="45721" marB="45721"/>
                </a:tc>
                <a:extLst>
                  <a:ext uri="{0D108BD9-81ED-4DB2-BD59-A6C34878D82A}">
                    <a16:rowId xmlns:a16="http://schemas.microsoft.com/office/drawing/2014/main" val="668909080"/>
                  </a:ext>
                </a:extLst>
              </a:tr>
              <a:tr h="5300721">
                <a:tc>
                  <a:txBody>
                    <a:bodyPr/>
                    <a:lstStyle/>
                    <a:p>
                      <a:r>
                        <a:rPr lang="en-US" sz="2200" dirty="0"/>
                        <a:t>04</a:t>
                      </a:r>
                    </a:p>
                  </a:txBody>
                  <a:tcPr marT="45721" marB="45721"/>
                </a:tc>
                <a:tc>
                  <a:txBody>
                    <a:bodyPr/>
                    <a:lstStyle/>
                    <a:p>
                      <a:r>
                        <a:rPr lang="en-US" sz="2200" b="1" i="0" u="none" strike="noStrike" kern="1200" baseline="0" dirty="0">
                          <a:solidFill>
                            <a:schemeClr val="dk1"/>
                          </a:solidFill>
                          <a:latin typeface="+mn-lt"/>
                          <a:ea typeface="+mn-ea"/>
                          <a:cs typeface="+mn-cs"/>
                        </a:rPr>
                        <a:t>Non Formal</a:t>
                      </a:r>
                    </a:p>
                    <a:p>
                      <a:r>
                        <a:rPr lang="en-US" sz="2200" b="1" i="0" u="none" strike="noStrike" kern="1200" baseline="0" dirty="0">
                          <a:solidFill>
                            <a:schemeClr val="dk1"/>
                          </a:solidFill>
                          <a:latin typeface="+mn-lt"/>
                          <a:ea typeface="+mn-ea"/>
                          <a:cs typeface="+mn-cs"/>
                        </a:rPr>
                        <a:t>Education</a:t>
                      </a:r>
                      <a:endParaRPr lang="en-US" sz="2200" dirty="0"/>
                    </a:p>
                  </a:txBody>
                  <a:tcPr marT="45721" marB="45721"/>
                </a:tc>
                <a:tc>
                  <a:txBody>
                    <a:bodyPr/>
                    <a:lstStyle/>
                    <a:p>
                      <a:pPr marL="342900" indent="-342900">
                        <a:buFont typeface="Arial" panose="020B0604020202020204" pitchFamily="34" charset="0"/>
                        <a:buAutoNum type="arabicPeriod"/>
                      </a:pPr>
                      <a:r>
                        <a:rPr lang="en-US" sz="2200" b="0" i="0" u="none" strike="noStrike" kern="1200" baseline="0" dirty="0">
                          <a:solidFill>
                            <a:schemeClr val="dk1"/>
                          </a:solidFill>
                          <a:latin typeface="+mn-lt"/>
                          <a:ea typeface="+mn-ea"/>
                          <a:cs typeface="+mn-cs"/>
                        </a:rPr>
                        <a:t>Strengthening of Directorate of NFE.</a:t>
                      </a:r>
                    </a:p>
                    <a:p>
                      <a:pPr marL="342900" indent="-342900">
                        <a:buFont typeface="Arial" panose="020B0604020202020204" pitchFamily="34" charset="0"/>
                        <a:buAutoNum type="arabicPeriod"/>
                      </a:pPr>
                      <a:endParaRPr lang="en-US" sz="2200" b="0" i="0" u="none" strike="noStrike" kern="1200" baseline="0" dirty="0">
                        <a:solidFill>
                          <a:schemeClr val="dk1"/>
                        </a:solidFill>
                        <a:latin typeface="+mn-lt"/>
                        <a:ea typeface="+mn-ea"/>
                        <a:cs typeface="+mn-cs"/>
                      </a:endParaRPr>
                    </a:p>
                    <a:p>
                      <a:pPr marL="342900" indent="-342900">
                        <a:buFont typeface="Arial" panose="020B0604020202020204" pitchFamily="34" charset="0"/>
                        <a:buAutoNum type="arabicPeriod"/>
                      </a:pPr>
                      <a:endParaRPr lang="en-US" sz="2200" b="0" i="0" u="none" strike="noStrike" kern="1200" baseline="0" dirty="0">
                        <a:solidFill>
                          <a:schemeClr val="dk1"/>
                        </a:solidFill>
                        <a:latin typeface="+mn-lt"/>
                        <a:ea typeface="+mn-ea"/>
                        <a:cs typeface="+mn-cs"/>
                      </a:endParaRPr>
                    </a:p>
                    <a:p>
                      <a:pPr marL="342900" indent="-342900">
                        <a:buFont typeface="Arial" panose="020B0604020202020204" pitchFamily="34" charset="0"/>
                        <a:buAutoNum type="arabicPeriod"/>
                      </a:pPr>
                      <a:r>
                        <a:rPr lang="en-US" sz="2200" b="0" i="0" u="none" strike="noStrike" kern="1200" baseline="0" dirty="0">
                          <a:solidFill>
                            <a:schemeClr val="dk1"/>
                          </a:solidFill>
                          <a:latin typeface="+mn-lt"/>
                          <a:ea typeface="+mn-ea"/>
                          <a:cs typeface="+mn-cs"/>
                        </a:rPr>
                        <a:t>Provision of budgets on regular basis.</a:t>
                      </a:r>
                    </a:p>
                    <a:p>
                      <a:pPr marL="342900" indent="-342900">
                        <a:buFont typeface="Arial" panose="020B0604020202020204" pitchFamily="34" charset="0"/>
                        <a:buAutoNum type="arabicPeriod"/>
                      </a:pPr>
                      <a:endParaRPr lang="en-US" sz="2200" b="0" i="0" u="none" strike="noStrike" kern="1200" baseline="0" dirty="0">
                        <a:solidFill>
                          <a:schemeClr val="dk1"/>
                        </a:solidFill>
                        <a:latin typeface="+mn-lt"/>
                        <a:ea typeface="+mn-ea"/>
                        <a:cs typeface="+mn-cs"/>
                      </a:endParaRPr>
                    </a:p>
                    <a:p>
                      <a:pPr marL="342900" indent="-342900">
                        <a:buFont typeface="Arial" panose="020B0604020202020204" pitchFamily="34" charset="0"/>
                        <a:buAutoNum type="arabicPeriod"/>
                      </a:pPr>
                      <a:endParaRPr lang="en-US" sz="2200" b="0" i="0" u="none" strike="noStrike" kern="1200" baseline="0" dirty="0">
                        <a:solidFill>
                          <a:schemeClr val="dk1"/>
                        </a:solidFill>
                        <a:latin typeface="+mn-lt"/>
                        <a:ea typeface="+mn-ea"/>
                        <a:cs typeface="+mn-cs"/>
                      </a:endParaRPr>
                    </a:p>
                    <a:p>
                      <a:pPr marL="342900" indent="-342900">
                        <a:buFont typeface="Arial" panose="020B0604020202020204" pitchFamily="34" charset="0"/>
                        <a:buAutoNum type="arabicPeriod"/>
                      </a:pPr>
                      <a:r>
                        <a:rPr lang="en-US" sz="2200" baseline="0" dirty="0"/>
                        <a:t>Streamlining and mainstreaming NFE </a:t>
                      </a:r>
                      <a:r>
                        <a:rPr lang="en-US" sz="2200" baseline="0" dirty="0" err="1"/>
                        <a:t>Programmes</a:t>
                      </a:r>
                      <a:r>
                        <a:rPr lang="en-US" sz="2200" baseline="0" dirty="0"/>
                        <a:t>.</a:t>
                      </a:r>
                    </a:p>
                  </a:txBody>
                  <a:tcPr marT="45721" marB="45721"/>
                </a:tc>
                <a:tc>
                  <a:txBody>
                    <a:bodyPr/>
                    <a:lstStyle/>
                    <a:p>
                      <a:pPr marL="342900" indent="-342900">
                        <a:buFont typeface="Arial" panose="020B0604020202020204" pitchFamily="34" charset="0"/>
                        <a:buAutoNum type="arabicPeriod"/>
                      </a:pPr>
                      <a:r>
                        <a:rPr lang="en-US" sz="2200" baseline="0" dirty="0"/>
                        <a:t>NFE final draft Policy developed; to be presented in the NFE task force for endorsement.</a:t>
                      </a:r>
                    </a:p>
                    <a:p>
                      <a:pPr marL="342900" indent="-342900">
                        <a:buFont typeface="Arial" panose="020B0604020202020204" pitchFamily="34" charset="0"/>
                        <a:buAutoNum type="arabicPeriod"/>
                      </a:pPr>
                      <a:endParaRPr lang="en-US" sz="2200" baseline="0" dirty="0"/>
                    </a:p>
                    <a:p>
                      <a:pPr marL="342900" indent="-342900">
                        <a:buFont typeface="Arial" panose="020B0604020202020204" pitchFamily="34" charset="0"/>
                        <a:buAutoNum type="arabicPeriod"/>
                      </a:pPr>
                      <a:endParaRPr lang="en-US" sz="2200" baseline="0" dirty="0"/>
                    </a:p>
                    <a:p>
                      <a:pPr marL="342900" indent="-342900">
                        <a:buFont typeface="Arial" panose="020B0604020202020204" pitchFamily="34" charset="0"/>
                        <a:buAutoNum type="arabicPeriod"/>
                      </a:pPr>
                      <a:r>
                        <a:rPr lang="en-US" sz="2200" baseline="0" dirty="0"/>
                        <a:t>PC-1 for NFE (</a:t>
                      </a:r>
                      <a:r>
                        <a:rPr lang="en-US" sz="2200" baseline="0" dirty="0" err="1"/>
                        <a:t>Rs</a:t>
                      </a:r>
                      <a:r>
                        <a:rPr lang="en-US" sz="2200" baseline="0" dirty="0"/>
                        <a:t>. 20 million) approved.</a:t>
                      </a:r>
                    </a:p>
                    <a:p>
                      <a:pPr marL="342900" indent="-342900">
                        <a:buFont typeface="Arial" panose="020B0604020202020204" pitchFamily="34" charset="0"/>
                        <a:buAutoNum type="arabicPeriod"/>
                      </a:pPr>
                      <a:endParaRPr lang="en-US" sz="2200" baseline="0" dirty="0"/>
                    </a:p>
                    <a:p>
                      <a:pPr marL="342900" indent="-342900">
                        <a:buFont typeface="Arial" panose="020B0604020202020204" pitchFamily="34" charset="0"/>
                        <a:buAutoNum type="arabicPeriod"/>
                      </a:pPr>
                      <a:endParaRPr lang="en-US" sz="2200" baseline="0" dirty="0"/>
                    </a:p>
                    <a:p>
                      <a:pPr marL="342900" indent="-342900">
                        <a:buFont typeface="Arial" panose="020B0604020202020204" pitchFamily="34" charset="0"/>
                        <a:buAutoNum type="arabicPeriod"/>
                      </a:pPr>
                      <a:r>
                        <a:rPr lang="en-US" sz="2200" dirty="0"/>
                        <a:t>Curriculum</a:t>
                      </a:r>
                      <a:r>
                        <a:rPr lang="en-US" sz="2200" baseline="0" dirty="0"/>
                        <a:t> for NFE approved; guidelines for  accreditation and equivalency of NFE </a:t>
                      </a:r>
                      <a:r>
                        <a:rPr lang="en-US" sz="2200" baseline="0" dirty="0" err="1"/>
                        <a:t>programmes</a:t>
                      </a:r>
                      <a:r>
                        <a:rPr lang="en-US" sz="2200" baseline="0" dirty="0"/>
                        <a:t> developed;  NFE-EMIS established and data of all NFE </a:t>
                      </a:r>
                      <a:r>
                        <a:rPr lang="en-US" sz="2200" baseline="0" dirty="0" err="1"/>
                        <a:t>programmes</a:t>
                      </a:r>
                      <a:r>
                        <a:rPr lang="en-US" sz="2200" baseline="0" dirty="0"/>
                        <a:t> consolidated; plans of NFE teacher development is under process as per policy guidelines. </a:t>
                      </a:r>
                      <a:endParaRPr lang="en-US" sz="2200" dirty="0"/>
                    </a:p>
                  </a:txBody>
                  <a:tcPr marT="45721" marB="45721"/>
                </a:tc>
                <a:extLst>
                  <a:ext uri="{0D108BD9-81ED-4DB2-BD59-A6C34878D82A}">
                    <a16:rowId xmlns:a16="http://schemas.microsoft.com/office/drawing/2014/main" val="1824752186"/>
                  </a:ext>
                </a:extLst>
              </a:tr>
            </a:tbl>
          </a:graphicData>
        </a:graphic>
      </p:graphicFrame>
      <p:grpSp>
        <p:nvGrpSpPr>
          <p:cNvPr id="4" name="Group 3"/>
          <p:cNvGrpSpPr/>
          <p:nvPr/>
        </p:nvGrpSpPr>
        <p:grpSpPr>
          <a:xfrm>
            <a:off x="0" y="-27296"/>
            <a:ext cx="12192000" cy="6885296"/>
            <a:chOff x="0" y="-27296"/>
            <a:chExt cx="12192000" cy="6885296"/>
          </a:xfrm>
        </p:grpSpPr>
        <p:pic>
          <p:nvPicPr>
            <p:cNvPr id="6" name="Picture 3" descr="C:\Users\Mujeeb Khatri\Desktop\sindhgovt_logo.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749958" y="-27296"/>
              <a:ext cx="402336" cy="457200"/>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2" descr="E:\RSU\SESP\Ph-III\Presentation\JSER\DEsign.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342900" cy="6858000"/>
            </a:xfrm>
            <a:prstGeom prst="rect">
              <a:avLst/>
            </a:prstGeom>
            <a:noFill/>
            <a:extLst>
              <a:ext uri="{909E8E84-426E-40DD-AFC4-6F175D3DCCD1}">
                <a14:hiddenFill xmlns:a14="http://schemas.microsoft.com/office/drawing/2010/main">
                  <a:solidFill>
                    <a:srgbClr val="FFFFFF"/>
                  </a:solidFill>
                </a14:hiddenFill>
              </a:ext>
            </a:extLst>
          </p:spPr>
        </p:pic>
        <p:sp>
          <p:nvSpPr>
            <p:cNvPr id="8" name="Footer Placeholder 3"/>
            <p:cNvSpPr txBox="1">
              <a:spLocks/>
            </p:cNvSpPr>
            <p:nvPr/>
          </p:nvSpPr>
          <p:spPr>
            <a:xfrm>
              <a:off x="10868167" y="6661744"/>
              <a:ext cx="1323833" cy="182562"/>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b="1" dirty="0">
                  <a:solidFill>
                    <a:schemeClr val="tx1"/>
                  </a:solidFill>
                </a:rPr>
                <a:t>JESR-II</a:t>
              </a:r>
            </a:p>
          </p:txBody>
        </p:sp>
        <p:sp>
          <p:nvSpPr>
            <p:cNvPr id="9" name="Footer Placeholder 3"/>
            <p:cNvSpPr txBox="1">
              <a:spLocks/>
            </p:cNvSpPr>
            <p:nvPr/>
          </p:nvSpPr>
          <p:spPr>
            <a:xfrm>
              <a:off x="8864320" y="0"/>
              <a:ext cx="3295934" cy="457201"/>
            </a:xfrm>
            <a:prstGeom prst="rect">
              <a:avLst/>
            </a:prstGeom>
          </p:spPr>
          <p:txBody>
            <a:bodyPr vert="horz" lIns="91440" tIns="45720" rIns="45720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b="1" dirty="0">
                  <a:solidFill>
                    <a:schemeClr val="tx1"/>
                  </a:solidFill>
                </a:rPr>
                <a:t>Education &amp; Literacy Department</a:t>
              </a:r>
            </a:p>
            <a:p>
              <a:pPr algn="r"/>
              <a:r>
                <a:rPr lang="en-US" b="1" dirty="0">
                  <a:solidFill>
                    <a:schemeClr val="tx1"/>
                  </a:solidFill>
                </a:rPr>
                <a:t>Government of Sindh </a:t>
              </a:r>
            </a:p>
          </p:txBody>
        </p:sp>
      </p:grpSp>
    </p:spTree>
    <p:extLst>
      <p:ext uri="{BB962C8B-B14F-4D97-AF65-F5344CB8AC3E}">
        <p14:creationId xmlns:p14="http://schemas.microsoft.com/office/powerpoint/2010/main" val="81531909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2819" y="96186"/>
            <a:ext cx="11844170" cy="563343"/>
          </a:xfrm>
        </p:spPr>
        <p:txBody>
          <a:bodyPr>
            <a:noAutofit/>
          </a:bodyPr>
          <a:lstStyle/>
          <a:p>
            <a:r>
              <a:rPr lang="en-US" sz="2800" dirty="0"/>
              <a:t>KEY RECOMMENDATIONS &amp; STATUS – JESR-1</a:t>
            </a: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661677205"/>
              </p:ext>
            </p:extLst>
          </p:nvPr>
        </p:nvGraphicFramePr>
        <p:xfrm>
          <a:off x="512819" y="659529"/>
          <a:ext cx="11430942" cy="5799887"/>
        </p:xfrm>
        <a:graphic>
          <a:graphicData uri="http://schemas.openxmlformats.org/drawingml/2006/table">
            <a:tbl>
              <a:tblPr firstRow="1" bandRow="1">
                <a:tableStyleId>{5C22544A-7EE6-4342-B048-85BDC9FD1C3A}</a:tableStyleId>
              </a:tblPr>
              <a:tblGrid>
                <a:gridCol w="541601">
                  <a:extLst>
                    <a:ext uri="{9D8B030D-6E8A-4147-A177-3AD203B41FA5}">
                      <a16:colId xmlns:a16="http://schemas.microsoft.com/office/drawing/2014/main" val="3783855037"/>
                    </a:ext>
                  </a:extLst>
                </a:gridCol>
                <a:gridCol w="1833268">
                  <a:extLst>
                    <a:ext uri="{9D8B030D-6E8A-4147-A177-3AD203B41FA5}">
                      <a16:colId xmlns:a16="http://schemas.microsoft.com/office/drawing/2014/main" val="3312363085"/>
                    </a:ext>
                  </a:extLst>
                </a:gridCol>
                <a:gridCol w="3442550">
                  <a:extLst>
                    <a:ext uri="{9D8B030D-6E8A-4147-A177-3AD203B41FA5}">
                      <a16:colId xmlns:a16="http://schemas.microsoft.com/office/drawing/2014/main" val="68675260"/>
                    </a:ext>
                  </a:extLst>
                </a:gridCol>
                <a:gridCol w="5613523">
                  <a:extLst>
                    <a:ext uri="{9D8B030D-6E8A-4147-A177-3AD203B41FA5}">
                      <a16:colId xmlns:a16="http://schemas.microsoft.com/office/drawing/2014/main" val="3106935934"/>
                    </a:ext>
                  </a:extLst>
                </a:gridCol>
              </a:tblGrid>
              <a:tr h="494700">
                <a:tc>
                  <a:txBody>
                    <a:bodyPr/>
                    <a:lstStyle/>
                    <a:p>
                      <a:r>
                        <a:rPr lang="en-US" sz="1900" dirty="0"/>
                        <a:t>S#</a:t>
                      </a:r>
                    </a:p>
                  </a:txBody>
                  <a:tcPr marT="45721" marB="45721"/>
                </a:tc>
                <a:tc>
                  <a:txBody>
                    <a:bodyPr/>
                    <a:lstStyle/>
                    <a:p>
                      <a:r>
                        <a:rPr lang="en-US" sz="1900" dirty="0"/>
                        <a:t>AREA</a:t>
                      </a:r>
                    </a:p>
                  </a:txBody>
                  <a:tcPr marT="45721" marB="45721"/>
                </a:tc>
                <a:tc>
                  <a:txBody>
                    <a:bodyPr/>
                    <a:lstStyle/>
                    <a:p>
                      <a:r>
                        <a:rPr lang="en-US" sz="1900" dirty="0"/>
                        <a:t>RECOMMENDATIONS</a:t>
                      </a:r>
                    </a:p>
                  </a:txBody>
                  <a:tcPr marT="45721" marB="45721"/>
                </a:tc>
                <a:tc>
                  <a:txBody>
                    <a:bodyPr/>
                    <a:lstStyle/>
                    <a:p>
                      <a:r>
                        <a:rPr lang="en-US" sz="1900" dirty="0"/>
                        <a:t>STATUS</a:t>
                      </a:r>
                    </a:p>
                  </a:txBody>
                  <a:tcPr marT="45721" marB="45721"/>
                </a:tc>
                <a:extLst>
                  <a:ext uri="{0D108BD9-81ED-4DB2-BD59-A6C34878D82A}">
                    <a16:rowId xmlns:a16="http://schemas.microsoft.com/office/drawing/2014/main" val="668909080"/>
                  </a:ext>
                </a:extLst>
              </a:tr>
              <a:tr h="5305187">
                <a:tc>
                  <a:txBody>
                    <a:bodyPr/>
                    <a:lstStyle/>
                    <a:p>
                      <a:r>
                        <a:rPr lang="en-US" sz="2400" dirty="0"/>
                        <a:t>05</a:t>
                      </a:r>
                    </a:p>
                  </a:txBody>
                  <a:tcPr marT="45721" marB="45721"/>
                </a:tc>
                <a:tc>
                  <a:txBody>
                    <a:bodyPr/>
                    <a:lstStyle/>
                    <a:p>
                      <a:r>
                        <a:rPr lang="en-US" sz="2400" b="1" i="0" u="none" strike="noStrike" kern="1200" baseline="0" dirty="0">
                          <a:solidFill>
                            <a:schemeClr val="dk1"/>
                          </a:solidFill>
                          <a:latin typeface="+mn-lt"/>
                          <a:ea typeface="+mn-ea"/>
                          <a:cs typeface="+mn-cs"/>
                        </a:rPr>
                        <a:t>Curriculum and</a:t>
                      </a:r>
                    </a:p>
                    <a:p>
                      <a:r>
                        <a:rPr lang="en-US" sz="2400" b="1" i="0" u="none" strike="noStrike" kern="1200" baseline="0" dirty="0">
                          <a:solidFill>
                            <a:schemeClr val="dk1"/>
                          </a:solidFill>
                          <a:latin typeface="+mn-lt"/>
                          <a:ea typeface="+mn-ea"/>
                          <a:cs typeface="+mn-cs"/>
                        </a:rPr>
                        <a:t>Assessment</a:t>
                      </a:r>
                      <a:endParaRPr lang="en-US" sz="2400" dirty="0"/>
                    </a:p>
                  </a:txBody>
                  <a:tcPr marT="45721" marB="45721"/>
                </a:tc>
                <a:tc>
                  <a:txBody>
                    <a:bodyPr/>
                    <a:lstStyle/>
                    <a:p>
                      <a:pPr marL="342900" indent="-342900">
                        <a:buFont typeface="Arial" panose="020B0604020202020204" pitchFamily="34" charset="0"/>
                        <a:buAutoNum type="arabicPeriod"/>
                      </a:pPr>
                      <a:r>
                        <a:rPr lang="en-US" sz="2400" dirty="0"/>
                        <a:t>Strengthening of </a:t>
                      </a:r>
                      <a:r>
                        <a:rPr lang="en-US" sz="2400" dirty="0" err="1"/>
                        <a:t>BoC</a:t>
                      </a:r>
                      <a:r>
                        <a:rPr lang="en-US" sz="2400" dirty="0"/>
                        <a:t> &amp; creating Linkages </a:t>
                      </a:r>
                      <a:r>
                        <a:rPr lang="en-US" sz="2400" b="0" i="0" u="none" strike="noStrike" kern="1200" baseline="0" dirty="0">
                          <a:solidFill>
                            <a:schemeClr val="dk1"/>
                          </a:solidFill>
                          <a:latin typeface="+mn-lt"/>
                          <a:ea typeface="+mn-ea"/>
                          <a:cs typeface="+mn-cs"/>
                        </a:rPr>
                        <a:t>between textbook development, assessment and teacher education programs.</a:t>
                      </a:r>
                    </a:p>
                    <a:p>
                      <a:pPr marL="342900" indent="-342900">
                        <a:buFont typeface="Arial" panose="020B0604020202020204" pitchFamily="34" charset="0"/>
                        <a:buAutoNum type="arabicPeriod"/>
                      </a:pPr>
                      <a:endParaRPr lang="en-US" sz="2400" b="0" i="0" u="none" strike="noStrike" kern="1200" baseline="0" dirty="0">
                        <a:solidFill>
                          <a:schemeClr val="dk1"/>
                        </a:solidFill>
                        <a:latin typeface="+mn-lt"/>
                        <a:ea typeface="+mn-ea"/>
                        <a:cs typeface="+mn-cs"/>
                      </a:endParaRPr>
                    </a:p>
                    <a:p>
                      <a:pPr marL="342900" indent="-342900">
                        <a:buFont typeface="Arial" panose="020B0604020202020204" pitchFamily="34" charset="0"/>
                        <a:buAutoNum type="arabicPeriod"/>
                      </a:pPr>
                      <a:r>
                        <a:rPr lang="en-US" sz="2400" dirty="0"/>
                        <a:t>Assessment</a:t>
                      </a:r>
                      <a:r>
                        <a:rPr lang="en-US" sz="2400" baseline="0" dirty="0"/>
                        <a:t> Framework &amp; Examination Code of Conduct</a:t>
                      </a:r>
                      <a:endParaRPr lang="en-US" sz="2400" dirty="0"/>
                    </a:p>
                  </a:txBody>
                  <a:tcPr marT="45721" marB="45721"/>
                </a:tc>
                <a:tc>
                  <a:txBody>
                    <a:bodyPr/>
                    <a:lstStyle/>
                    <a:p>
                      <a:pPr marL="342900" indent="-342900">
                        <a:buFont typeface="Arial" panose="020B0604020202020204" pitchFamily="34" charset="0"/>
                        <a:buAutoNum type="arabicPeriod"/>
                      </a:pPr>
                      <a:r>
                        <a:rPr lang="en-US" sz="2400" dirty="0">
                          <a:solidFill>
                            <a:schemeClr val="tx1"/>
                          </a:solidFill>
                        </a:rPr>
                        <a:t>Curriculum Act in place. (Roles Defined),</a:t>
                      </a:r>
                      <a:r>
                        <a:rPr lang="en-US" sz="2400" baseline="0" dirty="0">
                          <a:solidFill>
                            <a:schemeClr val="tx1"/>
                          </a:solidFill>
                        </a:rPr>
                        <a:t> </a:t>
                      </a:r>
                      <a:r>
                        <a:rPr lang="en-US" sz="2400" dirty="0">
                          <a:solidFill>
                            <a:schemeClr val="tx1"/>
                          </a:solidFill>
                        </a:rPr>
                        <a:t>Establishment</a:t>
                      </a:r>
                      <a:r>
                        <a:rPr lang="en-US" sz="2400" baseline="0" dirty="0">
                          <a:solidFill>
                            <a:schemeClr val="tx1"/>
                          </a:solidFill>
                        </a:rPr>
                        <a:t> of Curriculum wing, strengthening of Directorate of Curriculum, Assessment and Research, Curriculum Implementation Framework CIF and  SESLOAF. 20661 Teachers oriented in Standards based Curriculum.</a:t>
                      </a:r>
                    </a:p>
                    <a:p>
                      <a:pPr marL="342900" indent="-342900">
                        <a:buFont typeface="Arial" panose="020B0604020202020204" pitchFamily="34" charset="0"/>
                        <a:buAutoNum type="arabicPeriod"/>
                      </a:pPr>
                      <a:endParaRPr lang="en-US" sz="2400" baseline="0" dirty="0">
                        <a:solidFill>
                          <a:schemeClr val="tx1"/>
                        </a:solidFill>
                      </a:endParaRPr>
                    </a:p>
                    <a:p>
                      <a:pPr marL="342900" indent="-342900">
                        <a:buFont typeface="Arial" panose="020B0604020202020204" pitchFamily="34" charset="0"/>
                        <a:buAutoNum type="arabicPeriod"/>
                      </a:pPr>
                      <a:r>
                        <a:rPr lang="en-US" sz="2400" baseline="0" dirty="0"/>
                        <a:t>Initiated assessment of teacher education in Sindh based on research study. SAT is outsourced currently, decision to establish Sindh Examination Commission. </a:t>
                      </a:r>
                    </a:p>
                  </a:txBody>
                  <a:tcPr marT="45721" marB="45721"/>
                </a:tc>
                <a:extLst>
                  <a:ext uri="{0D108BD9-81ED-4DB2-BD59-A6C34878D82A}">
                    <a16:rowId xmlns:a16="http://schemas.microsoft.com/office/drawing/2014/main" val="1898340207"/>
                  </a:ext>
                </a:extLst>
              </a:tr>
            </a:tbl>
          </a:graphicData>
        </a:graphic>
      </p:graphicFrame>
      <p:grpSp>
        <p:nvGrpSpPr>
          <p:cNvPr id="4" name="Group 3"/>
          <p:cNvGrpSpPr/>
          <p:nvPr/>
        </p:nvGrpSpPr>
        <p:grpSpPr>
          <a:xfrm>
            <a:off x="0" y="-27296"/>
            <a:ext cx="12192000" cy="6885296"/>
            <a:chOff x="0" y="-27296"/>
            <a:chExt cx="12192000" cy="6885296"/>
          </a:xfrm>
        </p:grpSpPr>
        <p:pic>
          <p:nvPicPr>
            <p:cNvPr id="6" name="Picture 3" descr="C:\Users\Mujeeb Khatri\Desktop\sindhgovt_logo.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749958" y="-27296"/>
              <a:ext cx="402336" cy="457200"/>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2" descr="E:\RSU\SESP\Ph-III\Presentation\JSER\DEsign.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342900" cy="6858000"/>
            </a:xfrm>
            <a:prstGeom prst="rect">
              <a:avLst/>
            </a:prstGeom>
            <a:noFill/>
            <a:extLst>
              <a:ext uri="{909E8E84-426E-40DD-AFC4-6F175D3DCCD1}">
                <a14:hiddenFill xmlns:a14="http://schemas.microsoft.com/office/drawing/2010/main">
                  <a:solidFill>
                    <a:srgbClr val="FFFFFF"/>
                  </a:solidFill>
                </a14:hiddenFill>
              </a:ext>
            </a:extLst>
          </p:spPr>
        </p:pic>
        <p:sp>
          <p:nvSpPr>
            <p:cNvPr id="8" name="Footer Placeholder 3"/>
            <p:cNvSpPr txBox="1">
              <a:spLocks/>
            </p:cNvSpPr>
            <p:nvPr/>
          </p:nvSpPr>
          <p:spPr>
            <a:xfrm>
              <a:off x="10868167" y="6661744"/>
              <a:ext cx="1323833" cy="182562"/>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b="1" dirty="0">
                  <a:solidFill>
                    <a:schemeClr val="tx1"/>
                  </a:solidFill>
                </a:rPr>
                <a:t>JESR-II</a:t>
              </a:r>
            </a:p>
          </p:txBody>
        </p:sp>
        <p:sp>
          <p:nvSpPr>
            <p:cNvPr id="9" name="Footer Placeholder 3"/>
            <p:cNvSpPr txBox="1">
              <a:spLocks/>
            </p:cNvSpPr>
            <p:nvPr/>
          </p:nvSpPr>
          <p:spPr>
            <a:xfrm>
              <a:off x="8864320" y="0"/>
              <a:ext cx="3295934" cy="457201"/>
            </a:xfrm>
            <a:prstGeom prst="rect">
              <a:avLst/>
            </a:prstGeom>
          </p:spPr>
          <p:txBody>
            <a:bodyPr vert="horz" lIns="91440" tIns="45720" rIns="45720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b="1" dirty="0">
                  <a:solidFill>
                    <a:schemeClr val="tx1"/>
                  </a:solidFill>
                </a:rPr>
                <a:t>Education &amp; Literacy Department</a:t>
              </a:r>
            </a:p>
            <a:p>
              <a:pPr algn="r"/>
              <a:r>
                <a:rPr lang="en-US" b="1" dirty="0">
                  <a:solidFill>
                    <a:schemeClr val="tx1"/>
                  </a:solidFill>
                </a:rPr>
                <a:t>Government of Sindh </a:t>
              </a:r>
            </a:p>
          </p:txBody>
        </p:sp>
      </p:grpSp>
    </p:spTree>
    <p:extLst>
      <p:ext uri="{BB962C8B-B14F-4D97-AF65-F5344CB8AC3E}">
        <p14:creationId xmlns:p14="http://schemas.microsoft.com/office/powerpoint/2010/main" val="272482429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126" y="148232"/>
            <a:ext cx="11940988" cy="563343"/>
          </a:xfrm>
        </p:spPr>
        <p:txBody>
          <a:bodyPr>
            <a:noAutofit/>
          </a:bodyPr>
          <a:lstStyle/>
          <a:p>
            <a:r>
              <a:rPr lang="en-US" sz="3200" dirty="0"/>
              <a:t>KEY RECOMMENDATIONS &amp; STATUS – JESR-1</a:t>
            </a: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3716513743"/>
              </p:ext>
            </p:extLst>
          </p:nvPr>
        </p:nvGraphicFramePr>
        <p:xfrm>
          <a:off x="467127" y="767104"/>
          <a:ext cx="11448353" cy="5612970"/>
        </p:xfrm>
        <a:graphic>
          <a:graphicData uri="http://schemas.openxmlformats.org/drawingml/2006/table">
            <a:tbl>
              <a:tblPr firstRow="1" bandRow="1">
                <a:tableStyleId>{5C22544A-7EE6-4342-B048-85BDC9FD1C3A}</a:tableStyleId>
              </a:tblPr>
              <a:tblGrid>
                <a:gridCol w="542425">
                  <a:extLst>
                    <a:ext uri="{9D8B030D-6E8A-4147-A177-3AD203B41FA5}">
                      <a16:colId xmlns:a16="http://schemas.microsoft.com/office/drawing/2014/main" val="3783855037"/>
                    </a:ext>
                  </a:extLst>
                </a:gridCol>
                <a:gridCol w="1836061">
                  <a:extLst>
                    <a:ext uri="{9D8B030D-6E8A-4147-A177-3AD203B41FA5}">
                      <a16:colId xmlns:a16="http://schemas.microsoft.com/office/drawing/2014/main" val="3312363085"/>
                    </a:ext>
                  </a:extLst>
                </a:gridCol>
                <a:gridCol w="3447794">
                  <a:extLst>
                    <a:ext uri="{9D8B030D-6E8A-4147-A177-3AD203B41FA5}">
                      <a16:colId xmlns:a16="http://schemas.microsoft.com/office/drawing/2014/main" val="68675260"/>
                    </a:ext>
                  </a:extLst>
                </a:gridCol>
                <a:gridCol w="5622073">
                  <a:extLst>
                    <a:ext uri="{9D8B030D-6E8A-4147-A177-3AD203B41FA5}">
                      <a16:colId xmlns:a16="http://schemas.microsoft.com/office/drawing/2014/main" val="3106935934"/>
                    </a:ext>
                  </a:extLst>
                </a:gridCol>
              </a:tblGrid>
              <a:tr h="627073">
                <a:tc>
                  <a:txBody>
                    <a:bodyPr/>
                    <a:lstStyle/>
                    <a:p>
                      <a:endParaRPr lang="en-US" sz="1900" dirty="0"/>
                    </a:p>
                  </a:txBody>
                  <a:tcPr marT="45721" marB="45721"/>
                </a:tc>
                <a:tc>
                  <a:txBody>
                    <a:bodyPr/>
                    <a:lstStyle/>
                    <a:p>
                      <a:r>
                        <a:rPr lang="en-US" sz="1900" dirty="0"/>
                        <a:t>AREA</a:t>
                      </a:r>
                    </a:p>
                  </a:txBody>
                  <a:tcPr marT="45721" marB="45721"/>
                </a:tc>
                <a:tc>
                  <a:txBody>
                    <a:bodyPr/>
                    <a:lstStyle/>
                    <a:p>
                      <a:r>
                        <a:rPr lang="en-US" sz="1900" dirty="0"/>
                        <a:t>RECOMMENDATIONS</a:t>
                      </a:r>
                    </a:p>
                  </a:txBody>
                  <a:tcPr marT="45721" marB="45721"/>
                </a:tc>
                <a:tc>
                  <a:txBody>
                    <a:bodyPr/>
                    <a:lstStyle/>
                    <a:p>
                      <a:r>
                        <a:rPr lang="en-US" sz="1900" dirty="0"/>
                        <a:t>STATUS</a:t>
                      </a:r>
                    </a:p>
                  </a:txBody>
                  <a:tcPr marT="45721" marB="45721"/>
                </a:tc>
                <a:extLst>
                  <a:ext uri="{0D108BD9-81ED-4DB2-BD59-A6C34878D82A}">
                    <a16:rowId xmlns:a16="http://schemas.microsoft.com/office/drawing/2014/main" val="668909080"/>
                  </a:ext>
                </a:extLst>
              </a:tr>
              <a:tr h="4985897">
                <a:tc>
                  <a:txBody>
                    <a:bodyPr/>
                    <a:lstStyle/>
                    <a:p>
                      <a:r>
                        <a:rPr lang="en-US" sz="2400" dirty="0"/>
                        <a:t>06</a:t>
                      </a:r>
                      <a:r>
                        <a:rPr lang="en-US" sz="2400" baseline="0" dirty="0"/>
                        <a:t> </a:t>
                      </a:r>
                      <a:endParaRPr lang="en-US" sz="2400" dirty="0"/>
                    </a:p>
                  </a:txBody>
                  <a:tcPr marT="45721" marB="45721"/>
                </a:tc>
                <a:tc>
                  <a:txBody>
                    <a:bodyPr/>
                    <a:lstStyle/>
                    <a:p>
                      <a:r>
                        <a:rPr lang="en-US" sz="2400" b="1" i="0" u="none" strike="noStrike" kern="1200" baseline="0" dirty="0">
                          <a:solidFill>
                            <a:schemeClr val="dk1"/>
                          </a:solidFill>
                          <a:latin typeface="+mn-lt"/>
                          <a:ea typeface="+mn-ea"/>
                          <a:cs typeface="+mn-cs"/>
                        </a:rPr>
                        <a:t>Early Childhood</a:t>
                      </a:r>
                    </a:p>
                    <a:p>
                      <a:r>
                        <a:rPr lang="en-US" sz="2400" b="1" i="0" u="none" strike="noStrike" kern="1200" baseline="0" dirty="0">
                          <a:solidFill>
                            <a:schemeClr val="dk1"/>
                          </a:solidFill>
                          <a:latin typeface="+mn-lt"/>
                          <a:ea typeface="+mn-ea"/>
                          <a:cs typeface="+mn-cs"/>
                        </a:rPr>
                        <a:t>Education</a:t>
                      </a:r>
                      <a:endParaRPr lang="en-US" sz="2400" dirty="0"/>
                    </a:p>
                  </a:txBody>
                  <a:tcPr marT="45721" marB="45721"/>
                </a:tc>
                <a:tc>
                  <a:txBody>
                    <a:bodyPr/>
                    <a:lstStyle/>
                    <a:p>
                      <a:pPr marL="342900" indent="-342900">
                        <a:buFont typeface="Arial" panose="020B0604020202020204" pitchFamily="34" charset="0"/>
                        <a:buAutoNum type="arabicPeriod"/>
                      </a:pPr>
                      <a:r>
                        <a:rPr lang="en-US" sz="2400" dirty="0"/>
                        <a:t>Develop ECE</a:t>
                      </a:r>
                      <a:r>
                        <a:rPr lang="en-US" sz="2400" baseline="0" dirty="0"/>
                        <a:t> policy &amp; minimum standards.</a:t>
                      </a:r>
                    </a:p>
                    <a:p>
                      <a:pPr marL="342900" indent="-342900">
                        <a:buFont typeface="Arial" panose="020B0604020202020204" pitchFamily="34" charset="0"/>
                        <a:buAutoNum type="arabicPeriod"/>
                      </a:pPr>
                      <a:endParaRPr lang="en-US" sz="2400" baseline="0" dirty="0"/>
                    </a:p>
                    <a:p>
                      <a:pPr marL="342900" indent="-342900">
                        <a:buFont typeface="Arial" panose="020B0604020202020204" pitchFamily="34" charset="0"/>
                        <a:buAutoNum type="arabicPeriod"/>
                      </a:pPr>
                      <a:endParaRPr lang="en-US" sz="2400" baseline="0" dirty="0"/>
                    </a:p>
                    <a:p>
                      <a:pPr marL="342900" indent="-342900">
                        <a:buFont typeface="Arial" panose="020B0604020202020204" pitchFamily="34" charset="0"/>
                        <a:buAutoNum type="arabicPeriod"/>
                      </a:pPr>
                      <a:r>
                        <a:rPr lang="en-US" sz="2400" baseline="0" dirty="0"/>
                        <a:t>Translate &amp; Review Curriculum.</a:t>
                      </a:r>
                    </a:p>
                    <a:p>
                      <a:pPr marL="342900" indent="-342900">
                        <a:buFont typeface="Arial" panose="020B0604020202020204" pitchFamily="34" charset="0"/>
                        <a:buAutoNum type="arabicPeriod"/>
                      </a:pPr>
                      <a:endParaRPr lang="en-US" sz="2400" baseline="0" dirty="0"/>
                    </a:p>
                    <a:p>
                      <a:pPr marL="342900" indent="-342900">
                        <a:buFont typeface="Arial" panose="020B0604020202020204" pitchFamily="34" charset="0"/>
                        <a:buAutoNum type="arabicPeriod"/>
                      </a:pPr>
                      <a:endParaRPr lang="en-US" sz="2400" baseline="0" dirty="0"/>
                    </a:p>
                    <a:p>
                      <a:pPr marL="342900" indent="-342900">
                        <a:buFont typeface="Arial" panose="020B0604020202020204" pitchFamily="34" charset="0"/>
                        <a:buAutoNum type="arabicPeriod"/>
                      </a:pPr>
                      <a:endParaRPr lang="en-US" sz="2400" baseline="0" dirty="0"/>
                    </a:p>
                    <a:p>
                      <a:pPr marL="342900" indent="-342900">
                        <a:buFont typeface="Arial" panose="020B0604020202020204" pitchFamily="34" charset="0"/>
                        <a:buAutoNum type="arabicPeriod"/>
                      </a:pPr>
                      <a:endParaRPr lang="en-US" sz="2400" baseline="0" dirty="0"/>
                    </a:p>
                    <a:p>
                      <a:pPr marL="342900" indent="-342900">
                        <a:buFont typeface="Arial" panose="020B0604020202020204" pitchFamily="34" charset="0"/>
                        <a:buAutoNum type="arabicPeriod"/>
                      </a:pPr>
                      <a:r>
                        <a:rPr lang="en-US" sz="2400" baseline="0" dirty="0"/>
                        <a:t>Recruit ECE Teachers</a:t>
                      </a:r>
                      <a:endParaRPr lang="en-US" sz="2400" dirty="0"/>
                    </a:p>
                  </a:txBody>
                  <a:tcPr marT="45721" marB="45721"/>
                </a:tc>
                <a:tc>
                  <a:txBody>
                    <a:bodyPr/>
                    <a:lstStyle/>
                    <a:p>
                      <a:pPr marL="342900" indent="-342900">
                        <a:buFont typeface="Arial" panose="020B0604020202020204" pitchFamily="34" charset="0"/>
                        <a:buAutoNum type="arabicPeriod"/>
                      </a:pPr>
                      <a:r>
                        <a:rPr lang="en-US" sz="2400" dirty="0"/>
                        <a:t>ECE</a:t>
                      </a:r>
                      <a:r>
                        <a:rPr lang="en-US" sz="2400" baseline="0" dirty="0"/>
                        <a:t> Policy developed, standards in process.</a:t>
                      </a:r>
                    </a:p>
                    <a:p>
                      <a:pPr marL="342900" indent="-342900">
                        <a:buFont typeface="Arial" panose="020B0604020202020204" pitchFamily="34" charset="0"/>
                        <a:buAutoNum type="arabicPeriod"/>
                      </a:pPr>
                      <a:endParaRPr lang="en-US" sz="2400" baseline="0" dirty="0"/>
                    </a:p>
                    <a:p>
                      <a:pPr marL="342900" indent="-342900">
                        <a:buFont typeface="Arial" panose="020B0604020202020204" pitchFamily="34" charset="0"/>
                        <a:buAutoNum type="arabicPeriod"/>
                      </a:pPr>
                      <a:endParaRPr lang="en-US" sz="2400" baseline="0" dirty="0"/>
                    </a:p>
                    <a:p>
                      <a:pPr marL="342900" indent="-342900">
                        <a:buFont typeface="Arial" panose="020B0604020202020204" pitchFamily="34" charset="0"/>
                        <a:buAutoNum type="arabicPeriod"/>
                      </a:pPr>
                      <a:r>
                        <a:rPr lang="en-US" sz="2400" baseline="0" dirty="0"/>
                        <a:t>Curriculum Review to be completed by Jan 2017 followed by translation by March 2017.</a:t>
                      </a:r>
                    </a:p>
                    <a:p>
                      <a:pPr marL="342900" indent="-342900">
                        <a:buFont typeface="Arial" panose="020B0604020202020204" pitchFamily="34" charset="0"/>
                        <a:buAutoNum type="arabicPeriod"/>
                      </a:pPr>
                      <a:endParaRPr lang="en-US" sz="2400" baseline="0" dirty="0"/>
                    </a:p>
                    <a:p>
                      <a:pPr marL="342900" indent="-342900">
                        <a:buFont typeface="Arial" panose="020B0604020202020204" pitchFamily="34" charset="0"/>
                        <a:buAutoNum type="arabicPeriod"/>
                      </a:pPr>
                      <a:endParaRPr lang="en-US" sz="2400" baseline="0" dirty="0"/>
                    </a:p>
                    <a:p>
                      <a:pPr marL="342900" indent="-342900">
                        <a:buFont typeface="Arial" panose="020B0604020202020204" pitchFamily="34" charset="0"/>
                        <a:buAutoNum type="arabicPeriod"/>
                      </a:pPr>
                      <a:endParaRPr lang="en-US" sz="2400" baseline="0" dirty="0"/>
                    </a:p>
                    <a:p>
                      <a:pPr marL="342900" indent="-342900">
                        <a:buFont typeface="Arial" panose="020B0604020202020204" pitchFamily="34" charset="0"/>
                        <a:buAutoNum type="arabicPeriod"/>
                      </a:pPr>
                      <a:r>
                        <a:rPr lang="en-US" sz="2400" baseline="0" dirty="0"/>
                        <a:t>Recruitment rules finalized and SNE special ECE Cadre reflected in Budget 2016-17</a:t>
                      </a:r>
                      <a:endParaRPr lang="en-US" sz="2400" dirty="0"/>
                    </a:p>
                  </a:txBody>
                  <a:tcPr marT="45721" marB="45721"/>
                </a:tc>
                <a:extLst>
                  <a:ext uri="{0D108BD9-81ED-4DB2-BD59-A6C34878D82A}">
                    <a16:rowId xmlns:a16="http://schemas.microsoft.com/office/drawing/2014/main" val="3589047007"/>
                  </a:ext>
                </a:extLst>
              </a:tr>
            </a:tbl>
          </a:graphicData>
        </a:graphic>
      </p:graphicFrame>
      <p:grpSp>
        <p:nvGrpSpPr>
          <p:cNvPr id="4" name="Group 3"/>
          <p:cNvGrpSpPr/>
          <p:nvPr/>
        </p:nvGrpSpPr>
        <p:grpSpPr>
          <a:xfrm>
            <a:off x="0" y="-27296"/>
            <a:ext cx="12192000" cy="6885296"/>
            <a:chOff x="0" y="-27296"/>
            <a:chExt cx="12192000" cy="6885296"/>
          </a:xfrm>
        </p:grpSpPr>
        <p:pic>
          <p:nvPicPr>
            <p:cNvPr id="6" name="Picture 3" descr="C:\Users\Mujeeb Khatri\Desktop\sindhgovt_logo.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749958" y="-27296"/>
              <a:ext cx="402336" cy="457200"/>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2" descr="E:\RSU\SESP\Ph-III\Presentation\JSER\DEsign.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342900" cy="6858000"/>
            </a:xfrm>
            <a:prstGeom prst="rect">
              <a:avLst/>
            </a:prstGeom>
            <a:noFill/>
            <a:extLst>
              <a:ext uri="{909E8E84-426E-40DD-AFC4-6F175D3DCCD1}">
                <a14:hiddenFill xmlns:a14="http://schemas.microsoft.com/office/drawing/2010/main">
                  <a:solidFill>
                    <a:srgbClr val="FFFFFF"/>
                  </a:solidFill>
                </a14:hiddenFill>
              </a:ext>
            </a:extLst>
          </p:spPr>
        </p:pic>
        <p:sp>
          <p:nvSpPr>
            <p:cNvPr id="8" name="Footer Placeholder 3"/>
            <p:cNvSpPr txBox="1">
              <a:spLocks/>
            </p:cNvSpPr>
            <p:nvPr/>
          </p:nvSpPr>
          <p:spPr>
            <a:xfrm>
              <a:off x="10868167" y="6661744"/>
              <a:ext cx="1323833" cy="182562"/>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b="1" dirty="0">
                  <a:solidFill>
                    <a:schemeClr val="tx1"/>
                  </a:solidFill>
                </a:rPr>
                <a:t>JESR-II</a:t>
              </a:r>
            </a:p>
          </p:txBody>
        </p:sp>
        <p:sp>
          <p:nvSpPr>
            <p:cNvPr id="9" name="Footer Placeholder 3"/>
            <p:cNvSpPr txBox="1">
              <a:spLocks/>
            </p:cNvSpPr>
            <p:nvPr/>
          </p:nvSpPr>
          <p:spPr>
            <a:xfrm>
              <a:off x="8864320" y="0"/>
              <a:ext cx="3295934" cy="457201"/>
            </a:xfrm>
            <a:prstGeom prst="rect">
              <a:avLst/>
            </a:prstGeom>
          </p:spPr>
          <p:txBody>
            <a:bodyPr vert="horz" lIns="91440" tIns="45720" rIns="45720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b="1" dirty="0">
                  <a:solidFill>
                    <a:schemeClr val="tx1"/>
                  </a:solidFill>
                </a:rPr>
                <a:t>Education &amp; Literacy Department</a:t>
              </a:r>
            </a:p>
            <a:p>
              <a:pPr algn="r"/>
              <a:r>
                <a:rPr lang="en-US" b="1" dirty="0">
                  <a:solidFill>
                    <a:schemeClr val="tx1"/>
                  </a:solidFill>
                </a:rPr>
                <a:t>Government of Sindh </a:t>
              </a:r>
            </a:p>
          </p:txBody>
        </p:sp>
      </p:grpSp>
    </p:spTree>
    <p:extLst>
      <p:ext uri="{BB962C8B-B14F-4D97-AF65-F5344CB8AC3E}">
        <p14:creationId xmlns:p14="http://schemas.microsoft.com/office/powerpoint/2010/main" val="365519894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ext uri="{D42A27DB-BD31-4B8C-83A1-F6EECF244321}">
                <p14:modId xmlns:p14="http://schemas.microsoft.com/office/powerpoint/2010/main" val="3569335196"/>
              </p:ext>
            </p:extLst>
          </p:nvPr>
        </p:nvGraphicFramePr>
        <p:xfrm>
          <a:off x="499621" y="457200"/>
          <a:ext cx="11359299" cy="6177248"/>
        </p:xfrm>
        <a:graphic>
          <a:graphicData uri="http://schemas.openxmlformats.org/drawingml/2006/table">
            <a:tbl>
              <a:tblPr firstRow="1" bandRow="1">
                <a:tableStyleId>{5C22544A-7EE6-4342-B048-85BDC9FD1C3A}</a:tableStyleId>
              </a:tblPr>
              <a:tblGrid>
                <a:gridCol w="11359299">
                  <a:extLst>
                    <a:ext uri="{9D8B030D-6E8A-4147-A177-3AD203B41FA5}">
                      <a16:colId xmlns:a16="http://schemas.microsoft.com/office/drawing/2014/main" val="3312363085"/>
                    </a:ext>
                  </a:extLst>
                </a:gridCol>
              </a:tblGrid>
              <a:tr h="46688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dirty="0"/>
                        <a:t>What’s different in JESR-II?</a:t>
                      </a:r>
                    </a:p>
                  </a:txBody>
                  <a:tcPr marT="45721" marB="45721"/>
                </a:tc>
                <a:extLst>
                  <a:ext uri="{0D108BD9-81ED-4DB2-BD59-A6C34878D82A}">
                    <a16:rowId xmlns:a16="http://schemas.microsoft.com/office/drawing/2014/main" val="668909080"/>
                  </a:ext>
                </a:extLst>
              </a:tr>
              <a:tr h="5710364">
                <a:tc>
                  <a:txBody>
                    <a:bodyPr/>
                    <a:lstStyle/>
                    <a:p>
                      <a:pPr marL="285750" indent="-285750">
                        <a:buFont typeface="Arial" panose="020B0604020202020204" pitchFamily="34" charset="0"/>
                        <a:buChar char="•"/>
                      </a:pPr>
                      <a:r>
                        <a:rPr lang="en-US" sz="2400" b="1" dirty="0"/>
                        <a:t>Planning and preparation for JESR-II</a:t>
                      </a:r>
                      <a:endParaRPr lang="en-US" sz="1900" b="1" dirty="0"/>
                    </a:p>
                    <a:p>
                      <a:pPr marL="742950" lvl="1" indent="-285750">
                        <a:buFont typeface="Arial" panose="020B0604020202020204" pitchFamily="34" charset="0"/>
                        <a:buChar char="•"/>
                      </a:pPr>
                      <a:r>
                        <a:rPr lang="en-US" sz="2000" dirty="0"/>
                        <a:t>Advance</a:t>
                      </a:r>
                      <a:r>
                        <a:rPr lang="en-US" sz="2000" baseline="0" dirty="0"/>
                        <a:t> Preparation, Circulation of Aide Memoire and SESP Targets to Implementing partners</a:t>
                      </a:r>
                    </a:p>
                    <a:p>
                      <a:pPr marL="742950" lvl="1" indent="-285750">
                        <a:buFont typeface="Arial" panose="020B0604020202020204" pitchFamily="34" charset="0"/>
                        <a:buChar char="•"/>
                      </a:pPr>
                      <a:r>
                        <a:rPr lang="en-US" sz="2000" baseline="0" dirty="0"/>
                        <a:t>Participatory involving key development partners and stakeholders</a:t>
                      </a:r>
                    </a:p>
                    <a:p>
                      <a:pPr marL="742950" lvl="1" indent="-285750">
                        <a:buFont typeface="Arial" panose="020B0604020202020204" pitchFamily="34" charset="0"/>
                        <a:buChar char="•"/>
                      </a:pPr>
                      <a:r>
                        <a:rPr lang="en-US" sz="2000" baseline="0" dirty="0"/>
                        <a:t>Clear JESR </a:t>
                      </a:r>
                      <a:r>
                        <a:rPr lang="en-US" sz="2000" baseline="0" dirty="0" err="1"/>
                        <a:t>ToRs</a:t>
                      </a:r>
                      <a:r>
                        <a:rPr lang="en-US" sz="2000" baseline="0" dirty="0"/>
                        <a:t> with roles and responsibilities </a:t>
                      </a:r>
                    </a:p>
                    <a:p>
                      <a:pPr marL="742950" lvl="1" indent="-285750">
                        <a:buFont typeface="Arial" panose="020B0604020202020204" pitchFamily="34" charset="0"/>
                        <a:buChar char="•"/>
                      </a:pPr>
                      <a:r>
                        <a:rPr lang="en-US" sz="2000" baseline="0" dirty="0"/>
                        <a:t>Formation of JESR Core Committee, and Thematic Group Leads </a:t>
                      </a:r>
                    </a:p>
                    <a:p>
                      <a:pPr marL="742950" lvl="1" indent="-285750">
                        <a:buFont typeface="Arial" panose="020B0604020202020204" pitchFamily="34" charset="0"/>
                        <a:buChar char="•"/>
                      </a:pPr>
                      <a:r>
                        <a:rPr lang="en-US" sz="2000" baseline="0" dirty="0"/>
                        <a:t>A series of meetings, discussions and deliberations</a:t>
                      </a:r>
                    </a:p>
                    <a:p>
                      <a:pPr marL="742950" lvl="1" indent="-285750">
                        <a:buFont typeface="Arial" panose="020B0604020202020204" pitchFamily="34" charset="0"/>
                        <a:buChar char="•"/>
                      </a:pPr>
                      <a:endParaRPr lang="en-US" sz="1600" baseline="0" dirty="0"/>
                    </a:p>
                    <a:p>
                      <a:pPr marL="285750" lvl="0" indent="-285750">
                        <a:buFont typeface="Arial" panose="020B0604020202020204" pitchFamily="34" charset="0"/>
                        <a:buChar char="•"/>
                      </a:pPr>
                      <a:r>
                        <a:rPr lang="en-US" sz="2400" b="1" baseline="0" dirty="0"/>
                        <a:t>Field Visits carried out before the JESR-II sessions</a:t>
                      </a:r>
                      <a:r>
                        <a:rPr lang="en-US" sz="2400" baseline="0" dirty="0"/>
                        <a:t> </a:t>
                      </a:r>
                      <a:endParaRPr lang="en-US" sz="1600" baseline="0" dirty="0"/>
                    </a:p>
                    <a:p>
                      <a:pPr marL="742950" lvl="1" indent="-285750">
                        <a:buFont typeface="Arial" panose="020B0604020202020204" pitchFamily="34" charset="0"/>
                        <a:buChar char="•"/>
                      </a:pPr>
                      <a:r>
                        <a:rPr lang="en-US" sz="2000" baseline="0" dirty="0"/>
                        <a:t>Based on observation tools to ensure uniformity </a:t>
                      </a:r>
                    </a:p>
                    <a:p>
                      <a:pPr marL="742950" lvl="1" indent="-285750">
                        <a:buFont typeface="Arial" panose="020B0604020202020204" pitchFamily="34" charset="0"/>
                        <a:buChar char="•"/>
                      </a:pPr>
                      <a:r>
                        <a:rPr lang="en-US" sz="2000" baseline="0" dirty="0"/>
                        <a:t>More comprehensive with greater geographical coverage</a:t>
                      </a:r>
                    </a:p>
                    <a:p>
                      <a:pPr marL="457200" lvl="1" indent="0">
                        <a:buFont typeface="Arial" panose="020B0604020202020204" pitchFamily="34" charset="0"/>
                        <a:buNone/>
                      </a:pPr>
                      <a:endParaRPr lang="en-US" sz="2000" baseline="0" dirty="0"/>
                    </a:p>
                    <a:p>
                      <a:pPr marL="285750" lvl="0" indent="-285750">
                        <a:buFont typeface="Arial" panose="020B0604020202020204" pitchFamily="34" charset="0"/>
                        <a:buChar char="•"/>
                      </a:pPr>
                      <a:r>
                        <a:rPr lang="en-US" sz="2400" b="1" baseline="0" dirty="0"/>
                        <a:t>Greater ownership and involvement of senior officials</a:t>
                      </a:r>
                      <a:r>
                        <a:rPr lang="en-US" sz="2800" baseline="0" dirty="0"/>
                        <a:t> </a:t>
                      </a:r>
                      <a:r>
                        <a:rPr lang="en-US" sz="2800" b="1" baseline="0" dirty="0"/>
                        <a:t>and stakeholders </a:t>
                      </a:r>
                    </a:p>
                    <a:p>
                      <a:pPr marL="742950" lvl="1" indent="-285750">
                        <a:buFont typeface="Arial" panose="020B0604020202020204" pitchFamily="34" charset="0"/>
                        <a:buChar char="•"/>
                      </a:pPr>
                      <a:r>
                        <a:rPr lang="en-US" sz="2000" b="0" baseline="0" dirty="0"/>
                        <a:t>Discussed and agreed the overall mechanism in LEG meetings </a:t>
                      </a:r>
                    </a:p>
                    <a:p>
                      <a:pPr marL="742950" lvl="1" indent="-285750">
                        <a:buFont typeface="Arial" panose="020B0604020202020204" pitchFamily="34" charset="0"/>
                        <a:buChar char="•"/>
                      </a:pPr>
                      <a:r>
                        <a:rPr lang="en-US" sz="2000" b="0" baseline="0" dirty="0"/>
                        <a:t>Effective coordination with other departments i.e. P&amp;D, Finance and Implementing Agencies</a:t>
                      </a:r>
                    </a:p>
                    <a:p>
                      <a:pPr marL="742950" lvl="1" indent="-285750">
                        <a:buFont typeface="Arial" panose="020B0604020202020204" pitchFamily="34" charset="0"/>
                        <a:buChar char="•"/>
                      </a:pPr>
                      <a:r>
                        <a:rPr lang="en-US" sz="2000" baseline="0" dirty="0"/>
                        <a:t>Increased ownership at Departmental level; key officials leading each thematic area</a:t>
                      </a:r>
                      <a:endParaRPr lang="en-US" sz="2000" b="0" baseline="0" dirty="0"/>
                    </a:p>
                  </a:txBody>
                  <a:tcPr marT="45721" marB="45721"/>
                </a:tc>
                <a:extLst>
                  <a:ext uri="{0D108BD9-81ED-4DB2-BD59-A6C34878D82A}">
                    <a16:rowId xmlns:a16="http://schemas.microsoft.com/office/drawing/2014/main" val="1824752186"/>
                  </a:ext>
                </a:extLst>
              </a:tr>
            </a:tbl>
          </a:graphicData>
        </a:graphic>
      </p:graphicFrame>
      <p:grpSp>
        <p:nvGrpSpPr>
          <p:cNvPr id="3" name="Group 2"/>
          <p:cNvGrpSpPr/>
          <p:nvPr/>
        </p:nvGrpSpPr>
        <p:grpSpPr>
          <a:xfrm>
            <a:off x="0" y="-27296"/>
            <a:ext cx="12192000" cy="6885296"/>
            <a:chOff x="0" y="-27296"/>
            <a:chExt cx="12192000" cy="6885296"/>
          </a:xfrm>
        </p:grpSpPr>
        <p:pic>
          <p:nvPicPr>
            <p:cNvPr id="4" name="Picture 3" descr="C:\Users\Mujeeb Khatri\Desktop\sindhgovt_logo.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749958" y="-27296"/>
              <a:ext cx="402336" cy="457200"/>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descr="E:\RSU\SESP\Ph-III\Presentation\JSER\DEsign.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342900" cy="6858000"/>
            </a:xfrm>
            <a:prstGeom prst="rect">
              <a:avLst/>
            </a:prstGeom>
            <a:noFill/>
            <a:extLst>
              <a:ext uri="{909E8E84-426E-40DD-AFC4-6F175D3DCCD1}">
                <a14:hiddenFill xmlns:a14="http://schemas.microsoft.com/office/drawing/2010/main">
                  <a:solidFill>
                    <a:srgbClr val="FFFFFF"/>
                  </a:solidFill>
                </a14:hiddenFill>
              </a:ext>
            </a:extLst>
          </p:spPr>
        </p:pic>
        <p:sp>
          <p:nvSpPr>
            <p:cNvPr id="7" name="Footer Placeholder 3"/>
            <p:cNvSpPr txBox="1">
              <a:spLocks/>
            </p:cNvSpPr>
            <p:nvPr/>
          </p:nvSpPr>
          <p:spPr>
            <a:xfrm>
              <a:off x="10868167" y="6661744"/>
              <a:ext cx="1323833" cy="182562"/>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b="1" dirty="0">
                  <a:solidFill>
                    <a:schemeClr val="tx1"/>
                  </a:solidFill>
                </a:rPr>
                <a:t>JESR-II</a:t>
              </a:r>
            </a:p>
          </p:txBody>
        </p:sp>
        <p:sp>
          <p:nvSpPr>
            <p:cNvPr id="8" name="Footer Placeholder 3"/>
            <p:cNvSpPr txBox="1">
              <a:spLocks/>
            </p:cNvSpPr>
            <p:nvPr/>
          </p:nvSpPr>
          <p:spPr>
            <a:xfrm>
              <a:off x="8864320" y="0"/>
              <a:ext cx="3295934" cy="457201"/>
            </a:xfrm>
            <a:prstGeom prst="rect">
              <a:avLst/>
            </a:prstGeom>
          </p:spPr>
          <p:txBody>
            <a:bodyPr vert="horz" lIns="91440" tIns="45720" rIns="45720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b="1" dirty="0">
                  <a:solidFill>
                    <a:schemeClr val="tx1"/>
                  </a:solidFill>
                </a:rPr>
                <a:t>Education &amp; Literacy Department</a:t>
              </a:r>
            </a:p>
            <a:p>
              <a:pPr algn="r"/>
              <a:r>
                <a:rPr lang="en-US" b="1" dirty="0">
                  <a:solidFill>
                    <a:schemeClr val="tx1"/>
                  </a:solidFill>
                </a:rPr>
                <a:t>Government of Sindh </a:t>
              </a:r>
            </a:p>
          </p:txBody>
        </p:sp>
      </p:grpSp>
    </p:spTree>
    <p:extLst>
      <p:ext uri="{BB962C8B-B14F-4D97-AF65-F5344CB8AC3E}">
        <p14:creationId xmlns:p14="http://schemas.microsoft.com/office/powerpoint/2010/main" val="295183392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ext uri="{D42A27DB-BD31-4B8C-83A1-F6EECF244321}">
                <p14:modId xmlns:p14="http://schemas.microsoft.com/office/powerpoint/2010/main" val="1937005436"/>
              </p:ext>
            </p:extLst>
          </p:nvPr>
        </p:nvGraphicFramePr>
        <p:xfrm>
          <a:off x="490194" y="484496"/>
          <a:ext cx="11472310" cy="6099185"/>
        </p:xfrm>
        <a:graphic>
          <a:graphicData uri="http://schemas.openxmlformats.org/drawingml/2006/table">
            <a:tbl>
              <a:tblPr firstRow="1" bandRow="1">
                <a:tableStyleId>{5C22544A-7EE6-4342-B048-85BDC9FD1C3A}</a:tableStyleId>
              </a:tblPr>
              <a:tblGrid>
                <a:gridCol w="11472310">
                  <a:extLst>
                    <a:ext uri="{9D8B030D-6E8A-4147-A177-3AD203B41FA5}">
                      <a16:colId xmlns:a16="http://schemas.microsoft.com/office/drawing/2014/main" val="3312363085"/>
                    </a:ext>
                  </a:extLst>
                </a:gridCol>
              </a:tblGrid>
              <a:tr h="41603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dirty="0"/>
                        <a:t>What’s different in JESR-II?</a:t>
                      </a:r>
                    </a:p>
                  </a:txBody>
                  <a:tcPr marT="45721" marB="45721"/>
                </a:tc>
                <a:extLst>
                  <a:ext uri="{0D108BD9-81ED-4DB2-BD59-A6C34878D82A}">
                    <a16:rowId xmlns:a16="http://schemas.microsoft.com/office/drawing/2014/main" val="668909080"/>
                  </a:ext>
                </a:extLst>
              </a:tr>
              <a:tr h="5683149">
                <a:tc>
                  <a:txBody>
                    <a:bodyPr/>
                    <a:lstStyle/>
                    <a:p>
                      <a:pPr marL="342900" lvl="0" indent="-342900">
                        <a:buFont typeface="Arial" panose="020B0604020202020204" pitchFamily="34" charset="0"/>
                        <a:buChar char="•"/>
                      </a:pPr>
                      <a:r>
                        <a:rPr lang="en-US" sz="2400" b="1" dirty="0"/>
                        <a:t>Improved communication and interaction with stakeholders</a:t>
                      </a:r>
                      <a:endParaRPr lang="en-US" sz="1900" b="1" dirty="0"/>
                    </a:p>
                    <a:p>
                      <a:pPr marL="742950" lvl="1" indent="-285750"/>
                      <a:r>
                        <a:rPr lang="en-US" sz="2000" dirty="0"/>
                        <a:t>Close liaison</a:t>
                      </a:r>
                      <a:r>
                        <a:rPr lang="en-US" sz="2000" baseline="0" dirty="0"/>
                        <a:t> with senior Political Leadership.</a:t>
                      </a:r>
                      <a:endParaRPr lang="en-US" sz="1900" dirty="0"/>
                    </a:p>
                    <a:p>
                      <a:pPr marL="742950" lvl="1" indent="-285750"/>
                      <a:r>
                        <a:rPr lang="en-US" sz="2000" dirty="0"/>
                        <a:t>Communicated the JESR-II plans with DPs more than 2 months in advance </a:t>
                      </a:r>
                    </a:p>
                    <a:p>
                      <a:pPr marL="457200" lvl="1" indent="0">
                        <a:buNone/>
                      </a:pPr>
                      <a:endParaRPr lang="en-US" sz="1900" b="1" dirty="0"/>
                    </a:p>
                    <a:p>
                      <a:pPr marL="342900" lvl="0" indent="-342900">
                        <a:buFont typeface="Arial" panose="020B0604020202020204" pitchFamily="34" charset="0"/>
                        <a:buChar char="•"/>
                      </a:pPr>
                      <a:r>
                        <a:rPr lang="en-US" sz="2400" b="1" dirty="0"/>
                        <a:t>More focus on budget allocation and utilization analysis</a:t>
                      </a:r>
                      <a:r>
                        <a:rPr lang="en-US" sz="1900" dirty="0"/>
                        <a:t> </a:t>
                      </a:r>
                      <a:endParaRPr lang="en-US" sz="2000" dirty="0"/>
                    </a:p>
                    <a:p>
                      <a:pPr marL="742950" lvl="1" indent="-285750"/>
                      <a:r>
                        <a:rPr lang="en-US" sz="2000" dirty="0"/>
                        <a:t>A comprehensive session on budget analysis with Finance &amp; other relevant stakeholders</a:t>
                      </a:r>
                    </a:p>
                    <a:p>
                      <a:pPr marL="742950" lvl="1" indent="-285750"/>
                      <a:r>
                        <a:rPr lang="en-US" sz="2000" dirty="0"/>
                        <a:t>Dedicated session and Thematic Group on budget in JESR-II programme</a:t>
                      </a:r>
                      <a:endParaRPr lang="en-US" sz="1900" dirty="0"/>
                    </a:p>
                    <a:p>
                      <a:pPr marL="457200" lvl="1" indent="0">
                        <a:buNone/>
                      </a:pPr>
                      <a:endParaRPr lang="en-US" sz="1900" dirty="0"/>
                    </a:p>
                    <a:p>
                      <a:pPr marL="285750" lvl="0" indent="-285750">
                        <a:buFont typeface="Arial" panose="020B0604020202020204" pitchFamily="34" charset="0"/>
                        <a:buChar char="•"/>
                      </a:pPr>
                      <a:r>
                        <a:rPr lang="en-US" sz="1900" dirty="0"/>
                        <a:t> </a:t>
                      </a:r>
                      <a:r>
                        <a:rPr lang="en-US" sz="2000" b="1" dirty="0"/>
                        <a:t>Aid</a:t>
                      </a:r>
                      <a:r>
                        <a:rPr lang="en-US" sz="2400" b="1" dirty="0"/>
                        <a:t>e memoire team formed </a:t>
                      </a:r>
                      <a:endParaRPr lang="en-US" sz="2000" b="1" dirty="0"/>
                    </a:p>
                    <a:p>
                      <a:pPr marL="742950" lvl="1" indent="-285750"/>
                      <a:r>
                        <a:rPr lang="en-US" sz="2000" dirty="0"/>
                        <a:t>Aide memoire team formed with clear terms of reference </a:t>
                      </a:r>
                    </a:p>
                    <a:p>
                      <a:pPr marL="742950" lvl="1" indent="-285750"/>
                      <a:r>
                        <a:rPr lang="en-US" sz="2000" dirty="0"/>
                        <a:t>Students of Education Institutes identified for notetaking</a:t>
                      </a:r>
                    </a:p>
                    <a:p>
                      <a:pPr marL="742950" lvl="1" indent="-285750"/>
                      <a:r>
                        <a:rPr lang="en-US" sz="2000" dirty="0"/>
                        <a:t>Aide memoire format developed and guidelines established </a:t>
                      </a:r>
                      <a:endParaRPr lang="en-US" sz="1600" dirty="0"/>
                    </a:p>
                    <a:p>
                      <a:pPr marL="457200" lvl="1" indent="0">
                        <a:buFont typeface="Arial" panose="020B0604020202020204" pitchFamily="34" charset="0"/>
                        <a:buNone/>
                      </a:pPr>
                      <a:endParaRPr lang="en-US" sz="2000" b="0" baseline="0" dirty="0"/>
                    </a:p>
                  </a:txBody>
                  <a:tcPr marT="45721" marB="45721"/>
                </a:tc>
                <a:extLst>
                  <a:ext uri="{0D108BD9-81ED-4DB2-BD59-A6C34878D82A}">
                    <a16:rowId xmlns:a16="http://schemas.microsoft.com/office/drawing/2014/main" val="1824752186"/>
                  </a:ext>
                </a:extLst>
              </a:tr>
            </a:tbl>
          </a:graphicData>
        </a:graphic>
      </p:graphicFrame>
      <p:grpSp>
        <p:nvGrpSpPr>
          <p:cNvPr id="3" name="Group 2"/>
          <p:cNvGrpSpPr/>
          <p:nvPr/>
        </p:nvGrpSpPr>
        <p:grpSpPr>
          <a:xfrm>
            <a:off x="0" y="-27296"/>
            <a:ext cx="12192000" cy="6885296"/>
            <a:chOff x="0" y="-27296"/>
            <a:chExt cx="12192000" cy="6885296"/>
          </a:xfrm>
        </p:grpSpPr>
        <p:pic>
          <p:nvPicPr>
            <p:cNvPr id="4" name="Picture 3" descr="C:\Users\Mujeeb Khatri\Desktop\sindhgovt_logo.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749958" y="-27296"/>
              <a:ext cx="402336" cy="457200"/>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descr="E:\RSU\SESP\Ph-III\Presentation\JSER\DEsign.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342900" cy="6858000"/>
            </a:xfrm>
            <a:prstGeom prst="rect">
              <a:avLst/>
            </a:prstGeom>
            <a:noFill/>
            <a:extLst>
              <a:ext uri="{909E8E84-426E-40DD-AFC4-6F175D3DCCD1}">
                <a14:hiddenFill xmlns:a14="http://schemas.microsoft.com/office/drawing/2010/main">
                  <a:solidFill>
                    <a:srgbClr val="FFFFFF"/>
                  </a:solidFill>
                </a14:hiddenFill>
              </a:ext>
            </a:extLst>
          </p:spPr>
        </p:pic>
        <p:sp>
          <p:nvSpPr>
            <p:cNvPr id="7" name="Footer Placeholder 3"/>
            <p:cNvSpPr txBox="1">
              <a:spLocks/>
            </p:cNvSpPr>
            <p:nvPr/>
          </p:nvSpPr>
          <p:spPr>
            <a:xfrm>
              <a:off x="10868167" y="6661744"/>
              <a:ext cx="1323833" cy="182562"/>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b="1" dirty="0">
                  <a:solidFill>
                    <a:schemeClr val="tx1"/>
                  </a:solidFill>
                </a:rPr>
                <a:t>JESR-II</a:t>
              </a:r>
            </a:p>
          </p:txBody>
        </p:sp>
        <p:sp>
          <p:nvSpPr>
            <p:cNvPr id="8" name="Footer Placeholder 3"/>
            <p:cNvSpPr txBox="1">
              <a:spLocks/>
            </p:cNvSpPr>
            <p:nvPr/>
          </p:nvSpPr>
          <p:spPr>
            <a:xfrm>
              <a:off x="8864320" y="0"/>
              <a:ext cx="3295934" cy="457201"/>
            </a:xfrm>
            <a:prstGeom prst="rect">
              <a:avLst/>
            </a:prstGeom>
          </p:spPr>
          <p:txBody>
            <a:bodyPr vert="horz" lIns="91440" tIns="45720" rIns="45720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b="1" dirty="0">
                  <a:solidFill>
                    <a:schemeClr val="tx1"/>
                  </a:solidFill>
                </a:rPr>
                <a:t>Education &amp; Literacy Department</a:t>
              </a:r>
            </a:p>
            <a:p>
              <a:pPr algn="r"/>
              <a:r>
                <a:rPr lang="en-US" b="1" dirty="0">
                  <a:solidFill>
                    <a:schemeClr val="tx1"/>
                  </a:solidFill>
                </a:rPr>
                <a:t>Government of Sindh </a:t>
              </a:r>
            </a:p>
          </p:txBody>
        </p:sp>
      </p:grpSp>
    </p:spTree>
    <p:extLst>
      <p:ext uri="{BB962C8B-B14F-4D97-AF65-F5344CB8AC3E}">
        <p14:creationId xmlns:p14="http://schemas.microsoft.com/office/powerpoint/2010/main" val="267292652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a:xfrm>
            <a:off x="0" y="-27296"/>
            <a:ext cx="12192000" cy="6885296"/>
            <a:chOff x="0" y="-27296"/>
            <a:chExt cx="12192000" cy="6885296"/>
          </a:xfrm>
        </p:grpSpPr>
        <p:pic>
          <p:nvPicPr>
            <p:cNvPr id="4" name="Picture 3" descr="C:\Users\Mujeeb Khatri\Desktop\sindhgovt_logo.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749958" y="-27296"/>
              <a:ext cx="402336" cy="457200"/>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descr="E:\RSU\SESP\Ph-III\Presentation\JSER\DEsign.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342900" cy="6858000"/>
            </a:xfrm>
            <a:prstGeom prst="rect">
              <a:avLst/>
            </a:prstGeom>
            <a:noFill/>
            <a:extLst>
              <a:ext uri="{909E8E84-426E-40DD-AFC4-6F175D3DCCD1}">
                <a14:hiddenFill xmlns:a14="http://schemas.microsoft.com/office/drawing/2010/main">
                  <a:solidFill>
                    <a:srgbClr val="FFFFFF"/>
                  </a:solidFill>
                </a14:hiddenFill>
              </a:ext>
            </a:extLst>
          </p:spPr>
        </p:pic>
        <p:sp>
          <p:nvSpPr>
            <p:cNvPr id="7" name="Footer Placeholder 3"/>
            <p:cNvSpPr txBox="1">
              <a:spLocks/>
            </p:cNvSpPr>
            <p:nvPr/>
          </p:nvSpPr>
          <p:spPr>
            <a:xfrm>
              <a:off x="10868167" y="6661744"/>
              <a:ext cx="1323833" cy="182562"/>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b="1" dirty="0">
                  <a:solidFill>
                    <a:schemeClr val="tx1"/>
                  </a:solidFill>
                </a:rPr>
                <a:t>JESR-II</a:t>
              </a:r>
            </a:p>
          </p:txBody>
        </p:sp>
        <p:sp>
          <p:nvSpPr>
            <p:cNvPr id="8" name="Footer Placeholder 3"/>
            <p:cNvSpPr txBox="1">
              <a:spLocks/>
            </p:cNvSpPr>
            <p:nvPr/>
          </p:nvSpPr>
          <p:spPr>
            <a:xfrm>
              <a:off x="8864320" y="0"/>
              <a:ext cx="3295934" cy="457201"/>
            </a:xfrm>
            <a:prstGeom prst="rect">
              <a:avLst/>
            </a:prstGeom>
          </p:spPr>
          <p:txBody>
            <a:bodyPr vert="horz" lIns="91440" tIns="45720" rIns="45720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b="1" dirty="0">
                  <a:solidFill>
                    <a:schemeClr val="tx1"/>
                  </a:solidFill>
                </a:rPr>
                <a:t>Education &amp; Literacy Department</a:t>
              </a:r>
            </a:p>
            <a:p>
              <a:pPr algn="r"/>
              <a:r>
                <a:rPr lang="en-US" b="1" dirty="0">
                  <a:solidFill>
                    <a:schemeClr val="tx1"/>
                  </a:solidFill>
                </a:rPr>
                <a:t>Government of Sindh </a:t>
              </a:r>
            </a:p>
          </p:txBody>
        </p:sp>
      </p:grpSp>
      <p:sp>
        <p:nvSpPr>
          <p:cNvPr id="2" name="Content Placeholder 1"/>
          <p:cNvSpPr>
            <a:spLocks noGrp="1"/>
          </p:cNvSpPr>
          <p:nvPr>
            <p:ph idx="1"/>
          </p:nvPr>
        </p:nvSpPr>
        <p:spPr/>
        <p:txBody>
          <a:bodyPr>
            <a:normAutofit/>
          </a:bodyPr>
          <a:lstStyle/>
          <a:p>
            <a:pPr marL="0" indent="0" algn="ctr">
              <a:buNone/>
            </a:pPr>
            <a:r>
              <a:rPr lang="en-US" sz="7200" dirty="0"/>
              <a:t>Thank You</a:t>
            </a:r>
          </a:p>
        </p:txBody>
      </p:sp>
    </p:spTree>
    <p:extLst>
      <p:ext uri="{BB962C8B-B14F-4D97-AF65-F5344CB8AC3E}">
        <p14:creationId xmlns:p14="http://schemas.microsoft.com/office/powerpoint/2010/main" val="37238655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524000" y="2082727"/>
            <a:ext cx="9144000" cy="1655762"/>
          </a:xfrm>
        </p:spPr>
        <p:txBody>
          <a:bodyPr>
            <a:noAutofit/>
          </a:bodyPr>
          <a:lstStyle/>
          <a:p>
            <a:pPr marL="109728"/>
            <a:r>
              <a:rPr lang="en-US" sz="2000" b="1" dirty="0"/>
              <a:t>Disclaimer: </a:t>
            </a:r>
            <a:r>
              <a:rPr lang="en-US" sz="2000" dirty="0"/>
              <a:t>This presentation is solely for the purpose of reference and not intended for wider dissemination and preferably to be circulated only within Local Education Group (LEG) Members and the participants of the JESR-II event. </a:t>
            </a:r>
          </a:p>
          <a:p>
            <a:pPr marL="109728"/>
            <a:endParaRPr lang="en-US" sz="2000" dirty="0"/>
          </a:p>
          <a:p>
            <a:pPr marL="109728"/>
            <a:r>
              <a:rPr lang="en-US" sz="2000" dirty="0"/>
              <a:t>The material in this presentation has been compiled from different sources and for any further clarity, kindly contact Reform Support Unit, Education &amp; Literacy </a:t>
            </a:r>
            <a:r>
              <a:rPr lang="en-US" sz="2000" dirty="0" err="1"/>
              <a:t>Deptt</a:t>
            </a:r>
            <a:r>
              <a:rPr lang="en-US" sz="2000" dirty="0"/>
              <a:t>, </a:t>
            </a:r>
            <a:r>
              <a:rPr lang="en-US" sz="2000" dirty="0" err="1"/>
              <a:t>Govt</a:t>
            </a:r>
            <a:r>
              <a:rPr lang="en-US" sz="2000" dirty="0"/>
              <a:t> of Sindh.</a:t>
            </a:r>
            <a:endParaRPr lang="en-US" altLang="ja-JP" sz="3600" b="1" dirty="0">
              <a:latin typeface="Britannic Bold" panose="020B0903060703020204" pitchFamily="34" charset="0"/>
            </a:endParaRPr>
          </a:p>
          <a:p>
            <a:pPr marL="342881" indent="-342881" algn="l">
              <a:buFontTx/>
              <a:buChar char="-"/>
            </a:pPr>
            <a:endParaRPr lang="en-US" sz="2800" dirty="0"/>
          </a:p>
        </p:txBody>
      </p:sp>
      <p:grpSp>
        <p:nvGrpSpPr>
          <p:cNvPr id="9" name="Group 8"/>
          <p:cNvGrpSpPr/>
          <p:nvPr/>
        </p:nvGrpSpPr>
        <p:grpSpPr>
          <a:xfrm>
            <a:off x="0" y="-27296"/>
            <a:ext cx="12192000" cy="6885296"/>
            <a:chOff x="0" y="-27296"/>
            <a:chExt cx="12192000" cy="6885296"/>
          </a:xfrm>
        </p:grpSpPr>
        <p:pic>
          <p:nvPicPr>
            <p:cNvPr id="5" name="Picture 3" descr="C:\Users\Mujeeb Khatri\Desktop\sindhgovt_logo.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749958" y="-27296"/>
              <a:ext cx="402336" cy="457200"/>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descr="E:\RSU\SESP\Ph-III\Presentation\JSER\DEsign.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342900" cy="6858000"/>
            </a:xfrm>
            <a:prstGeom prst="rect">
              <a:avLst/>
            </a:prstGeom>
            <a:noFill/>
            <a:extLst>
              <a:ext uri="{909E8E84-426E-40DD-AFC4-6F175D3DCCD1}">
                <a14:hiddenFill xmlns:a14="http://schemas.microsoft.com/office/drawing/2010/main">
                  <a:solidFill>
                    <a:srgbClr val="FFFFFF"/>
                  </a:solidFill>
                </a14:hiddenFill>
              </a:ext>
            </a:extLst>
          </p:spPr>
        </p:pic>
        <p:sp>
          <p:nvSpPr>
            <p:cNvPr id="7" name="Footer Placeholder 3"/>
            <p:cNvSpPr txBox="1">
              <a:spLocks/>
            </p:cNvSpPr>
            <p:nvPr/>
          </p:nvSpPr>
          <p:spPr>
            <a:xfrm>
              <a:off x="10868167" y="6661744"/>
              <a:ext cx="1323833" cy="182562"/>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b="1" dirty="0">
                  <a:solidFill>
                    <a:schemeClr val="tx1"/>
                  </a:solidFill>
                </a:rPr>
                <a:t>JESR-II</a:t>
              </a:r>
            </a:p>
          </p:txBody>
        </p:sp>
        <p:sp>
          <p:nvSpPr>
            <p:cNvPr id="8" name="Footer Placeholder 3"/>
            <p:cNvSpPr txBox="1">
              <a:spLocks/>
            </p:cNvSpPr>
            <p:nvPr/>
          </p:nvSpPr>
          <p:spPr>
            <a:xfrm>
              <a:off x="8864320" y="0"/>
              <a:ext cx="3295934" cy="457201"/>
            </a:xfrm>
            <a:prstGeom prst="rect">
              <a:avLst/>
            </a:prstGeom>
          </p:spPr>
          <p:txBody>
            <a:bodyPr vert="horz" lIns="91440" tIns="45720" rIns="45720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b="1" dirty="0">
                  <a:solidFill>
                    <a:schemeClr val="tx1"/>
                  </a:solidFill>
                </a:rPr>
                <a:t>Education &amp; Literacy Department</a:t>
              </a:r>
            </a:p>
            <a:p>
              <a:pPr algn="r"/>
              <a:r>
                <a:rPr lang="en-US" b="1" dirty="0">
                  <a:solidFill>
                    <a:schemeClr val="tx1"/>
                  </a:solidFill>
                </a:rPr>
                <a:t>Government of Sindh </a:t>
              </a:r>
            </a:p>
          </p:txBody>
        </p:sp>
      </p:grpSp>
    </p:spTree>
    <p:extLst>
      <p:ext uri="{BB962C8B-B14F-4D97-AF65-F5344CB8AC3E}">
        <p14:creationId xmlns:p14="http://schemas.microsoft.com/office/powerpoint/2010/main" val="338168687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1" y="365126"/>
            <a:ext cx="8324654" cy="1048895"/>
          </a:xfrm>
        </p:spPr>
        <p:txBody>
          <a:bodyPr/>
          <a:lstStyle/>
          <a:p>
            <a:r>
              <a:rPr lang="en-US" dirty="0"/>
              <a:t>Overall Picture/Education at Glance</a:t>
            </a:r>
          </a:p>
        </p:txBody>
      </p:sp>
      <p:sp>
        <p:nvSpPr>
          <p:cNvPr id="3" name="Content Placeholder 2"/>
          <p:cNvSpPr>
            <a:spLocks noGrp="1"/>
          </p:cNvSpPr>
          <p:nvPr>
            <p:ph idx="1"/>
          </p:nvPr>
        </p:nvSpPr>
        <p:spPr>
          <a:xfrm>
            <a:off x="838201" y="1825625"/>
            <a:ext cx="6279037" cy="2736948"/>
          </a:xfrm>
        </p:spPr>
        <p:txBody>
          <a:bodyPr/>
          <a:lstStyle/>
          <a:p>
            <a:r>
              <a:rPr lang="en-US" dirty="0"/>
              <a:t>Institutions:  	</a:t>
            </a:r>
            <a:r>
              <a:rPr lang="en-US" b="1" dirty="0">
                <a:solidFill>
                  <a:srgbClr val="000000"/>
                </a:solidFill>
                <a:latin typeface="Arial"/>
              </a:rPr>
              <a:t>46,039</a:t>
            </a:r>
            <a:r>
              <a:rPr lang="en-US" dirty="0"/>
              <a:t> </a:t>
            </a:r>
          </a:p>
          <a:p>
            <a:r>
              <a:rPr lang="en-US" dirty="0"/>
              <a:t>Teachers: 		</a:t>
            </a:r>
            <a:r>
              <a:rPr lang="en-US" b="1" dirty="0">
                <a:solidFill>
                  <a:srgbClr val="000000"/>
                </a:solidFill>
                <a:latin typeface="Arial"/>
              </a:rPr>
              <a:t>144,170</a:t>
            </a:r>
            <a:endParaRPr lang="en-US" dirty="0"/>
          </a:p>
          <a:p>
            <a:r>
              <a:rPr lang="en-US" dirty="0"/>
              <a:t>Enrolment: 	</a:t>
            </a:r>
            <a:r>
              <a:rPr lang="en-US" b="1" dirty="0">
                <a:solidFill>
                  <a:srgbClr val="000000"/>
                </a:solidFill>
                <a:latin typeface="Arial"/>
              </a:rPr>
              <a:t>4,044,476</a:t>
            </a:r>
          </a:p>
          <a:p>
            <a:endParaRPr lang="en-US" dirty="0"/>
          </a:p>
          <a:p>
            <a:endParaRPr lang="en-US" dirty="0"/>
          </a:p>
        </p:txBody>
      </p:sp>
      <p:grpSp>
        <p:nvGrpSpPr>
          <p:cNvPr id="4" name="Group 3"/>
          <p:cNvGrpSpPr/>
          <p:nvPr/>
        </p:nvGrpSpPr>
        <p:grpSpPr>
          <a:xfrm>
            <a:off x="0" y="-27296"/>
            <a:ext cx="12192000" cy="6885296"/>
            <a:chOff x="0" y="-27296"/>
            <a:chExt cx="12192000" cy="6885296"/>
          </a:xfrm>
        </p:grpSpPr>
        <p:pic>
          <p:nvPicPr>
            <p:cNvPr id="5" name="Picture 3" descr="C:\Users\Mujeeb Khatri\Desktop\sindhgovt_logo.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749958" y="-27296"/>
              <a:ext cx="402336" cy="457200"/>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descr="E:\RSU\SESP\Ph-III\Presentation\JSER\DEsign.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342900" cy="6858000"/>
            </a:xfrm>
            <a:prstGeom prst="rect">
              <a:avLst/>
            </a:prstGeom>
            <a:noFill/>
            <a:extLst>
              <a:ext uri="{909E8E84-426E-40DD-AFC4-6F175D3DCCD1}">
                <a14:hiddenFill xmlns:a14="http://schemas.microsoft.com/office/drawing/2010/main">
                  <a:solidFill>
                    <a:srgbClr val="FFFFFF"/>
                  </a:solidFill>
                </a14:hiddenFill>
              </a:ext>
            </a:extLst>
          </p:spPr>
        </p:pic>
        <p:sp>
          <p:nvSpPr>
            <p:cNvPr id="7" name="Footer Placeholder 3"/>
            <p:cNvSpPr txBox="1">
              <a:spLocks/>
            </p:cNvSpPr>
            <p:nvPr/>
          </p:nvSpPr>
          <p:spPr>
            <a:xfrm>
              <a:off x="10868167" y="6661744"/>
              <a:ext cx="1323833" cy="182562"/>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b="1" dirty="0">
                  <a:solidFill>
                    <a:schemeClr val="tx1"/>
                  </a:solidFill>
                </a:rPr>
                <a:t>JESR-II</a:t>
              </a:r>
            </a:p>
          </p:txBody>
        </p:sp>
        <p:sp>
          <p:nvSpPr>
            <p:cNvPr id="8" name="Footer Placeholder 3"/>
            <p:cNvSpPr txBox="1">
              <a:spLocks/>
            </p:cNvSpPr>
            <p:nvPr/>
          </p:nvSpPr>
          <p:spPr>
            <a:xfrm>
              <a:off x="8864320" y="0"/>
              <a:ext cx="3295934" cy="457201"/>
            </a:xfrm>
            <a:prstGeom prst="rect">
              <a:avLst/>
            </a:prstGeom>
          </p:spPr>
          <p:txBody>
            <a:bodyPr vert="horz" lIns="91440" tIns="45720" rIns="45720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b="1" dirty="0">
                  <a:solidFill>
                    <a:schemeClr val="tx1"/>
                  </a:solidFill>
                </a:rPr>
                <a:t>Education &amp; Literacy Department</a:t>
              </a:r>
            </a:p>
            <a:p>
              <a:pPr algn="r"/>
              <a:r>
                <a:rPr lang="en-US" b="1" dirty="0">
                  <a:solidFill>
                    <a:schemeClr val="tx1"/>
                  </a:solidFill>
                </a:rPr>
                <a:t>Government of Sindh </a:t>
              </a:r>
            </a:p>
          </p:txBody>
        </p:sp>
      </p:grpSp>
    </p:spTree>
    <p:extLst>
      <p:ext uri="{BB962C8B-B14F-4D97-AF65-F5344CB8AC3E}">
        <p14:creationId xmlns:p14="http://schemas.microsoft.com/office/powerpoint/2010/main" val="394514782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81200" y="274639"/>
            <a:ext cx="8229600" cy="639762"/>
          </a:xfrm>
        </p:spPr>
        <p:txBody>
          <a:bodyPr>
            <a:normAutofit/>
          </a:bodyPr>
          <a:lstStyle/>
          <a:p>
            <a:r>
              <a:rPr lang="en-US" sz="2800" b="1" dirty="0">
                <a:solidFill>
                  <a:schemeClr val="tx2"/>
                </a:solidFill>
              </a:rPr>
              <a:t>Institutions</a:t>
            </a:r>
          </a:p>
        </p:txBody>
      </p:sp>
      <p:graphicFrame>
        <p:nvGraphicFramePr>
          <p:cNvPr id="7" name="Chart 6"/>
          <p:cNvGraphicFramePr/>
          <p:nvPr/>
        </p:nvGraphicFramePr>
        <p:xfrm>
          <a:off x="5715001" y="1016008"/>
          <a:ext cx="4361872" cy="5003792"/>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6" name="Table 15"/>
          <p:cNvGraphicFramePr>
            <a:graphicFrameLocks noGrp="1"/>
          </p:cNvGraphicFramePr>
          <p:nvPr>
            <p:extLst>
              <p:ext uri="{D42A27DB-BD31-4B8C-83A1-F6EECF244321}">
                <p14:modId xmlns:p14="http://schemas.microsoft.com/office/powerpoint/2010/main" val="498436272"/>
              </p:ext>
            </p:extLst>
          </p:nvPr>
        </p:nvGraphicFramePr>
        <p:xfrm>
          <a:off x="1376981" y="1066800"/>
          <a:ext cx="4185620" cy="4953002"/>
        </p:xfrm>
        <a:graphic>
          <a:graphicData uri="http://schemas.openxmlformats.org/drawingml/2006/table">
            <a:tbl>
              <a:tblPr/>
              <a:tblGrid>
                <a:gridCol w="948992">
                  <a:extLst>
                    <a:ext uri="{9D8B030D-6E8A-4147-A177-3AD203B41FA5}">
                      <a16:colId xmlns:a16="http://schemas.microsoft.com/office/drawing/2014/main" val="20000"/>
                    </a:ext>
                  </a:extLst>
                </a:gridCol>
                <a:gridCol w="785375">
                  <a:extLst>
                    <a:ext uri="{9D8B030D-6E8A-4147-A177-3AD203B41FA5}">
                      <a16:colId xmlns:a16="http://schemas.microsoft.com/office/drawing/2014/main" val="20001"/>
                    </a:ext>
                  </a:extLst>
                </a:gridCol>
                <a:gridCol w="785375">
                  <a:extLst>
                    <a:ext uri="{9D8B030D-6E8A-4147-A177-3AD203B41FA5}">
                      <a16:colId xmlns:a16="http://schemas.microsoft.com/office/drawing/2014/main" val="20002"/>
                    </a:ext>
                  </a:extLst>
                </a:gridCol>
                <a:gridCol w="785375">
                  <a:extLst>
                    <a:ext uri="{9D8B030D-6E8A-4147-A177-3AD203B41FA5}">
                      <a16:colId xmlns:a16="http://schemas.microsoft.com/office/drawing/2014/main" val="20003"/>
                    </a:ext>
                  </a:extLst>
                </a:gridCol>
                <a:gridCol w="880503">
                  <a:extLst>
                    <a:ext uri="{9D8B030D-6E8A-4147-A177-3AD203B41FA5}">
                      <a16:colId xmlns:a16="http://schemas.microsoft.com/office/drawing/2014/main" val="20004"/>
                    </a:ext>
                  </a:extLst>
                </a:gridCol>
              </a:tblGrid>
              <a:tr h="504300">
                <a:tc>
                  <a:txBody>
                    <a:bodyPr/>
                    <a:lstStyle/>
                    <a:p>
                      <a:pPr algn="l" fontAlgn="b"/>
                      <a:endParaRPr lang="en-US" sz="1000" b="0" i="0" u="none" strike="noStrike" dirty="0">
                        <a:solidFill>
                          <a:srgbClr val="000000"/>
                        </a:solidFill>
                        <a:latin typeface="Calibri"/>
                      </a:endParaRP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gridSpan="4">
                  <a:txBody>
                    <a:bodyPr/>
                    <a:lstStyle/>
                    <a:p>
                      <a:pPr algn="ctr" rtl="0" fontAlgn="ctr"/>
                      <a:r>
                        <a:rPr lang="en-US" sz="800" b="1" i="0" u="none" strike="noStrike" dirty="0">
                          <a:solidFill>
                            <a:srgbClr val="000000"/>
                          </a:solidFill>
                          <a:latin typeface="Arial"/>
                        </a:rPr>
                        <a:t>Number of Institutes</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2D69A"/>
                    </a:solidFill>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1059030">
                <a:tc>
                  <a:txBody>
                    <a:bodyPr/>
                    <a:lstStyle/>
                    <a:p>
                      <a:pPr algn="ctr" rtl="0" fontAlgn="ctr"/>
                      <a:r>
                        <a:rPr lang="en-US" sz="1000" b="1" i="0" u="none" strike="noStrike" dirty="0">
                          <a:solidFill>
                            <a:srgbClr val="000000"/>
                          </a:solidFill>
                          <a:latin typeface="Arial"/>
                        </a:rPr>
                        <a:t>School Level</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7E4BC"/>
                    </a:solidFill>
                  </a:tcPr>
                </a:tc>
                <a:tc>
                  <a:txBody>
                    <a:bodyPr/>
                    <a:lstStyle/>
                    <a:p>
                      <a:pPr algn="ctr" rtl="0" fontAlgn="ctr"/>
                      <a:r>
                        <a:rPr lang="en-US" sz="1000" b="0" i="0" u="none" strike="noStrike" dirty="0">
                          <a:solidFill>
                            <a:srgbClr val="000000"/>
                          </a:solidFill>
                          <a:latin typeface="Arial"/>
                        </a:rPr>
                        <a:t>Boys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7E4BC"/>
                    </a:solidFill>
                  </a:tcPr>
                </a:tc>
                <a:tc>
                  <a:txBody>
                    <a:bodyPr/>
                    <a:lstStyle/>
                    <a:p>
                      <a:pPr algn="ctr" rtl="0" fontAlgn="ctr"/>
                      <a:r>
                        <a:rPr lang="en-US" sz="1000" b="0" i="0" u="none" strike="noStrike" dirty="0">
                          <a:solidFill>
                            <a:srgbClr val="000000"/>
                          </a:solidFill>
                          <a:latin typeface="Arial"/>
                        </a:rPr>
                        <a:t>Girls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7E4BC"/>
                    </a:solidFill>
                  </a:tcPr>
                </a:tc>
                <a:tc>
                  <a:txBody>
                    <a:bodyPr/>
                    <a:lstStyle/>
                    <a:p>
                      <a:pPr algn="ctr" rtl="0" fontAlgn="ctr"/>
                      <a:r>
                        <a:rPr lang="en-US" sz="1000" b="0" i="0" u="none" strike="noStrike" dirty="0">
                          <a:solidFill>
                            <a:srgbClr val="000000"/>
                          </a:solidFill>
                          <a:latin typeface="Arial"/>
                        </a:rPr>
                        <a:t>Co-</a:t>
                      </a:r>
                      <a:r>
                        <a:rPr lang="en-US" sz="1000" b="0" i="0" u="none" strike="noStrike" dirty="0" err="1">
                          <a:solidFill>
                            <a:srgbClr val="000000"/>
                          </a:solidFill>
                          <a:latin typeface="Arial"/>
                        </a:rPr>
                        <a:t>Edu</a:t>
                      </a:r>
                      <a:r>
                        <a:rPr lang="en-US" sz="1000" b="0" i="0" u="none" strike="noStrike" dirty="0">
                          <a:solidFill>
                            <a:srgbClr val="000000"/>
                          </a:solidFill>
                          <a:latin typeface="Arial"/>
                        </a:rPr>
                        <a:t>.</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7E4BC"/>
                    </a:solidFill>
                  </a:tcPr>
                </a:tc>
                <a:tc>
                  <a:txBody>
                    <a:bodyPr/>
                    <a:lstStyle/>
                    <a:p>
                      <a:pPr algn="ctr" rtl="0" fontAlgn="ctr"/>
                      <a:r>
                        <a:rPr lang="en-US" sz="1000" b="0" i="0" u="none" strike="noStrike" dirty="0">
                          <a:solidFill>
                            <a:srgbClr val="000000"/>
                          </a:solidFill>
                          <a:latin typeface="Arial"/>
                        </a:rPr>
                        <a:t>Total</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7E4BC"/>
                    </a:solidFill>
                  </a:tcPr>
                </a:tc>
                <a:extLst>
                  <a:ext uri="{0D108BD9-81ED-4DB2-BD59-A6C34878D82A}">
                    <a16:rowId xmlns:a16="http://schemas.microsoft.com/office/drawing/2014/main" val="10001"/>
                  </a:ext>
                </a:extLst>
              </a:tr>
              <a:tr h="504300">
                <a:tc>
                  <a:txBody>
                    <a:bodyPr/>
                    <a:lstStyle/>
                    <a:p>
                      <a:pPr algn="l" rtl="0" fontAlgn="ctr"/>
                      <a:r>
                        <a:rPr lang="en-US" sz="1000" b="0" i="0" u="none" strike="noStrike" dirty="0">
                          <a:solidFill>
                            <a:srgbClr val="000000"/>
                          </a:solidFill>
                          <a:latin typeface="Arial"/>
                        </a:rPr>
                        <a:t>Primary</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r" rtl="0" fontAlgn="ctr"/>
                      <a:r>
                        <a:rPr lang="en-US" sz="1200" b="0" i="0" u="none" strike="noStrike" dirty="0">
                          <a:solidFill>
                            <a:srgbClr val="000000"/>
                          </a:solidFill>
                          <a:latin typeface="Arial"/>
                        </a:rPr>
                        <a:t>9,402</a:t>
                      </a:r>
                    </a:p>
                  </a:txBody>
                  <a:tcPr marL="9525" marR="9525" marT="9525"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tcPr>
                </a:tc>
                <a:tc>
                  <a:txBody>
                    <a:bodyPr/>
                    <a:lstStyle/>
                    <a:p>
                      <a:pPr algn="r" rtl="0" fontAlgn="ctr"/>
                      <a:r>
                        <a:rPr lang="en-US" sz="1200" b="0" i="0" u="none" strike="noStrike" dirty="0">
                          <a:solidFill>
                            <a:srgbClr val="000000"/>
                          </a:solidFill>
                          <a:latin typeface="Arial"/>
                        </a:rPr>
                        <a:t>5,851</a:t>
                      </a:r>
                    </a:p>
                  </a:txBody>
                  <a:tcPr marL="9525" marR="9525" marT="9525"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r" rtl="0" fontAlgn="ctr"/>
                      <a:r>
                        <a:rPr lang="en-US" sz="1200" b="0" i="0" u="none" strike="noStrike" dirty="0">
                          <a:solidFill>
                            <a:srgbClr val="000000"/>
                          </a:solidFill>
                          <a:latin typeface="Arial"/>
                        </a:rPr>
                        <a:t>26,471</a:t>
                      </a:r>
                    </a:p>
                  </a:txBody>
                  <a:tcPr marL="9525" marR="9525" marT="9525"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r" rtl="0" fontAlgn="ctr"/>
                      <a:r>
                        <a:rPr lang="en-US" sz="1200" b="0" i="0" u="none" strike="noStrike" dirty="0">
                          <a:solidFill>
                            <a:srgbClr val="000000"/>
                          </a:solidFill>
                          <a:latin typeface="Arial"/>
                        </a:rPr>
                        <a:t>41,724</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10002"/>
                  </a:ext>
                </a:extLst>
              </a:tr>
              <a:tr h="756451">
                <a:tc>
                  <a:txBody>
                    <a:bodyPr/>
                    <a:lstStyle/>
                    <a:p>
                      <a:pPr algn="l" rtl="0" fontAlgn="ctr"/>
                      <a:r>
                        <a:rPr lang="en-US" sz="1000" b="0" i="0" u="none" strike="noStrike" dirty="0">
                          <a:solidFill>
                            <a:srgbClr val="000000"/>
                          </a:solidFill>
                          <a:latin typeface="Arial"/>
                        </a:rPr>
                        <a:t>Middle / Elementary</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rtl="0" fontAlgn="ctr"/>
                      <a:r>
                        <a:rPr lang="en-US" sz="1200" b="0" i="0" u="none" strike="noStrike" dirty="0">
                          <a:solidFill>
                            <a:srgbClr val="000000"/>
                          </a:solidFill>
                          <a:latin typeface="Arial"/>
                        </a:rPr>
                        <a:t>504</a:t>
                      </a:r>
                    </a:p>
                  </a:txBody>
                  <a:tcPr marL="9525" marR="9525" marT="9525" marB="0" anchor="ctr">
                    <a:lnL w="6350" cap="flat" cmpd="sng" algn="ctr">
                      <a:solidFill>
                        <a:srgbClr val="000000"/>
                      </a:solidFill>
                      <a:prstDash val="solid"/>
                      <a:round/>
                      <a:headEnd type="none" w="med" len="med"/>
                      <a:tailEnd type="none" w="med" len="med"/>
                    </a:lnL>
                    <a:lnR>
                      <a:noFill/>
                    </a:lnR>
                    <a:lnT>
                      <a:noFill/>
                    </a:lnT>
                    <a:lnB>
                      <a:noFill/>
                    </a:lnB>
                  </a:tcPr>
                </a:tc>
                <a:tc>
                  <a:txBody>
                    <a:bodyPr/>
                    <a:lstStyle/>
                    <a:p>
                      <a:pPr algn="r" rtl="0" fontAlgn="ctr"/>
                      <a:r>
                        <a:rPr lang="en-US" sz="1200" b="0" i="0" u="none" strike="noStrike" dirty="0">
                          <a:solidFill>
                            <a:srgbClr val="000000"/>
                          </a:solidFill>
                          <a:latin typeface="Arial"/>
                        </a:rPr>
                        <a:t>616</a:t>
                      </a:r>
                    </a:p>
                  </a:txBody>
                  <a:tcPr marL="9525" marR="9525" marT="9525" marB="0" anchor="ctr">
                    <a:lnL>
                      <a:noFill/>
                    </a:lnL>
                    <a:lnR>
                      <a:noFill/>
                    </a:lnR>
                    <a:lnT>
                      <a:noFill/>
                    </a:lnT>
                    <a:lnB>
                      <a:noFill/>
                    </a:lnB>
                  </a:tcPr>
                </a:tc>
                <a:tc>
                  <a:txBody>
                    <a:bodyPr/>
                    <a:lstStyle/>
                    <a:p>
                      <a:pPr algn="r" rtl="0" fontAlgn="ctr"/>
                      <a:r>
                        <a:rPr lang="en-US" sz="1200" b="0" i="0" u="none" strike="noStrike">
                          <a:solidFill>
                            <a:srgbClr val="000000"/>
                          </a:solidFill>
                          <a:latin typeface="Arial"/>
                        </a:rPr>
                        <a:t>1,196</a:t>
                      </a:r>
                    </a:p>
                  </a:txBody>
                  <a:tcPr marL="9525" marR="9525" marT="9525" marB="0" anchor="ctr">
                    <a:lnL>
                      <a:noFill/>
                    </a:lnL>
                    <a:lnR w="6350" cap="flat" cmpd="sng" algn="ctr">
                      <a:solidFill>
                        <a:srgbClr val="000000"/>
                      </a:solidFill>
                      <a:prstDash val="solid"/>
                      <a:round/>
                      <a:headEnd type="none" w="med" len="med"/>
                      <a:tailEnd type="none" w="med" len="med"/>
                    </a:lnR>
                    <a:lnT>
                      <a:noFill/>
                    </a:lnT>
                    <a:lnB>
                      <a:noFill/>
                    </a:lnB>
                  </a:tcPr>
                </a:tc>
                <a:tc>
                  <a:txBody>
                    <a:bodyPr/>
                    <a:lstStyle/>
                    <a:p>
                      <a:pPr algn="r" rtl="0" fontAlgn="ctr"/>
                      <a:r>
                        <a:rPr lang="en-US" sz="1200" b="0" i="0" u="none" strike="noStrike" dirty="0">
                          <a:solidFill>
                            <a:srgbClr val="000000"/>
                          </a:solidFill>
                          <a:latin typeface="Arial"/>
                        </a:rPr>
                        <a:t>2,316</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10003"/>
                  </a:ext>
                </a:extLst>
              </a:tr>
              <a:tr h="504300">
                <a:tc>
                  <a:txBody>
                    <a:bodyPr/>
                    <a:lstStyle/>
                    <a:p>
                      <a:pPr algn="l" rtl="0" fontAlgn="ctr"/>
                      <a:r>
                        <a:rPr lang="en-US" sz="1000" b="0" i="0" u="none" strike="noStrike" dirty="0">
                          <a:solidFill>
                            <a:srgbClr val="000000"/>
                          </a:solidFill>
                          <a:latin typeface="Arial"/>
                        </a:rPr>
                        <a:t>Secondary</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rtl="0" fontAlgn="ctr"/>
                      <a:r>
                        <a:rPr lang="en-US" sz="1200" b="0" i="0" u="none" strike="noStrike">
                          <a:solidFill>
                            <a:srgbClr val="000000"/>
                          </a:solidFill>
                          <a:latin typeface="Arial"/>
                        </a:rPr>
                        <a:t>618</a:t>
                      </a:r>
                    </a:p>
                  </a:txBody>
                  <a:tcPr marL="9525" marR="9525" marT="9525" marB="0" anchor="ctr">
                    <a:lnL w="6350" cap="flat" cmpd="sng" algn="ctr">
                      <a:solidFill>
                        <a:srgbClr val="000000"/>
                      </a:solidFill>
                      <a:prstDash val="solid"/>
                      <a:round/>
                      <a:headEnd type="none" w="med" len="med"/>
                      <a:tailEnd type="none" w="med" len="med"/>
                    </a:lnL>
                    <a:lnR>
                      <a:noFill/>
                    </a:lnR>
                    <a:lnT>
                      <a:noFill/>
                    </a:lnT>
                    <a:lnB>
                      <a:noFill/>
                    </a:lnB>
                  </a:tcPr>
                </a:tc>
                <a:tc>
                  <a:txBody>
                    <a:bodyPr/>
                    <a:lstStyle/>
                    <a:p>
                      <a:pPr algn="r" rtl="0" fontAlgn="ctr"/>
                      <a:r>
                        <a:rPr lang="en-US" sz="1200" b="0" i="0" u="none" strike="noStrike" dirty="0">
                          <a:solidFill>
                            <a:srgbClr val="000000"/>
                          </a:solidFill>
                          <a:latin typeface="Arial"/>
                        </a:rPr>
                        <a:t>512</a:t>
                      </a:r>
                    </a:p>
                  </a:txBody>
                  <a:tcPr marL="9525" marR="9525" marT="9525" marB="0" anchor="ctr">
                    <a:lnL>
                      <a:noFill/>
                    </a:lnL>
                    <a:lnR>
                      <a:noFill/>
                    </a:lnR>
                    <a:lnT>
                      <a:noFill/>
                    </a:lnT>
                    <a:lnB>
                      <a:noFill/>
                    </a:lnB>
                  </a:tcPr>
                </a:tc>
                <a:tc>
                  <a:txBody>
                    <a:bodyPr/>
                    <a:lstStyle/>
                    <a:p>
                      <a:pPr algn="r" rtl="0" fontAlgn="ctr"/>
                      <a:r>
                        <a:rPr lang="en-US" sz="1200" b="0" i="0" u="none" strike="noStrike" dirty="0">
                          <a:solidFill>
                            <a:srgbClr val="000000"/>
                          </a:solidFill>
                          <a:latin typeface="Arial"/>
                        </a:rPr>
                        <a:t>576</a:t>
                      </a:r>
                    </a:p>
                  </a:txBody>
                  <a:tcPr marL="9525" marR="9525" marT="9525" marB="0" anchor="ctr">
                    <a:lnL>
                      <a:noFill/>
                    </a:lnL>
                    <a:lnR w="6350" cap="flat" cmpd="sng" algn="ctr">
                      <a:solidFill>
                        <a:srgbClr val="000000"/>
                      </a:solidFill>
                      <a:prstDash val="solid"/>
                      <a:round/>
                      <a:headEnd type="none" w="med" len="med"/>
                      <a:tailEnd type="none" w="med" len="med"/>
                    </a:lnR>
                    <a:lnT>
                      <a:noFill/>
                    </a:lnT>
                    <a:lnB>
                      <a:noFill/>
                    </a:lnB>
                  </a:tcPr>
                </a:tc>
                <a:tc>
                  <a:txBody>
                    <a:bodyPr/>
                    <a:lstStyle/>
                    <a:p>
                      <a:pPr algn="r" rtl="0" fontAlgn="ctr"/>
                      <a:r>
                        <a:rPr lang="en-US" sz="1200" b="0" i="0" u="none" strike="noStrike" dirty="0">
                          <a:solidFill>
                            <a:srgbClr val="000000"/>
                          </a:solidFill>
                          <a:latin typeface="Arial"/>
                        </a:rPr>
                        <a:t>1,706</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10004"/>
                  </a:ext>
                </a:extLst>
              </a:tr>
              <a:tr h="756451">
                <a:tc>
                  <a:txBody>
                    <a:bodyPr/>
                    <a:lstStyle/>
                    <a:p>
                      <a:pPr algn="l" rtl="0" fontAlgn="ctr"/>
                      <a:r>
                        <a:rPr lang="en-US" sz="1000" b="0" i="0" u="none" strike="noStrike" dirty="0">
                          <a:solidFill>
                            <a:srgbClr val="000000"/>
                          </a:solidFill>
                          <a:latin typeface="Arial"/>
                        </a:rPr>
                        <a:t>Higher Secondary</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r" rtl="0" fontAlgn="ctr"/>
                      <a:r>
                        <a:rPr lang="en-US" sz="1200" b="0" i="0" u="none" strike="noStrike">
                          <a:solidFill>
                            <a:srgbClr val="000000"/>
                          </a:solidFill>
                          <a:latin typeface="Arial"/>
                        </a:rPr>
                        <a:t>90</a:t>
                      </a:r>
                    </a:p>
                  </a:txBody>
                  <a:tcPr marL="9525" marR="9525" marT="9525" marB="0" anchor="ctr">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tcPr>
                </a:tc>
                <a:tc>
                  <a:txBody>
                    <a:bodyPr/>
                    <a:lstStyle/>
                    <a:p>
                      <a:pPr algn="r" rtl="0" fontAlgn="ctr"/>
                      <a:r>
                        <a:rPr lang="en-US" sz="1200" b="0" i="0" u="none" strike="noStrike">
                          <a:solidFill>
                            <a:srgbClr val="000000"/>
                          </a:solidFill>
                          <a:latin typeface="Arial"/>
                        </a:rPr>
                        <a:t>79</a:t>
                      </a:r>
                    </a:p>
                  </a:txBody>
                  <a:tcPr marL="9525" marR="9525" marT="9525"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r" rtl="0" fontAlgn="ctr"/>
                      <a:r>
                        <a:rPr lang="en-US" sz="1200" b="0" i="0" u="none" strike="noStrike" dirty="0">
                          <a:solidFill>
                            <a:srgbClr val="000000"/>
                          </a:solidFill>
                          <a:latin typeface="Arial"/>
                        </a:rPr>
                        <a:t>124</a:t>
                      </a:r>
                    </a:p>
                  </a:txBody>
                  <a:tcPr marL="9525" marR="9525" marT="9525" marB="0" anchor="ctr">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r" rtl="0" fontAlgn="ctr"/>
                      <a:r>
                        <a:rPr lang="en-US" sz="1200" b="0" i="0" u="none" strike="noStrike" dirty="0">
                          <a:solidFill>
                            <a:srgbClr val="000000"/>
                          </a:solidFill>
                          <a:latin typeface="Arial"/>
                        </a:rPr>
                        <a:t>293</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r h="529514">
                <a:tc>
                  <a:txBody>
                    <a:bodyPr/>
                    <a:lstStyle/>
                    <a:p>
                      <a:pPr algn="ctr" rtl="0" fontAlgn="ctr"/>
                      <a:r>
                        <a:rPr lang="en-US" sz="800" b="0" i="0" u="none" strike="noStrike">
                          <a:solidFill>
                            <a:srgbClr val="000000"/>
                          </a:solidFill>
                          <a:latin typeface="Arial"/>
                        </a:rPr>
                        <a:t>Total</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D69A"/>
                    </a:solidFill>
                  </a:tcPr>
                </a:tc>
                <a:tc>
                  <a:txBody>
                    <a:bodyPr/>
                    <a:lstStyle/>
                    <a:p>
                      <a:pPr algn="r" rtl="0" fontAlgn="ctr"/>
                      <a:r>
                        <a:rPr lang="en-US" sz="1200" b="0" i="0" u="none" strike="noStrike">
                          <a:solidFill>
                            <a:srgbClr val="000000"/>
                          </a:solidFill>
                          <a:latin typeface="Arial"/>
                        </a:rPr>
                        <a:t>10,614</a:t>
                      </a:r>
                    </a:p>
                  </a:txBody>
                  <a:tcPr marL="9525" marR="9525" marT="9525"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D69A"/>
                    </a:solidFill>
                  </a:tcPr>
                </a:tc>
                <a:tc>
                  <a:txBody>
                    <a:bodyPr/>
                    <a:lstStyle/>
                    <a:p>
                      <a:pPr algn="r" rtl="0" fontAlgn="ctr"/>
                      <a:r>
                        <a:rPr lang="en-US" sz="1200" b="0" i="0" u="none" strike="noStrike">
                          <a:solidFill>
                            <a:srgbClr val="000000"/>
                          </a:solidFill>
                          <a:latin typeface="Arial"/>
                        </a:rPr>
                        <a:t>7,058</a:t>
                      </a:r>
                    </a:p>
                  </a:txBody>
                  <a:tcPr marL="9525" marR="9525" marT="9525" marB="0" anchor="ctr">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2D69A"/>
                    </a:solidFill>
                  </a:tcPr>
                </a:tc>
                <a:tc>
                  <a:txBody>
                    <a:bodyPr/>
                    <a:lstStyle/>
                    <a:p>
                      <a:pPr algn="r" rtl="0" fontAlgn="ctr"/>
                      <a:r>
                        <a:rPr lang="en-US" sz="1200" b="0" i="0" u="none" strike="noStrike">
                          <a:solidFill>
                            <a:srgbClr val="000000"/>
                          </a:solidFill>
                          <a:latin typeface="Arial"/>
                        </a:rPr>
                        <a:t>28,367</a:t>
                      </a:r>
                    </a:p>
                  </a:txBody>
                  <a:tcPr marL="9525" marR="9525" marT="9525"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2D69A"/>
                    </a:solidFill>
                  </a:tcPr>
                </a:tc>
                <a:tc>
                  <a:txBody>
                    <a:bodyPr/>
                    <a:lstStyle/>
                    <a:p>
                      <a:pPr algn="r" rtl="0" fontAlgn="ctr"/>
                      <a:r>
                        <a:rPr lang="en-US" sz="1200" b="1" i="0" u="none" strike="noStrike" dirty="0">
                          <a:solidFill>
                            <a:srgbClr val="000000"/>
                          </a:solidFill>
                          <a:latin typeface="Arial"/>
                        </a:rPr>
                        <a:t>46,039</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2D69A"/>
                    </a:solidFill>
                  </a:tcPr>
                </a:tc>
                <a:extLst>
                  <a:ext uri="{0D108BD9-81ED-4DB2-BD59-A6C34878D82A}">
                    <a16:rowId xmlns:a16="http://schemas.microsoft.com/office/drawing/2014/main" val="10006"/>
                  </a:ext>
                </a:extLst>
              </a:tr>
              <a:tr h="338656">
                <a:tc gridSpan="2">
                  <a:txBody>
                    <a:bodyPr/>
                    <a:lstStyle/>
                    <a:p>
                      <a:pPr algn="l" rtl="0" fontAlgn="b"/>
                      <a:r>
                        <a:rPr lang="fr-FR" sz="700" b="0" i="0" u="none" strike="noStrike" dirty="0">
                          <a:solidFill>
                            <a:srgbClr val="000000"/>
                          </a:solidFill>
                          <a:latin typeface="Arial"/>
                        </a:rPr>
                        <a:t>Source : SEMIS </a:t>
                      </a:r>
                      <a:r>
                        <a:rPr lang="fr-FR" sz="700" b="0" i="0" u="none" strike="noStrike" dirty="0" err="1">
                          <a:solidFill>
                            <a:srgbClr val="000000"/>
                          </a:solidFill>
                          <a:latin typeface="Arial"/>
                        </a:rPr>
                        <a:t>Census</a:t>
                      </a:r>
                      <a:r>
                        <a:rPr lang="fr-FR" sz="700" b="0" i="0" u="none" strike="noStrike" dirty="0">
                          <a:solidFill>
                            <a:srgbClr val="000000"/>
                          </a:solidFill>
                          <a:latin typeface="Arial"/>
                        </a:rPr>
                        <a:t> 2014 - 2015</a:t>
                      </a:r>
                    </a:p>
                  </a:txBody>
                  <a:tcPr marL="9525" marR="9525" marT="9525" marB="0">
                    <a:lnL>
                      <a:noFill/>
                    </a:lnL>
                    <a:lnR>
                      <a:noFill/>
                    </a:lnR>
                    <a:lnT w="6350" cap="flat" cmpd="sng" algn="ctr">
                      <a:solidFill>
                        <a:srgbClr val="000000"/>
                      </a:solidFill>
                      <a:prstDash val="solid"/>
                      <a:round/>
                      <a:headEnd type="none" w="med" len="med"/>
                      <a:tailEnd type="none" w="med" len="med"/>
                    </a:lnT>
                    <a:lnB>
                      <a:noFill/>
                    </a:lnB>
                  </a:tcPr>
                </a:tc>
                <a:tc hMerge="1">
                  <a:txBody>
                    <a:bodyPr/>
                    <a:lstStyle/>
                    <a:p>
                      <a:endParaRPr lang="en-US"/>
                    </a:p>
                  </a:txBody>
                  <a:tcPr/>
                </a:tc>
                <a:tc gridSpan="3">
                  <a:txBody>
                    <a:bodyPr/>
                    <a:lstStyle/>
                    <a:p>
                      <a:pPr algn="ctr" rtl="0" fontAlgn="b"/>
                      <a:r>
                        <a:rPr lang="en-US" sz="800" b="0" i="0" u="none" strike="noStrike" dirty="0">
                          <a:solidFill>
                            <a:srgbClr val="000000"/>
                          </a:solidFill>
                          <a:latin typeface="Arial"/>
                        </a:rPr>
                        <a:t>Sindh Education Management Information System (SEMIS)</a:t>
                      </a:r>
                    </a:p>
                  </a:txBody>
                  <a:tcPr marL="9525" marR="9525" marT="9525" marB="0">
                    <a:lnL>
                      <a:noFill/>
                    </a:lnL>
                    <a:lnR>
                      <a:noFill/>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7"/>
                  </a:ext>
                </a:extLst>
              </a:tr>
            </a:tbl>
          </a:graphicData>
        </a:graphic>
      </p:graphicFrame>
      <p:grpSp>
        <p:nvGrpSpPr>
          <p:cNvPr id="5" name="Group 4"/>
          <p:cNvGrpSpPr/>
          <p:nvPr/>
        </p:nvGrpSpPr>
        <p:grpSpPr>
          <a:xfrm>
            <a:off x="0" y="-27296"/>
            <a:ext cx="12192000" cy="6885296"/>
            <a:chOff x="0" y="-27296"/>
            <a:chExt cx="12192000" cy="6885296"/>
          </a:xfrm>
        </p:grpSpPr>
        <p:pic>
          <p:nvPicPr>
            <p:cNvPr id="6" name="Picture 3" descr="C:\Users\Mujeeb Khatri\Desktop\sindhgovt_logo.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749958" y="-27296"/>
              <a:ext cx="402336" cy="457200"/>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2" descr="E:\RSU\SESP\Ph-III\Presentation\JSER\DEsign.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342900" cy="6858000"/>
            </a:xfrm>
            <a:prstGeom prst="rect">
              <a:avLst/>
            </a:prstGeom>
            <a:noFill/>
            <a:extLst>
              <a:ext uri="{909E8E84-426E-40DD-AFC4-6F175D3DCCD1}">
                <a14:hiddenFill xmlns:a14="http://schemas.microsoft.com/office/drawing/2010/main">
                  <a:solidFill>
                    <a:srgbClr val="FFFFFF"/>
                  </a:solidFill>
                </a14:hiddenFill>
              </a:ext>
            </a:extLst>
          </p:spPr>
        </p:pic>
        <p:sp>
          <p:nvSpPr>
            <p:cNvPr id="9" name="Footer Placeholder 3"/>
            <p:cNvSpPr txBox="1">
              <a:spLocks/>
            </p:cNvSpPr>
            <p:nvPr/>
          </p:nvSpPr>
          <p:spPr>
            <a:xfrm>
              <a:off x="10868167" y="6661744"/>
              <a:ext cx="1323833" cy="182562"/>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b="1" dirty="0">
                  <a:solidFill>
                    <a:schemeClr val="tx1"/>
                  </a:solidFill>
                </a:rPr>
                <a:t>JESR-II</a:t>
              </a:r>
            </a:p>
          </p:txBody>
        </p:sp>
        <p:sp>
          <p:nvSpPr>
            <p:cNvPr id="10" name="Footer Placeholder 3"/>
            <p:cNvSpPr txBox="1">
              <a:spLocks/>
            </p:cNvSpPr>
            <p:nvPr/>
          </p:nvSpPr>
          <p:spPr>
            <a:xfrm>
              <a:off x="8864320" y="0"/>
              <a:ext cx="3295934" cy="457201"/>
            </a:xfrm>
            <a:prstGeom prst="rect">
              <a:avLst/>
            </a:prstGeom>
          </p:spPr>
          <p:txBody>
            <a:bodyPr vert="horz" lIns="91440" tIns="45720" rIns="45720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b="1" dirty="0">
                  <a:solidFill>
                    <a:schemeClr val="tx1"/>
                  </a:solidFill>
                </a:rPr>
                <a:t>Education &amp; Literacy Department</a:t>
              </a:r>
            </a:p>
            <a:p>
              <a:pPr algn="r"/>
              <a:r>
                <a:rPr lang="en-US" b="1" dirty="0">
                  <a:solidFill>
                    <a:schemeClr val="tx1"/>
                  </a:solidFill>
                </a:rPr>
                <a:t>Government of Sindh </a:t>
              </a:r>
            </a:p>
          </p:txBody>
        </p:sp>
      </p:grpSp>
    </p:spTree>
    <p:extLst>
      <p:ext uri="{BB962C8B-B14F-4D97-AF65-F5344CB8AC3E}">
        <p14:creationId xmlns:p14="http://schemas.microsoft.com/office/powerpoint/2010/main" val="169050514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 name="Chart 12"/>
          <p:cNvGraphicFramePr/>
          <p:nvPr/>
        </p:nvGraphicFramePr>
        <p:xfrm>
          <a:off x="4876801" y="1143000"/>
          <a:ext cx="4800601" cy="4800601"/>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1" name="Table 10"/>
          <p:cNvGraphicFramePr>
            <a:graphicFrameLocks noGrp="1"/>
          </p:cNvGraphicFramePr>
          <p:nvPr>
            <p:extLst>
              <p:ext uri="{D42A27DB-BD31-4B8C-83A1-F6EECF244321}">
                <p14:modId xmlns:p14="http://schemas.microsoft.com/office/powerpoint/2010/main" val="839920978"/>
              </p:ext>
            </p:extLst>
          </p:nvPr>
        </p:nvGraphicFramePr>
        <p:xfrm>
          <a:off x="1905000" y="1066802"/>
          <a:ext cx="2819400" cy="4876800"/>
        </p:xfrm>
        <a:graphic>
          <a:graphicData uri="http://schemas.openxmlformats.org/drawingml/2006/table">
            <a:tbl>
              <a:tblPr/>
              <a:tblGrid>
                <a:gridCol w="704850">
                  <a:extLst>
                    <a:ext uri="{9D8B030D-6E8A-4147-A177-3AD203B41FA5}">
                      <a16:colId xmlns:a16="http://schemas.microsoft.com/office/drawing/2014/main" val="20000"/>
                    </a:ext>
                  </a:extLst>
                </a:gridCol>
                <a:gridCol w="704850">
                  <a:extLst>
                    <a:ext uri="{9D8B030D-6E8A-4147-A177-3AD203B41FA5}">
                      <a16:colId xmlns:a16="http://schemas.microsoft.com/office/drawing/2014/main" val="20001"/>
                    </a:ext>
                  </a:extLst>
                </a:gridCol>
                <a:gridCol w="704850">
                  <a:extLst>
                    <a:ext uri="{9D8B030D-6E8A-4147-A177-3AD203B41FA5}">
                      <a16:colId xmlns:a16="http://schemas.microsoft.com/office/drawing/2014/main" val="20002"/>
                    </a:ext>
                  </a:extLst>
                </a:gridCol>
                <a:gridCol w="704850">
                  <a:extLst>
                    <a:ext uri="{9D8B030D-6E8A-4147-A177-3AD203B41FA5}">
                      <a16:colId xmlns:a16="http://schemas.microsoft.com/office/drawing/2014/main" val="20003"/>
                    </a:ext>
                  </a:extLst>
                </a:gridCol>
              </a:tblGrid>
              <a:tr h="375139">
                <a:tc>
                  <a:txBody>
                    <a:bodyPr/>
                    <a:lstStyle/>
                    <a:p>
                      <a:pPr algn="l" fontAlgn="b"/>
                      <a:endParaRPr lang="en-US" sz="1000" b="0" i="0" u="none" strike="noStrike" dirty="0">
                        <a:solidFill>
                          <a:srgbClr val="000000"/>
                        </a:solidFill>
                        <a:latin typeface="Calibri"/>
                      </a:endParaRPr>
                    </a:p>
                  </a:txBody>
                  <a:tcPr marL="9525" marR="9525" marT="9525"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gridSpan="3">
                  <a:txBody>
                    <a:bodyPr/>
                    <a:lstStyle/>
                    <a:p>
                      <a:pPr algn="ctr" rtl="0" fontAlgn="ctr"/>
                      <a:r>
                        <a:rPr lang="en-US" sz="800" b="1" i="0" u="none" strike="noStrike">
                          <a:solidFill>
                            <a:srgbClr val="000000"/>
                          </a:solidFill>
                          <a:latin typeface="Arial"/>
                        </a:rPr>
                        <a:t>Teachers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5E0EC"/>
                    </a:solid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767104">
                <a:tc>
                  <a:txBody>
                    <a:bodyPr/>
                    <a:lstStyle/>
                    <a:p>
                      <a:pPr algn="ctr" rtl="0" fontAlgn="ctr"/>
                      <a:r>
                        <a:rPr lang="en-US" sz="800" b="1" i="0" u="none" strike="noStrike">
                          <a:solidFill>
                            <a:srgbClr val="000000"/>
                          </a:solidFill>
                          <a:latin typeface="Arial"/>
                        </a:rPr>
                        <a:t>School Level</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2A1C7"/>
                    </a:solidFill>
                  </a:tcPr>
                </a:tc>
                <a:tc>
                  <a:txBody>
                    <a:bodyPr/>
                    <a:lstStyle/>
                    <a:p>
                      <a:pPr algn="ctr" rtl="0" fontAlgn="ctr"/>
                      <a:r>
                        <a:rPr lang="en-US" sz="800" b="0" i="0" u="none" strike="noStrike">
                          <a:solidFill>
                            <a:srgbClr val="000000"/>
                          </a:solidFill>
                          <a:latin typeface="Arial"/>
                        </a:rPr>
                        <a:t>Male</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2A1C7"/>
                    </a:solidFill>
                  </a:tcPr>
                </a:tc>
                <a:tc>
                  <a:txBody>
                    <a:bodyPr/>
                    <a:lstStyle/>
                    <a:p>
                      <a:pPr algn="ctr" rtl="0" fontAlgn="ctr"/>
                      <a:r>
                        <a:rPr lang="en-US" sz="800" b="0" i="0" u="none" strike="noStrike">
                          <a:solidFill>
                            <a:srgbClr val="000000"/>
                          </a:solidFill>
                          <a:latin typeface="Arial"/>
                        </a:rPr>
                        <a:t>Female</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2A1C7"/>
                    </a:solidFill>
                  </a:tcPr>
                </a:tc>
                <a:tc>
                  <a:txBody>
                    <a:bodyPr/>
                    <a:lstStyle/>
                    <a:p>
                      <a:pPr algn="ctr" rtl="0" fontAlgn="ctr"/>
                      <a:r>
                        <a:rPr lang="en-US" sz="800" b="0" i="0" u="none" strike="noStrike">
                          <a:solidFill>
                            <a:srgbClr val="000000"/>
                          </a:solidFill>
                          <a:latin typeface="Arial"/>
                        </a:rPr>
                        <a:t>Total</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2A1C7"/>
                    </a:solidFill>
                  </a:tcPr>
                </a:tc>
                <a:extLst>
                  <a:ext uri="{0D108BD9-81ED-4DB2-BD59-A6C34878D82A}">
                    <a16:rowId xmlns:a16="http://schemas.microsoft.com/office/drawing/2014/main" val="10001"/>
                  </a:ext>
                </a:extLst>
              </a:tr>
              <a:tr h="511403">
                <a:tc>
                  <a:txBody>
                    <a:bodyPr/>
                    <a:lstStyle/>
                    <a:p>
                      <a:pPr algn="l" rtl="0" fontAlgn="ctr"/>
                      <a:r>
                        <a:rPr lang="en-US" sz="1000" b="0" i="0" u="none" strike="noStrike" dirty="0">
                          <a:solidFill>
                            <a:srgbClr val="000000"/>
                          </a:solidFill>
                          <a:latin typeface="Arial"/>
                        </a:rPr>
                        <a:t>Primary</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r" rtl="0" fontAlgn="ctr"/>
                      <a:r>
                        <a:rPr lang="en-US" sz="1200" b="0" i="0" u="none" strike="noStrike" dirty="0">
                          <a:solidFill>
                            <a:srgbClr val="000000"/>
                          </a:solidFill>
                          <a:latin typeface="Arial"/>
                        </a:rPr>
                        <a:t>64,892</a:t>
                      </a:r>
                    </a:p>
                  </a:txBody>
                  <a:tcPr marL="9525" marR="9525" marT="9525"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tcPr>
                </a:tc>
                <a:tc>
                  <a:txBody>
                    <a:bodyPr/>
                    <a:lstStyle/>
                    <a:p>
                      <a:pPr algn="r" rtl="0" fontAlgn="ctr"/>
                      <a:r>
                        <a:rPr lang="en-US" sz="1200" b="0" i="0" u="none" strike="noStrike" dirty="0">
                          <a:solidFill>
                            <a:srgbClr val="000000"/>
                          </a:solidFill>
                          <a:latin typeface="Arial"/>
                        </a:rPr>
                        <a:t>22,193</a:t>
                      </a:r>
                    </a:p>
                  </a:txBody>
                  <a:tcPr marL="9525" marR="9525" marT="9525"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r" rtl="0" fontAlgn="ctr"/>
                      <a:r>
                        <a:rPr lang="en-US" sz="1200" b="0" i="0" u="none" strike="noStrike">
                          <a:solidFill>
                            <a:srgbClr val="000000"/>
                          </a:solidFill>
                          <a:latin typeface="Arial"/>
                        </a:rPr>
                        <a:t>87,085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10002"/>
                  </a:ext>
                </a:extLst>
              </a:tr>
              <a:tr h="767104">
                <a:tc>
                  <a:txBody>
                    <a:bodyPr/>
                    <a:lstStyle/>
                    <a:p>
                      <a:pPr algn="l" rtl="0" fontAlgn="ctr"/>
                      <a:r>
                        <a:rPr lang="en-US" sz="1000" b="0" i="0" u="none" strike="noStrike">
                          <a:solidFill>
                            <a:srgbClr val="000000"/>
                          </a:solidFill>
                          <a:latin typeface="Arial"/>
                        </a:rPr>
                        <a:t>Middle / Elementary</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rtl="0" fontAlgn="ctr"/>
                      <a:r>
                        <a:rPr lang="en-US" sz="1200" b="0" i="0" u="none" strike="noStrike" dirty="0">
                          <a:solidFill>
                            <a:srgbClr val="000000"/>
                          </a:solidFill>
                          <a:latin typeface="Arial"/>
                        </a:rPr>
                        <a:t>7,588</a:t>
                      </a:r>
                    </a:p>
                  </a:txBody>
                  <a:tcPr marL="9525" marR="9525" marT="9525" marB="0" anchor="ctr">
                    <a:lnL w="6350" cap="flat" cmpd="sng" algn="ctr">
                      <a:solidFill>
                        <a:srgbClr val="000000"/>
                      </a:solidFill>
                      <a:prstDash val="solid"/>
                      <a:round/>
                      <a:headEnd type="none" w="med" len="med"/>
                      <a:tailEnd type="none" w="med" len="med"/>
                    </a:lnL>
                    <a:lnR>
                      <a:noFill/>
                    </a:lnR>
                    <a:lnT>
                      <a:noFill/>
                    </a:lnT>
                    <a:lnB>
                      <a:noFill/>
                    </a:lnB>
                  </a:tcPr>
                </a:tc>
                <a:tc>
                  <a:txBody>
                    <a:bodyPr/>
                    <a:lstStyle/>
                    <a:p>
                      <a:pPr algn="r" rtl="0" fontAlgn="ctr"/>
                      <a:r>
                        <a:rPr lang="en-US" sz="1200" b="0" i="0" u="none" strike="noStrike" dirty="0">
                          <a:solidFill>
                            <a:srgbClr val="000000"/>
                          </a:solidFill>
                          <a:latin typeface="Arial"/>
                        </a:rPr>
                        <a:t>4,690</a:t>
                      </a:r>
                    </a:p>
                  </a:txBody>
                  <a:tcPr marL="9525" marR="9525" marT="9525" marB="0" anchor="ctr">
                    <a:lnL>
                      <a:noFill/>
                    </a:lnL>
                    <a:lnR w="6350" cap="flat" cmpd="sng" algn="ctr">
                      <a:solidFill>
                        <a:srgbClr val="000000"/>
                      </a:solidFill>
                      <a:prstDash val="solid"/>
                      <a:round/>
                      <a:headEnd type="none" w="med" len="med"/>
                      <a:tailEnd type="none" w="med" len="med"/>
                    </a:lnR>
                    <a:lnT>
                      <a:noFill/>
                    </a:lnT>
                    <a:lnB>
                      <a:noFill/>
                    </a:lnB>
                  </a:tcPr>
                </a:tc>
                <a:tc>
                  <a:txBody>
                    <a:bodyPr/>
                    <a:lstStyle/>
                    <a:p>
                      <a:pPr algn="r" rtl="0" fontAlgn="ctr"/>
                      <a:r>
                        <a:rPr lang="en-US" sz="1200" b="0" i="0" u="none" strike="noStrike" dirty="0">
                          <a:solidFill>
                            <a:srgbClr val="000000"/>
                          </a:solidFill>
                          <a:latin typeface="Arial"/>
                        </a:rPr>
                        <a:t>12,278</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10003"/>
                  </a:ext>
                </a:extLst>
              </a:tr>
              <a:tr h="511403">
                <a:tc>
                  <a:txBody>
                    <a:bodyPr/>
                    <a:lstStyle/>
                    <a:p>
                      <a:pPr algn="l" rtl="0" fontAlgn="ctr"/>
                      <a:r>
                        <a:rPr lang="en-US" sz="1000" b="0" i="0" u="none" strike="noStrike">
                          <a:solidFill>
                            <a:srgbClr val="000000"/>
                          </a:solidFill>
                          <a:latin typeface="Arial"/>
                        </a:rPr>
                        <a:t>Secondary</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rtl="0" fontAlgn="ctr"/>
                      <a:r>
                        <a:rPr lang="en-US" sz="1200" b="0" i="0" u="none" strike="noStrike">
                          <a:solidFill>
                            <a:srgbClr val="000000"/>
                          </a:solidFill>
                          <a:latin typeface="Arial"/>
                        </a:rPr>
                        <a:t>20,244</a:t>
                      </a:r>
                    </a:p>
                  </a:txBody>
                  <a:tcPr marL="9525" marR="9525" marT="9525" marB="0" anchor="ctr">
                    <a:lnL w="6350" cap="flat" cmpd="sng" algn="ctr">
                      <a:solidFill>
                        <a:srgbClr val="000000"/>
                      </a:solidFill>
                      <a:prstDash val="solid"/>
                      <a:round/>
                      <a:headEnd type="none" w="med" len="med"/>
                      <a:tailEnd type="none" w="med" len="med"/>
                    </a:lnL>
                    <a:lnR>
                      <a:noFill/>
                    </a:lnR>
                    <a:lnT>
                      <a:noFill/>
                    </a:lnT>
                    <a:lnB>
                      <a:noFill/>
                    </a:lnB>
                  </a:tcPr>
                </a:tc>
                <a:tc>
                  <a:txBody>
                    <a:bodyPr/>
                    <a:lstStyle/>
                    <a:p>
                      <a:pPr algn="r" rtl="0" fontAlgn="ctr"/>
                      <a:r>
                        <a:rPr lang="en-US" sz="1200" b="0" i="0" u="none" strike="noStrike" dirty="0">
                          <a:solidFill>
                            <a:srgbClr val="000000"/>
                          </a:solidFill>
                          <a:latin typeface="Arial"/>
                        </a:rPr>
                        <a:t>14,344</a:t>
                      </a:r>
                    </a:p>
                  </a:txBody>
                  <a:tcPr marL="9525" marR="9525" marT="9525" marB="0" anchor="ctr">
                    <a:lnL>
                      <a:noFill/>
                    </a:lnL>
                    <a:lnR w="6350" cap="flat" cmpd="sng" algn="ctr">
                      <a:solidFill>
                        <a:srgbClr val="000000"/>
                      </a:solidFill>
                      <a:prstDash val="solid"/>
                      <a:round/>
                      <a:headEnd type="none" w="med" len="med"/>
                      <a:tailEnd type="none" w="med" len="med"/>
                    </a:lnR>
                    <a:lnT>
                      <a:noFill/>
                    </a:lnT>
                    <a:lnB>
                      <a:noFill/>
                    </a:lnB>
                  </a:tcPr>
                </a:tc>
                <a:tc>
                  <a:txBody>
                    <a:bodyPr/>
                    <a:lstStyle/>
                    <a:p>
                      <a:pPr algn="r" rtl="0" fontAlgn="ctr"/>
                      <a:r>
                        <a:rPr lang="en-US" sz="1200" b="0" i="0" u="none" strike="noStrike" dirty="0">
                          <a:solidFill>
                            <a:srgbClr val="000000"/>
                          </a:solidFill>
                          <a:latin typeface="Arial"/>
                        </a:rPr>
                        <a:t>34,588</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10004"/>
                  </a:ext>
                </a:extLst>
              </a:tr>
              <a:tr h="767104">
                <a:tc>
                  <a:txBody>
                    <a:bodyPr/>
                    <a:lstStyle/>
                    <a:p>
                      <a:pPr algn="l" rtl="0" fontAlgn="ctr"/>
                      <a:r>
                        <a:rPr lang="en-US" sz="1000" b="0" i="0" u="none" strike="noStrike">
                          <a:solidFill>
                            <a:srgbClr val="000000"/>
                          </a:solidFill>
                          <a:latin typeface="Arial"/>
                        </a:rPr>
                        <a:t>Higher Secondary</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r" rtl="0" fontAlgn="ctr"/>
                      <a:r>
                        <a:rPr lang="en-US" sz="1200" b="0" i="0" u="none" strike="noStrike">
                          <a:solidFill>
                            <a:srgbClr val="000000"/>
                          </a:solidFill>
                          <a:latin typeface="Arial"/>
                        </a:rPr>
                        <a:t>6,769</a:t>
                      </a:r>
                    </a:p>
                  </a:txBody>
                  <a:tcPr marL="9525" marR="9525" marT="9525" marB="0" anchor="ctr">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tcPr>
                </a:tc>
                <a:tc>
                  <a:txBody>
                    <a:bodyPr/>
                    <a:lstStyle/>
                    <a:p>
                      <a:pPr algn="r" rtl="0" fontAlgn="ctr"/>
                      <a:r>
                        <a:rPr lang="en-US" sz="1200" b="0" i="0" u="none" strike="noStrike">
                          <a:solidFill>
                            <a:srgbClr val="000000"/>
                          </a:solidFill>
                          <a:latin typeface="Arial"/>
                        </a:rPr>
                        <a:t>3,450</a:t>
                      </a:r>
                    </a:p>
                  </a:txBody>
                  <a:tcPr marL="9525" marR="9525" marT="9525" marB="0" anchor="ctr">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r" rtl="0" fontAlgn="ctr"/>
                      <a:r>
                        <a:rPr lang="en-US" sz="1200" b="0" i="0" u="none" strike="noStrike" dirty="0">
                          <a:solidFill>
                            <a:srgbClr val="000000"/>
                          </a:solidFill>
                          <a:latin typeface="Arial"/>
                        </a:rPr>
                        <a:t>10,219</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r h="664823">
                <a:tc>
                  <a:txBody>
                    <a:bodyPr/>
                    <a:lstStyle/>
                    <a:p>
                      <a:pPr algn="ctr" rtl="0" fontAlgn="ctr"/>
                      <a:r>
                        <a:rPr lang="en-US" sz="800" b="1" i="0" u="none" strike="noStrike">
                          <a:solidFill>
                            <a:srgbClr val="000000"/>
                          </a:solidFill>
                          <a:latin typeface="Arial"/>
                        </a:rPr>
                        <a:t>Total</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2A1C7"/>
                    </a:solidFill>
                  </a:tcPr>
                </a:tc>
                <a:tc>
                  <a:txBody>
                    <a:bodyPr/>
                    <a:lstStyle/>
                    <a:p>
                      <a:pPr algn="ctr" rtl="0" fontAlgn="ctr"/>
                      <a:r>
                        <a:rPr lang="en-US" sz="1200" b="0" i="0" u="none" strike="noStrike" dirty="0">
                          <a:solidFill>
                            <a:srgbClr val="000000"/>
                          </a:solidFill>
                          <a:latin typeface="Arial"/>
                        </a:rPr>
                        <a:t>99493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2A1C7"/>
                    </a:solidFill>
                  </a:tcPr>
                </a:tc>
                <a:tc>
                  <a:txBody>
                    <a:bodyPr/>
                    <a:lstStyle/>
                    <a:p>
                      <a:pPr algn="ctr" rtl="0" fontAlgn="ctr"/>
                      <a:r>
                        <a:rPr lang="en-US" sz="1200" b="0" i="0" u="none" strike="noStrike">
                          <a:solidFill>
                            <a:srgbClr val="000000"/>
                          </a:solidFill>
                          <a:latin typeface="Arial"/>
                        </a:rPr>
                        <a:t>44677</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2A1C7"/>
                    </a:solidFill>
                  </a:tcPr>
                </a:tc>
                <a:tc>
                  <a:txBody>
                    <a:bodyPr/>
                    <a:lstStyle/>
                    <a:p>
                      <a:pPr algn="ctr" rtl="0" fontAlgn="ctr"/>
                      <a:r>
                        <a:rPr lang="en-US" sz="1200" b="0" i="0" u="none" strike="noStrike" dirty="0">
                          <a:solidFill>
                            <a:srgbClr val="000000"/>
                          </a:solidFill>
                          <a:latin typeface="Arial"/>
                        </a:rPr>
                        <a:t>144,170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2A1C7"/>
                    </a:solidFill>
                  </a:tcPr>
                </a:tc>
                <a:extLst>
                  <a:ext uri="{0D108BD9-81ED-4DB2-BD59-A6C34878D82A}">
                    <a16:rowId xmlns:a16="http://schemas.microsoft.com/office/drawing/2014/main" val="10006"/>
                  </a:ext>
                </a:extLst>
              </a:tr>
              <a:tr h="512720">
                <a:tc gridSpan="2">
                  <a:txBody>
                    <a:bodyPr/>
                    <a:lstStyle/>
                    <a:p>
                      <a:pPr algn="ctr" rtl="0" fontAlgn="b"/>
                      <a:r>
                        <a:rPr lang="fr-FR" sz="700" b="0" i="0" u="none" strike="noStrike" dirty="0">
                          <a:solidFill>
                            <a:srgbClr val="000000"/>
                          </a:solidFill>
                          <a:latin typeface="Arial"/>
                        </a:rPr>
                        <a:t>Source : SEMIS </a:t>
                      </a:r>
                      <a:r>
                        <a:rPr lang="fr-FR" sz="700" b="0" i="0" u="none" strike="noStrike" dirty="0" err="1">
                          <a:solidFill>
                            <a:srgbClr val="000000"/>
                          </a:solidFill>
                          <a:latin typeface="Arial"/>
                        </a:rPr>
                        <a:t>Census</a:t>
                      </a:r>
                      <a:r>
                        <a:rPr lang="fr-FR" sz="700" b="0" i="0" u="none" strike="noStrike" dirty="0">
                          <a:solidFill>
                            <a:srgbClr val="000000"/>
                          </a:solidFill>
                          <a:latin typeface="Arial"/>
                        </a:rPr>
                        <a:t> 2014 - 2015</a:t>
                      </a:r>
                    </a:p>
                  </a:txBody>
                  <a:tcPr marL="9525" marR="9525" marT="9525" marB="0">
                    <a:lnL>
                      <a:noFill/>
                    </a:lnL>
                    <a:lnR>
                      <a:noFill/>
                    </a:lnR>
                    <a:lnT w="6350" cap="flat" cmpd="sng" algn="ctr">
                      <a:solidFill>
                        <a:srgbClr val="000000"/>
                      </a:solidFill>
                      <a:prstDash val="solid"/>
                      <a:round/>
                      <a:headEnd type="none" w="med" len="med"/>
                      <a:tailEnd type="none" w="med" len="med"/>
                    </a:lnT>
                    <a:lnB>
                      <a:noFill/>
                    </a:lnB>
                  </a:tcPr>
                </a:tc>
                <a:tc hMerge="1">
                  <a:txBody>
                    <a:bodyPr/>
                    <a:lstStyle/>
                    <a:p>
                      <a:endParaRPr lang="en-US"/>
                    </a:p>
                  </a:txBody>
                  <a:tcPr/>
                </a:tc>
                <a:tc gridSpan="2">
                  <a:txBody>
                    <a:bodyPr/>
                    <a:lstStyle/>
                    <a:p>
                      <a:pPr algn="ctr" rtl="0" fontAlgn="b"/>
                      <a:r>
                        <a:rPr lang="en-US" sz="800" b="0" i="0" u="none" strike="noStrike" dirty="0">
                          <a:solidFill>
                            <a:srgbClr val="000000"/>
                          </a:solidFill>
                          <a:latin typeface="Arial"/>
                        </a:rPr>
                        <a:t>Sindh Education Management Information System (SEMIS)</a:t>
                      </a:r>
                    </a:p>
                  </a:txBody>
                  <a:tcPr marL="9525" marR="9525" marT="9525" marB="0">
                    <a:lnL>
                      <a:noFill/>
                    </a:lnL>
                    <a:lnR>
                      <a:noFill/>
                    </a:lnR>
                    <a:lnT w="6350" cap="flat" cmpd="sng" algn="ctr">
                      <a:solidFill>
                        <a:srgbClr val="000000"/>
                      </a:solidFill>
                      <a:prstDash val="solid"/>
                      <a:round/>
                      <a:headEnd type="none" w="med" len="med"/>
                      <a:tailEnd type="none" w="med" len="med"/>
                    </a:lnT>
                    <a:lnB>
                      <a:noFill/>
                    </a:lnB>
                  </a:tcPr>
                </a:tc>
                <a:tc hMerge="1">
                  <a:txBody>
                    <a:bodyPr/>
                    <a:lstStyle/>
                    <a:p>
                      <a:endParaRPr lang="en-US"/>
                    </a:p>
                  </a:txBody>
                  <a:tcPr/>
                </a:tc>
                <a:extLst>
                  <a:ext uri="{0D108BD9-81ED-4DB2-BD59-A6C34878D82A}">
                    <a16:rowId xmlns:a16="http://schemas.microsoft.com/office/drawing/2014/main" val="10007"/>
                  </a:ext>
                </a:extLst>
              </a:tr>
            </a:tbl>
          </a:graphicData>
        </a:graphic>
      </p:graphicFrame>
      <p:sp>
        <p:nvSpPr>
          <p:cNvPr id="17" name="Title 1"/>
          <p:cNvSpPr txBox="1">
            <a:spLocks/>
          </p:cNvSpPr>
          <p:nvPr/>
        </p:nvSpPr>
        <p:spPr>
          <a:xfrm>
            <a:off x="1981200" y="274639"/>
            <a:ext cx="8229600" cy="639762"/>
          </a:xfrm>
          <a:prstGeom prst="rect">
            <a:avLst/>
          </a:prstGeom>
        </p:spPr>
        <p:txBody>
          <a:bodyPr vert="horz" lIns="91440" tIns="45721" rIns="91440" bIns="45721" rtlCol="0" anchor="ctr">
            <a:normAutofit/>
          </a:bodyPr>
          <a:lstStyle/>
          <a:p>
            <a:pPr>
              <a:spcBef>
                <a:spcPct val="0"/>
              </a:spcBef>
              <a:defRPr/>
            </a:pPr>
            <a:r>
              <a:rPr lang="en-US" sz="2800" b="1" dirty="0">
                <a:solidFill>
                  <a:schemeClr val="tx2"/>
                </a:solidFill>
              </a:rPr>
              <a:t>Teachers</a:t>
            </a:r>
          </a:p>
        </p:txBody>
      </p:sp>
      <p:grpSp>
        <p:nvGrpSpPr>
          <p:cNvPr id="5" name="Group 4"/>
          <p:cNvGrpSpPr/>
          <p:nvPr/>
        </p:nvGrpSpPr>
        <p:grpSpPr>
          <a:xfrm>
            <a:off x="0" y="-27296"/>
            <a:ext cx="12192000" cy="6885296"/>
            <a:chOff x="0" y="-27296"/>
            <a:chExt cx="12192000" cy="6885296"/>
          </a:xfrm>
        </p:grpSpPr>
        <p:pic>
          <p:nvPicPr>
            <p:cNvPr id="6" name="Picture 3" descr="C:\Users\Mujeeb Khatri\Desktop\sindhgovt_logo.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749958" y="-27296"/>
              <a:ext cx="402336" cy="457200"/>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2" descr="E:\RSU\SESP\Ph-III\Presentation\JSER\DEsign.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342900" cy="6858000"/>
            </a:xfrm>
            <a:prstGeom prst="rect">
              <a:avLst/>
            </a:prstGeom>
            <a:noFill/>
            <a:extLst>
              <a:ext uri="{909E8E84-426E-40DD-AFC4-6F175D3DCCD1}">
                <a14:hiddenFill xmlns:a14="http://schemas.microsoft.com/office/drawing/2010/main">
                  <a:solidFill>
                    <a:srgbClr val="FFFFFF"/>
                  </a:solidFill>
                </a14:hiddenFill>
              </a:ext>
            </a:extLst>
          </p:spPr>
        </p:pic>
        <p:sp>
          <p:nvSpPr>
            <p:cNvPr id="8" name="Footer Placeholder 3"/>
            <p:cNvSpPr txBox="1">
              <a:spLocks/>
            </p:cNvSpPr>
            <p:nvPr/>
          </p:nvSpPr>
          <p:spPr>
            <a:xfrm>
              <a:off x="10868167" y="6661744"/>
              <a:ext cx="1323833" cy="182562"/>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b="1" dirty="0">
                  <a:solidFill>
                    <a:schemeClr val="tx1"/>
                  </a:solidFill>
                </a:rPr>
                <a:t>JESR-II</a:t>
              </a:r>
            </a:p>
          </p:txBody>
        </p:sp>
        <p:sp>
          <p:nvSpPr>
            <p:cNvPr id="9" name="Footer Placeholder 3"/>
            <p:cNvSpPr txBox="1">
              <a:spLocks/>
            </p:cNvSpPr>
            <p:nvPr/>
          </p:nvSpPr>
          <p:spPr>
            <a:xfrm>
              <a:off x="8864320" y="0"/>
              <a:ext cx="3295934" cy="457201"/>
            </a:xfrm>
            <a:prstGeom prst="rect">
              <a:avLst/>
            </a:prstGeom>
          </p:spPr>
          <p:txBody>
            <a:bodyPr vert="horz" lIns="91440" tIns="45720" rIns="45720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b="1" dirty="0">
                  <a:solidFill>
                    <a:schemeClr val="tx1"/>
                  </a:solidFill>
                </a:rPr>
                <a:t>Education &amp; Literacy Department</a:t>
              </a:r>
            </a:p>
            <a:p>
              <a:pPr algn="r"/>
              <a:r>
                <a:rPr lang="en-US" b="1" dirty="0">
                  <a:solidFill>
                    <a:schemeClr val="tx1"/>
                  </a:solidFill>
                </a:rPr>
                <a:t>Government of Sindh </a:t>
              </a:r>
            </a:p>
          </p:txBody>
        </p:sp>
      </p:grpSp>
    </p:spTree>
    <p:extLst>
      <p:ext uri="{BB962C8B-B14F-4D97-AF65-F5344CB8AC3E}">
        <p14:creationId xmlns:p14="http://schemas.microsoft.com/office/powerpoint/2010/main" val="268848884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81200" y="274639"/>
            <a:ext cx="8229600" cy="639762"/>
          </a:xfrm>
        </p:spPr>
        <p:txBody>
          <a:bodyPr>
            <a:normAutofit/>
          </a:bodyPr>
          <a:lstStyle/>
          <a:p>
            <a:r>
              <a:rPr lang="en-US" sz="2800" b="1" dirty="0">
                <a:solidFill>
                  <a:schemeClr val="tx2"/>
                </a:solidFill>
              </a:rPr>
              <a:t>Enrolment</a:t>
            </a:r>
          </a:p>
        </p:txBody>
      </p:sp>
      <p:graphicFrame>
        <p:nvGraphicFramePr>
          <p:cNvPr id="12" name="Chart 11"/>
          <p:cNvGraphicFramePr/>
          <p:nvPr/>
        </p:nvGraphicFramePr>
        <p:xfrm>
          <a:off x="5334001" y="1295401"/>
          <a:ext cx="4572000" cy="457200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6" name="Table 15"/>
          <p:cNvGraphicFramePr>
            <a:graphicFrameLocks noGrp="1"/>
          </p:cNvGraphicFramePr>
          <p:nvPr>
            <p:extLst>
              <p:ext uri="{D42A27DB-BD31-4B8C-83A1-F6EECF244321}">
                <p14:modId xmlns:p14="http://schemas.microsoft.com/office/powerpoint/2010/main" val="257254580"/>
              </p:ext>
            </p:extLst>
          </p:nvPr>
        </p:nvGraphicFramePr>
        <p:xfrm>
          <a:off x="1204857" y="1343797"/>
          <a:ext cx="3976744" cy="5035487"/>
        </p:xfrm>
        <a:graphic>
          <a:graphicData uri="http://schemas.openxmlformats.org/drawingml/2006/table">
            <a:tbl>
              <a:tblPr/>
              <a:tblGrid>
                <a:gridCol w="1285245">
                  <a:extLst>
                    <a:ext uri="{9D8B030D-6E8A-4147-A177-3AD203B41FA5}">
                      <a16:colId xmlns:a16="http://schemas.microsoft.com/office/drawing/2014/main" val="20000"/>
                    </a:ext>
                  </a:extLst>
                </a:gridCol>
                <a:gridCol w="801190">
                  <a:extLst>
                    <a:ext uri="{9D8B030D-6E8A-4147-A177-3AD203B41FA5}">
                      <a16:colId xmlns:a16="http://schemas.microsoft.com/office/drawing/2014/main" val="20001"/>
                    </a:ext>
                  </a:extLst>
                </a:gridCol>
                <a:gridCol w="1089119">
                  <a:extLst>
                    <a:ext uri="{9D8B030D-6E8A-4147-A177-3AD203B41FA5}">
                      <a16:colId xmlns:a16="http://schemas.microsoft.com/office/drawing/2014/main" val="20002"/>
                    </a:ext>
                  </a:extLst>
                </a:gridCol>
                <a:gridCol w="801190">
                  <a:extLst>
                    <a:ext uri="{9D8B030D-6E8A-4147-A177-3AD203B41FA5}">
                      <a16:colId xmlns:a16="http://schemas.microsoft.com/office/drawing/2014/main" val="20003"/>
                    </a:ext>
                  </a:extLst>
                </a:gridCol>
              </a:tblGrid>
              <a:tr h="450721">
                <a:tc>
                  <a:txBody>
                    <a:bodyPr/>
                    <a:lstStyle/>
                    <a:p>
                      <a:pPr algn="l" fontAlgn="b"/>
                      <a:endParaRPr lang="en-US" sz="1000" b="0" i="0" u="none" strike="noStrike" dirty="0">
                        <a:solidFill>
                          <a:srgbClr val="000000"/>
                        </a:solidFill>
                        <a:latin typeface="Calibri"/>
                      </a:endParaRPr>
                    </a:p>
                  </a:txBody>
                  <a:tcPr marL="9525" marR="9525" marT="9525"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gridSpan="3">
                  <a:txBody>
                    <a:bodyPr/>
                    <a:lstStyle/>
                    <a:p>
                      <a:pPr algn="ctr" rtl="0" fontAlgn="ctr"/>
                      <a:r>
                        <a:rPr lang="en-US" sz="800" b="1" i="0" u="none" strike="noStrike">
                          <a:solidFill>
                            <a:srgbClr val="000000"/>
                          </a:solidFill>
                          <a:latin typeface="Arial"/>
                        </a:rPr>
                        <a:t>Enrolment</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683964">
                <a:tc>
                  <a:txBody>
                    <a:bodyPr/>
                    <a:lstStyle/>
                    <a:p>
                      <a:pPr algn="ctr" rtl="0" fontAlgn="ctr"/>
                      <a:r>
                        <a:rPr lang="en-US" sz="800" b="1" i="0" u="none" strike="noStrike">
                          <a:solidFill>
                            <a:srgbClr val="000000"/>
                          </a:solidFill>
                          <a:latin typeface="Arial"/>
                        </a:rPr>
                        <a:t>School Level</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D5B4"/>
                    </a:solidFill>
                  </a:tcPr>
                </a:tc>
                <a:tc>
                  <a:txBody>
                    <a:bodyPr/>
                    <a:lstStyle/>
                    <a:p>
                      <a:pPr algn="ctr" rtl="0" fontAlgn="ctr"/>
                      <a:r>
                        <a:rPr lang="en-US" sz="800" b="0" i="0" u="none" strike="noStrike">
                          <a:solidFill>
                            <a:srgbClr val="000000"/>
                          </a:solidFill>
                          <a:latin typeface="Arial"/>
                        </a:rPr>
                        <a:t>Boys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D5B4"/>
                    </a:solidFill>
                  </a:tcPr>
                </a:tc>
                <a:tc>
                  <a:txBody>
                    <a:bodyPr/>
                    <a:lstStyle/>
                    <a:p>
                      <a:pPr algn="ctr" rtl="0" fontAlgn="ctr"/>
                      <a:r>
                        <a:rPr lang="en-US" sz="800" b="0" i="0" u="none" strike="noStrike">
                          <a:solidFill>
                            <a:srgbClr val="000000"/>
                          </a:solidFill>
                          <a:latin typeface="Arial"/>
                        </a:rPr>
                        <a:t>Girls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D5B4"/>
                    </a:solidFill>
                  </a:tcPr>
                </a:tc>
                <a:tc>
                  <a:txBody>
                    <a:bodyPr/>
                    <a:lstStyle/>
                    <a:p>
                      <a:pPr algn="ctr" rtl="0" fontAlgn="ctr"/>
                      <a:r>
                        <a:rPr lang="en-US" sz="800" b="0" i="0" u="none" strike="noStrike">
                          <a:solidFill>
                            <a:srgbClr val="000000"/>
                          </a:solidFill>
                          <a:latin typeface="Arial"/>
                        </a:rPr>
                        <a:t>Total</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D5B4"/>
                    </a:solidFill>
                  </a:tcPr>
                </a:tc>
                <a:extLst>
                  <a:ext uri="{0D108BD9-81ED-4DB2-BD59-A6C34878D82A}">
                    <a16:rowId xmlns:a16="http://schemas.microsoft.com/office/drawing/2014/main" val="10001"/>
                  </a:ext>
                </a:extLst>
              </a:tr>
              <a:tr h="683964">
                <a:tc>
                  <a:txBody>
                    <a:bodyPr/>
                    <a:lstStyle/>
                    <a:p>
                      <a:pPr algn="l" rtl="0" fontAlgn="ctr"/>
                      <a:r>
                        <a:rPr lang="en-US" sz="1000" b="0" i="0" u="none" strike="noStrike" dirty="0">
                          <a:solidFill>
                            <a:srgbClr val="000000"/>
                          </a:solidFill>
                          <a:latin typeface="Arial"/>
                        </a:rPr>
                        <a:t>Primary</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r" rtl="0" fontAlgn="ctr"/>
                      <a:r>
                        <a:rPr lang="en-US" sz="1000" b="0" i="0" u="none" strike="noStrike" dirty="0">
                          <a:solidFill>
                            <a:srgbClr val="000000"/>
                          </a:solidFill>
                          <a:latin typeface="Arial"/>
                        </a:rPr>
                        <a:t>1,615,555</a:t>
                      </a:r>
                    </a:p>
                  </a:txBody>
                  <a:tcPr marL="9525" marR="9525" marT="9525"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tcPr>
                </a:tc>
                <a:tc>
                  <a:txBody>
                    <a:bodyPr/>
                    <a:lstStyle/>
                    <a:p>
                      <a:pPr algn="r" rtl="0" fontAlgn="ctr"/>
                      <a:r>
                        <a:rPr lang="en-US" sz="1000" b="0" i="0" u="none" strike="noStrike" dirty="0">
                          <a:solidFill>
                            <a:srgbClr val="000000"/>
                          </a:solidFill>
                          <a:latin typeface="Arial"/>
                        </a:rPr>
                        <a:t>1,030,313</a:t>
                      </a:r>
                    </a:p>
                  </a:txBody>
                  <a:tcPr marL="9525" marR="9525" marT="9525"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r" rtl="0" fontAlgn="ctr"/>
                      <a:r>
                        <a:rPr lang="en-US" sz="1000" b="0" i="0" u="none" strike="noStrike">
                          <a:solidFill>
                            <a:srgbClr val="000000"/>
                          </a:solidFill>
                          <a:latin typeface="Arial"/>
                        </a:rPr>
                        <a:t>2,645,868</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10002"/>
                  </a:ext>
                </a:extLst>
              </a:tr>
              <a:tr h="683964">
                <a:tc>
                  <a:txBody>
                    <a:bodyPr/>
                    <a:lstStyle/>
                    <a:p>
                      <a:pPr algn="l" rtl="0" fontAlgn="ctr"/>
                      <a:r>
                        <a:rPr lang="en-US" sz="1000" b="0" i="0" u="none" strike="noStrike" dirty="0">
                          <a:solidFill>
                            <a:srgbClr val="000000"/>
                          </a:solidFill>
                          <a:latin typeface="Arial"/>
                        </a:rPr>
                        <a:t>Middle / Elementary</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rtl="0" fontAlgn="ctr"/>
                      <a:r>
                        <a:rPr lang="en-US" sz="1000" b="0" i="0" u="none" strike="noStrike">
                          <a:solidFill>
                            <a:srgbClr val="000000"/>
                          </a:solidFill>
                          <a:latin typeface="Arial"/>
                        </a:rPr>
                        <a:t>137,750</a:t>
                      </a:r>
                    </a:p>
                  </a:txBody>
                  <a:tcPr marL="9525" marR="9525" marT="9525" marB="0" anchor="ctr">
                    <a:lnL w="6350" cap="flat" cmpd="sng" algn="ctr">
                      <a:solidFill>
                        <a:srgbClr val="000000"/>
                      </a:solidFill>
                      <a:prstDash val="solid"/>
                      <a:round/>
                      <a:headEnd type="none" w="med" len="med"/>
                      <a:tailEnd type="none" w="med" len="med"/>
                    </a:lnL>
                    <a:lnR>
                      <a:noFill/>
                    </a:lnR>
                    <a:lnT>
                      <a:noFill/>
                    </a:lnT>
                    <a:lnB>
                      <a:noFill/>
                    </a:lnB>
                  </a:tcPr>
                </a:tc>
                <a:tc>
                  <a:txBody>
                    <a:bodyPr/>
                    <a:lstStyle/>
                    <a:p>
                      <a:pPr algn="r" rtl="0" fontAlgn="ctr"/>
                      <a:r>
                        <a:rPr lang="en-US" sz="1000" b="0" i="0" u="none" strike="noStrike" dirty="0">
                          <a:solidFill>
                            <a:srgbClr val="000000"/>
                          </a:solidFill>
                          <a:latin typeface="Arial"/>
                        </a:rPr>
                        <a:t>115,074</a:t>
                      </a:r>
                    </a:p>
                  </a:txBody>
                  <a:tcPr marL="9525" marR="9525" marT="9525" marB="0" anchor="ctr">
                    <a:lnL>
                      <a:noFill/>
                    </a:lnL>
                    <a:lnR w="6350" cap="flat" cmpd="sng" algn="ctr">
                      <a:solidFill>
                        <a:srgbClr val="000000"/>
                      </a:solidFill>
                      <a:prstDash val="solid"/>
                      <a:round/>
                      <a:headEnd type="none" w="med" len="med"/>
                      <a:tailEnd type="none" w="med" len="med"/>
                    </a:lnR>
                    <a:lnT>
                      <a:noFill/>
                    </a:lnT>
                    <a:lnB>
                      <a:noFill/>
                    </a:lnB>
                  </a:tcPr>
                </a:tc>
                <a:tc>
                  <a:txBody>
                    <a:bodyPr/>
                    <a:lstStyle/>
                    <a:p>
                      <a:pPr algn="r" rtl="0" fontAlgn="ctr"/>
                      <a:r>
                        <a:rPr lang="en-US" sz="1000" b="0" i="0" u="none" strike="noStrike">
                          <a:solidFill>
                            <a:srgbClr val="000000"/>
                          </a:solidFill>
                          <a:latin typeface="Arial"/>
                        </a:rPr>
                        <a:t>252,824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10003"/>
                  </a:ext>
                </a:extLst>
              </a:tr>
              <a:tr h="683964">
                <a:tc>
                  <a:txBody>
                    <a:bodyPr/>
                    <a:lstStyle/>
                    <a:p>
                      <a:pPr algn="l" rtl="0" fontAlgn="ctr"/>
                      <a:r>
                        <a:rPr lang="en-US" sz="1000" b="0" i="0" u="none" strike="noStrike" dirty="0">
                          <a:solidFill>
                            <a:srgbClr val="000000"/>
                          </a:solidFill>
                          <a:latin typeface="Arial"/>
                        </a:rPr>
                        <a:t>Secondary</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rtl="0" fontAlgn="ctr"/>
                      <a:r>
                        <a:rPr lang="en-US" sz="1000" b="0" i="0" u="none" strike="noStrike">
                          <a:solidFill>
                            <a:srgbClr val="000000"/>
                          </a:solidFill>
                          <a:latin typeface="Arial"/>
                        </a:rPr>
                        <a:t>470,633</a:t>
                      </a:r>
                    </a:p>
                  </a:txBody>
                  <a:tcPr marL="9525" marR="9525" marT="9525" marB="0" anchor="ctr">
                    <a:lnL w="6350" cap="flat" cmpd="sng" algn="ctr">
                      <a:solidFill>
                        <a:srgbClr val="000000"/>
                      </a:solidFill>
                      <a:prstDash val="solid"/>
                      <a:round/>
                      <a:headEnd type="none" w="med" len="med"/>
                      <a:tailEnd type="none" w="med" len="med"/>
                    </a:lnL>
                    <a:lnR>
                      <a:noFill/>
                    </a:lnR>
                    <a:lnT>
                      <a:noFill/>
                    </a:lnT>
                    <a:lnB>
                      <a:noFill/>
                    </a:lnB>
                  </a:tcPr>
                </a:tc>
                <a:tc>
                  <a:txBody>
                    <a:bodyPr/>
                    <a:lstStyle/>
                    <a:p>
                      <a:pPr algn="r" rtl="0" fontAlgn="ctr"/>
                      <a:r>
                        <a:rPr lang="en-US" sz="1000" b="0" i="0" u="none" strike="noStrike" dirty="0">
                          <a:solidFill>
                            <a:srgbClr val="000000"/>
                          </a:solidFill>
                          <a:latin typeface="Arial"/>
                        </a:rPr>
                        <a:t>334,498</a:t>
                      </a:r>
                    </a:p>
                  </a:txBody>
                  <a:tcPr marL="9525" marR="9525" marT="9525" marB="0" anchor="ctr">
                    <a:lnL>
                      <a:noFill/>
                    </a:lnL>
                    <a:lnR w="6350" cap="flat" cmpd="sng" algn="ctr">
                      <a:solidFill>
                        <a:srgbClr val="000000"/>
                      </a:solidFill>
                      <a:prstDash val="solid"/>
                      <a:round/>
                      <a:headEnd type="none" w="med" len="med"/>
                      <a:tailEnd type="none" w="med" len="med"/>
                    </a:lnR>
                    <a:lnT>
                      <a:noFill/>
                    </a:lnT>
                    <a:lnB>
                      <a:noFill/>
                    </a:lnB>
                  </a:tcPr>
                </a:tc>
                <a:tc>
                  <a:txBody>
                    <a:bodyPr/>
                    <a:lstStyle/>
                    <a:p>
                      <a:pPr algn="r" rtl="0" fontAlgn="ctr"/>
                      <a:r>
                        <a:rPr lang="en-US" sz="1000" b="0" i="0" u="none" strike="noStrike" dirty="0">
                          <a:solidFill>
                            <a:srgbClr val="000000"/>
                          </a:solidFill>
                          <a:latin typeface="Arial"/>
                        </a:rPr>
                        <a:t>805,131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10004"/>
                  </a:ext>
                </a:extLst>
              </a:tr>
              <a:tr h="683964">
                <a:tc>
                  <a:txBody>
                    <a:bodyPr/>
                    <a:lstStyle/>
                    <a:p>
                      <a:pPr algn="l" rtl="0" fontAlgn="ctr"/>
                      <a:r>
                        <a:rPr lang="en-US" sz="1000" b="0" i="0" u="none" strike="noStrike" dirty="0">
                          <a:solidFill>
                            <a:srgbClr val="000000"/>
                          </a:solidFill>
                          <a:latin typeface="Arial"/>
                        </a:rPr>
                        <a:t>Higher Secondary</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r" rtl="0" fontAlgn="ctr"/>
                      <a:r>
                        <a:rPr lang="en-US" sz="1000" b="0" i="0" u="none" strike="noStrike">
                          <a:solidFill>
                            <a:srgbClr val="000000"/>
                          </a:solidFill>
                          <a:latin typeface="Arial"/>
                        </a:rPr>
                        <a:t>221,010</a:t>
                      </a:r>
                    </a:p>
                  </a:txBody>
                  <a:tcPr marL="9525" marR="9525" marT="9525" marB="0" anchor="ctr">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tcPr>
                </a:tc>
                <a:tc>
                  <a:txBody>
                    <a:bodyPr/>
                    <a:lstStyle/>
                    <a:p>
                      <a:pPr algn="r" rtl="0" fontAlgn="ctr"/>
                      <a:r>
                        <a:rPr lang="en-US" sz="1000" b="0" i="0" u="none" strike="noStrike">
                          <a:solidFill>
                            <a:srgbClr val="000000"/>
                          </a:solidFill>
                          <a:latin typeface="Arial"/>
                        </a:rPr>
                        <a:t>119,643</a:t>
                      </a:r>
                    </a:p>
                  </a:txBody>
                  <a:tcPr marL="9525" marR="9525" marT="9525" marB="0" anchor="ctr">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r" rtl="0" fontAlgn="ctr"/>
                      <a:r>
                        <a:rPr lang="en-US" sz="1000" b="0" i="0" u="none" strike="noStrike" dirty="0">
                          <a:solidFill>
                            <a:srgbClr val="000000"/>
                          </a:solidFill>
                          <a:latin typeface="Arial"/>
                        </a:rPr>
                        <a:t>340,653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r h="683964">
                <a:tc>
                  <a:txBody>
                    <a:bodyPr/>
                    <a:lstStyle/>
                    <a:p>
                      <a:pPr algn="ctr" rtl="0" fontAlgn="ctr"/>
                      <a:r>
                        <a:rPr lang="en-US" sz="800" b="0" i="0" u="none" strike="noStrike">
                          <a:solidFill>
                            <a:srgbClr val="000000"/>
                          </a:solidFill>
                          <a:latin typeface="Arial"/>
                        </a:rPr>
                        <a:t>Total</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D5B4"/>
                    </a:solidFill>
                  </a:tcPr>
                </a:tc>
                <a:tc>
                  <a:txBody>
                    <a:bodyPr/>
                    <a:lstStyle/>
                    <a:p>
                      <a:pPr algn="r" rtl="0" fontAlgn="ctr"/>
                      <a:r>
                        <a:rPr lang="en-US" sz="1000" b="0" i="0" u="none" strike="noStrike">
                          <a:solidFill>
                            <a:srgbClr val="000000"/>
                          </a:solidFill>
                          <a:latin typeface="Arial"/>
                        </a:rPr>
                        <a:t>2,444,948</a:t>
                      </a:r>
                    </a:p>
                  </a:txBody>
                  <a:tcPr marL="9525" marR="9525" marT="9525"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D5B4"/>
                    </a:solidFill>
                  </a:tcPr>
                </a:tc>
                <a:tc>
                  <a:txBody>
                    <a:bodyPr/>
                    <a:lstStyle/>
                    <a:p>
                      <a:pPr algn="r" rtl="0" fontAlgn="ctr"/>
                      <a:r>
                        <a:rPr lang="en-US" sz="1000" b="0" i="0" u="none" strike="noStrike" dirty="0">
                          <a:solidFill>
                            <a:srgbClr val="000000"/>
                          </a:solidFill>
                          <a:latin typeface="Arial"/>
                        </a:rPr>
                        <a:t>1,599,528</a:t>
                      </a:r>
                    </a:p>
                  </a:txBody>
                  <a:tcPr marL="9525" marR="9525" marT="9525"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D5B4"/>
                    </a:solidFill>
                  </a:tcPr>
                </a:tc>
                <a:tc>
                  <a:txBody>
                    <a:bodyPr/>
                    <a:lstStyle/>
                    <a:p>
                      <a:pPr algn="r" rtl="0" fontAlgn="ctr"/>
                      <a:r>
                        <a:rPr lang="en-US" sz="1000" b="1" i="0" u="none" strike="noStrike" dirty="0">
                          <a:solidFill>
                            <a:srgbClr val="000000"/>
                          </a:solidFill>
                          <a:latin typeface="Arial"/>
                        </a:rPr>
                        <a:t>4,044,476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D5B4"/>
                    </a:solidFill>
                  </a:tcPr>
                </a:tc>
                <a:extLst>
                  <a:ext uri="{0D108BD9-81ED-4DB2-BD59-A6C34878D82A}">
                    <a16:rowId xmlns:a16="http://schemas.microsoft.com/office/drawing/2014/main" val="10006"/>
                  </a:ext>
                </a:extLst>
              </a:tr>
              <a:tr h="480982">
                <a:tc>
                  <a:txBody>
                    <a:bodyPr/>
                    <a:lstStyle/>
                    <a:p>
                      <a:pPr algn="ctr" rtl="0" fontAlgn="ctr"/>
                      <a:r>
                        <a:rPr lang="fr-FR" sz="700" b="0" i="0" u="none" strike="noStrike" dirty="0">
                          <a:solidFill>
                            <a:srgbClr val="000000"/>
                          </a:solidFill>
                          <a:latin typeface="Arial"/>
                        </a:rPr>
                        <a:t>Source : SEMIS </a:t>
                      </a:r>
                      <a:r>
                        <a:rPr lang="fr-FR" sz="700" b="0" i="0" u="none" strike="noStrike" dirty="0" err="1">
                          <a:solidFill>
                            <a:srgbClr val="000000"/>
                          </a:solidFill>
                          <a:latin typeface="Arial"/>
                        </a:rPr>
                        <a:t>Census</a:t>
                      </a:r>
                      <a:r>
                        <a:rPr lang="fr-FR" sz="700" b="0" i="0" u="none" strike="noStrike" dirty="0">
                          <a:solidFill>
                            <a:srgbClr val="000000"/>
                          </a:solidFill>
                          <a:latin typeface="Arial"/>
                        </a:rPr>
                        <a:t> 2014 - 2015</a:t>
                      </a:r>
                    </a:p>
                  </a:txBody>
                  <a:tcPr marL="9525" marR="9525" marT="9525" marB="0">
                    <a:lnL>
                      <a:noFill/>
                    </a:lnL>
                    <a:lnR>
                      <a:noFill/>
                    </a:lnR>
                    <a:lnT w="6350" cap="flat" cmpd="sng" algn="ctr">
                      <a:solidFill>
                        <a:srgbClr val="000000"/>
                      </a:solidFill>
                      <a:prstDash val="solid"/>
                      <a:round/>
                      <a:headEnd type="none" w="med" len="med"/>
                      <a:tailEnd type="none" w="med" len="med"/>
                    </a:lnT>
                    <a:lnB>
                      <a:noFill/>
                    </a:lnB>
                  </a:tcPr>
                </a:tc>
                <a:tc>
                  <a:txBody>
                    <a:bodyPr/>
                    <a:lstStyle/>
                    <a:p>
                      <a:pPr algn="ctr" rtl="0" fontAlgn="ctr"/>
                      <a:r>
                        <a:rPr lang="en-US" sz="700" b="0" i="0" u="none" strike="noStrike" dirty="0">
                          <a:solidFill>
                            <a:srgbClr val="000000"/>
                          </a:solidFill>
                          <a:latin typeface="Arial"/>
                        </a:rPr>
                        <a:t> </a:t>
                      </a:r>
                    </a:p>
                  </a:txBody>
                  <a:tcPr marL="9525" marR="9525" marT="9525" marB="0">
                    <a:lnL>
                      <a:noFill/>
                    </a:lnL>
                    <a:lnR>
                      <a:noFill/>
                    </a:lnR>
                    <a:lnT w="6350" cap="flat" cmpd="sng" algn="ctr">
                      <a:solidFill>
                        <a:srgbClr val="000000"/>
                      </a:solidFill>
                      <a:prstDash val="solid"/>
                      <a:round/>
                      <a:headEnd type="none" w="med" len="med"/>
                      <a:tailEnd type="none" w="med" len="med"/>
                    </a:lnT>
                    <a:lnB>
                      <a:noFill/>
                    </a:lnB>
                  </a:tcPr>
                </a:tc>
                <a:tc gridSpan="2">
                  <a:txBody>
                    <a:bodyPr/>
                    <a:lstStyle/>
                    <a:p>
                      <a:pPr algn="ctr" rtl="0" fontAlgn="b"/>
                      <a:r>
                        <a:rPr lang="en-US" sz="800" b="0" i="0" u="none" strike="noStrike" dirty="0">
                          <a:solidFill>
                            <a:srgbClr val="000000"/>
                          </a:solidFill>
                          <a:latin typeface="Arial"/>
                        </a:rPr>
                        <a:t>Sindh Education Management Information System (SEMIS)</a:t>
                      </a:r>
                    </a:p>
                  </a:txBody>
                  <a:tcPr marL="9525" marR="9525" marT="9525" marB="0">
                    <a:lnL>
                      <a:noFill/>
                    </a:lnL>
                    <a:lnR>
                      <a:noFill/>
                    </a:lnR>
                    <a:lnT w="6350" cap="flat" cmpd="sng" algn="ctr">
                      <a:solidFill>
                        <a:srgbClr val="000000"/>
                      </a:solidFill>
                      <a:prstDash val="solid"/>
                      <a:round/>
                      <a:headEnd type="none" w="med" len="med"/>
                      <a:tailEnd type="none" w="med" len="med"/>
                    </a:lnT>
                    <a:lnB>
                      <a:noFill/>
                    </a:lnB>
                  </a:tcPr>
                </a:tc>
                <a:tc hMerge="1">
                  <a:txBody>
                    <a:bodyPr/>
                    <a:lstStyle/>
                    <a:p>
                      <a:endParaRPr lang="en-US"/>
                    </a:p>
                  </a:txBody>
                  <a:tcPr/>
                </a:tc>
                <a:extLst>
                  <a:ext uri="{0D108BD9-81ED-4DB2-BD59-A6C34878D82A}">
                    <a16:rowId xmlns:a16="http://schemas.microsoft.com/office/drawing/2014/main" val="10007"/>
                  </a:ext>
                </a:extLst>
              </a:tr>
            </a:tbl>
          </a:graphicData>
        </a:graphic>
      </p:graphicFrame>
      <p:grpSp>
        <p:nvGrpSpPr>
          <p:cNvPr id="5" name="Group 4"/>
          <p:cNvGrpSpPr/>
          <p:nvPr/>
        </p:nvGrpSpPr>
        <p:grpSpPr>
          <a:xfrm>
            <a:off x="0" y="-27296"/>
            <a:ext cx="12192000" cy="6885296"/>
            <a:chOff x="0" y="-27296"/>
            <a:chExt cx="12192000" cy="6885296"/>
          </a:xfrm>
        </p:grpSpPr>
        <p:pic>
          <p:nvPicPr>
            <p:cNvPr id="6" name="Picture 3" descr="C:\Users\Mujeeb Khatri\Desktop\sindhgovt_logo.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749958" y="-27296"/>
              <a:ext cx="402336" cy="457200"/>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2" descr="E:\RSU\SESP\Ph-III\Presentation\JSER\DEsign.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342900" cy="6858000"/>
            </a:xfrm>
            <a:prstGeom prst="rect">
              <a:avLst/>
            </a:prstGeom>
            <a:noFill/>
            <a:extLst>
              <a:ext uri="{909E8E84-426E-40DD-AFC4-6F175D3DCCD1}">
                <a14:hiddenFill xmlns:a14="http://schemas.microsoft.com/office/drawing/2010/main">
                  <a:solidFill>
                    <a:srgbClr val="FFFFFF"/>
                  </a:solidFill>
                </a14:hiddenFill>
              </a:ext>
            </a:extLst>
          </p:spPr>
        </p:pic>
        <p:sp>
          <p:nvSpPr>
            <p:cNvPr id="8" name="Footer Placeholder 3"/>
            <p:cNvSpPr txBox="1">
              <a:spLocks/>
            </p:cNvSpPr>
            <p:nvPr/>
          </p:nvSpPr>
          <p:spPr>
            <a:xfrm>
              <a:off x="10868167" y="6661744"/>
              <a:ext cx="1323833" cy="182562"/>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b="1" dirty="0">
                  <a:solidFill>
                    <a:schemeClr val="tx1"/>
                  </a:solidFill>
                </a:rPr>
                <a:t>JESR-II</a:t>
              </a:r>
            </a:p>
          </p:txBody>
        </p:sp>
        <p:sp>
          <p:nvSpPr>
            <p:cNvPr id="9" name="Footer Placeholder 3"/>
            <p:cNvSpPr txBox="1">
              <a:spLocks/>
            </p:cNvSpPr>
            <p:nvPr/>
          </p:nvSpPr>
          <p:spPr>
            <a:xfrm>
              <a:off x="8864320" y="0"/>
              <a:ext cx="3295934" cy="457201"/>
            </a:xfrm>
            <a:prstGeom prst="rect">
              <a:avLst/>
            </a:prstGeom>
          </p:spPr>
          <p:txBody>
            <a:bodyPr vert="horz" lIns="91440" tIns="45720" rIns="45720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b="1" dirty="0">
                  <a:solidFill>
                    <a:schemeClr val="tx1"/>
                  </a:solidFill>
                </a:rPr>
                <a:t>Education &amp; Literacy Department</a:t>
              </a:r>
            </a:p>
            <a:p>
              <a:pPr algn="r"/>
              <a:r>
                <a:rPr lang="en-US" b="1" dirty="0">
                  <a:solidFill>
                    <a:schemeClr val="tx1"/>
                  </a:solidFill>
                </a:rPr>
                <a:t>Government of Sindh </a:t>
              </a:r>
            </a:p>
          </p:txBody>
        </p:sp>
      </p:grpSp>
    </p:spTree>
    <p:extLst>
      <p:ext uri="{BB962C8B-B14F-4D97-AF65-F5344CB8AC3E}">
        <p14:creationId xmlns:p14="http://schemas.microsoft.com/office/powerpoint/2010/main" val="216167119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800" b="1" dirty="0">
                <a:solidFill>
                  <a:schemeClr val="tx2"/>
                </a:solidFill>
              </a:rPr>
              <a:t>PRIMARY (CLASS 1-5 &amp; age 5-9) - Gross Enrolment Rate (GER) and Net Enrolment Rate (NER)</a:t>
            </a:r>
            <a:br>
              <a:rPr lang="en-US" sz="2800" dirty="0"/>
            </a:br>
            <a:endParaRPr lang="en-US" sz="2800" dirty="0"/>
          </a:p>
        </p:txBody>
      </p:sp>
      <p:graphicFrame>
        <p:nvGraphicFramePr>
          <p:cNvPr id="4" name="Chart 3"/>
          <p:cNvGraphicFramePr/>
          <p:nvPr/>
        </p:nvGraphicFramePr>
        <p:xfrm>
          <a:off x="2133601" y="1295401"/>
          <a:ext cx="8077200" cy="5062538"/>
        </p:xfrm>
        <a:graphic>
          <a:graphicData uri="http://schemas.openxmlformats.org/drawingml/2006/chart">
            <c:chart xmlns:c="http://schemas.openxmlformats.org/drawingml/2006/chart" xmlns:r="http://schemas.openxmlformats.org/officeDocument/2006/relationships" r:id="rId2"/>
          </a:graphicData>
        </a:graphic>
      </p:graphicFrame>
      <p:grpSp>
        <p:nvGrpSpPr>
          <p:cNvPr id="5" name="Group 4"/>
          <p:cNvGrpSpPr/>
          <p:nvPr/>
        </p:nvGrpSpPr>
        <p:grpSpPr>
          <a:xfrm>
            <a:off x="0" y="-27296"/>
            <a:ext cx="12192000" cy="6885296"/>
            <a:chOff x="0" y="-27296"/>
            <a:chExt cx="12192000" cy="6885296"/>
          </a:xfrm>
        </p:grpSpPr>
        <p:pic>
          <p:nvPicPr>
            <p:cNvPr id="6" name="Picture 3" descr="C:\Users\Mujeeb Khatri\Desktop\sindhgovt_logo.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749958" y="-27296"/>
              <a:ext cx="402336" cy="457200"/>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2" descr="E:\RSU\SESP\Ph-III\Presentation\JSER\DEsign.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342900" cy="6858000"/>
            </a:xfrm>
            <a:prstGeom prst="rect">
              <a:avLst/>
            </a:prstGeom>
            <a:noFill/>
            <a:extLst>
              <a:ext uri="{909E8E84-426E-40DD-AFC4-6F175D3DCCD1}">
                <a14:hiddenFill xmlns:a14="http://schemas.microsoft.com/office/drawing/2010/main">
                  <a:solidFill>
                    <a:srgbClr val="FFFFFF"/>
                  </a:solidFill>
                </a14:hiddenFill>
              </a:ext>
            </a:extLst>
          </p:spPr>
        </p:pic>
        <p:sp>
          <p:nvSpPr>
            <p:cNvPr id="8" name="Footer Placeholder 3"/>
            <p:cNvSpPr txBox="1">
              <a:spLocks/>
            </p:cNvSpPr>
            <p:nvPr/>
          </p:nvSpPr>
          <p:spPr>
            <a:xfrm>
              <a:off x="10868167" y="6661744"/>
              <a:ext cx="1323833" cy="182562"/>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b="1" dirty="0">
                  <a:solidFill>
                    <a:schemeClr val="tx1"/>
                  </a:solidFill>
                </a:rPr>
                <a:t>JESR-II</a:t>
              </a:r>
            </a:p>
          </p:txBody>
        </p:sp>
        <p:sp>
          <p:nvSpPr>
            <p:cNvPr id="9" name="Footer Placeholder 3"/>
            <p:cNvSpPr txBox="1">
              <a:spLocks/>
            </p:cNvSpPr>
            <p:nvPr/>
          </p:nvSpPr>
          <p:spPr>
            <a:xfrm>
              <a:off x="8864320" y="0"/>
              <a:ext cx="3295934" cy="457201"/>
            </a:xfrm>
            <a:prstGeom prst="rect">
              <a:avLst/>
            </a:prstGeom>
          </p:spPr>
          <p:txBody>
            <a:bodyPr vert="horz" lIns="91440" tIns="45720" rIns="45720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b="1" dirty="0">
                  <a:solidFill>
                    <a:schemeClr val="tx1"/>
                  </a:solidFill>
                </a:rPr>
                <a:t>Education &amp; Literacy Department</a:t>
              </a:r>
            </a:p>
            <a:p>
              <a:pPr algn="r"/>
              <a:r>
                <a:rPr lang="en-US" b="1" dirty="0">
                  <a:solidFill>
                    <a:schemeClr val="tx1"/>
                  </a:solidFill>
                </a:rPr>
                <a:t>Government of Sindh </a:t>
              </a:r>
            </a:p>
          </p:txBody>
        </p:sp>
      </p:grpSp>
    </p:spTree>
    <p:extLst>
      <p:ext uri="{BB962C8B-B14F-4D97-AF65-F5344CB8AC3E}">
        <p14:creationId xmlns:p14="http://schemas.microsoft.com/office/powerpoint/2010/main" val="420242652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Joint Education Sector Review-1</a:t>
            </a:r>
          </a:p>
        </p:txBody>
      </p:sp>
      <p:sp>
        <p:nvSpPr>
          <p:cNvPr id="3" name="Content Placeholder 2"/>
          <p:cNvSpPr>
            <a:spLocks noGrp="1"/>
          </p:cNvSpPr>
          <p:nvPr>
            <p:ph idx="1"/>
          </p:nvPr>
        </p:nvSpPr>
        <p:spPr>
          <a:xfrm>
            <a:off x="1981200" y="1600201"/>
            <a:ext cx="8229600" cy="5029200"/>
          </a:xfrm>
        </p:spPr>
        <p:txBody>
          <a:bodyPr>
            <a:normAutofit fontScale="85000" lnSpcReduction="20000"/>
          </a:bodyPr>
          <a:lstStyle/>
          <a:p>
            <a:endParaRPr lang="en-US" dirty="0"/>
          </a:p>
          <a:p>
            <a:r>
              <a:rPr lang="en-US" dirty="0"/>
              <a:t>JESR-I: February 10- February 13, 2015</a:t>
            </a:r>
          </a:p>
          <a:p>
            <a:pPr>
              <a:spcBef>
                <a:spcPts val="0"/>
              </a:spcBef>
            </a:pPr>
            <a:endParaRPr lang="en-US" b="1" dirty="0"/>
          </a:p>
          <a:p>
            <a:pPr>
              <a:spcBef>
                <a:spcPts val="0"/>
              </a:spcBef>
            </a:pPr>
            <a:r>
              <a:rPr lang="en-US" b="1" dirty="0"/>
              <a:t>Main objectives:</a:t>
            </a:r>
            <a:r>
              <a:rPr lang="en-US" dirty="0"/>
              <a:t> </a:t>
            </a:r>
          </a:p>
          <a:p>
            <a:pPr marL="0" indent="0">
              <a:spcBef>
                <a:spcPts val="0"/>
              </a:spcBef>
              <a:buNone/>
            </a:pPr>
            <a:endParaRPr lang="en-US" dirty="0"/>
          </a:p>
          <a:p>
            <a:pPr marL="461937" indent="-461937">
              <a:spcBef>
                <a:spcPts val="0"/>
              </a:spcBef>
              <a:buFont typeface="Wingdings" panose="05000000000000000000" pitchFamily="2" charset="2"/>
              <a:buChar char="q"/>
            </a:pPr>
            <a:r>
              <a:rPr lang="en-US" dirty="0"/>
              <a:t>Provide information to stakeholders on performance, based on agreed indicators and milestones;</a:t>
            </a:r>
          </a:p>
          <a:p>
            <a:pPr marL="0" indent="0">
              <a:buNone/>
            </a:pPr>
            <a:endParaRPr lang="en-US" dirty="0"/>
          </a:p>
          <a:p>
            <a:pPr marL="461937" indent="-461937">
              <a:buFont typeface="Wingdings" panose="05000000000000000000" pitchFamily="2" charset="2"/>
              <a:buChar char="q"/>
            </a:pPr>
            <a:r>
              <a:rPr lang="en-US" dirty="0"/>
              <a:t>Provide information to stakeholders on implementation issues, including how well service delivery mechanisms are functioning;</a:t>
            </a:r>
          </a:p>
          <a:p>
            <a:pPr marL="0" indent="0">
              <a:buNone/>
            </a:pPr>
            <a:endParaRPr lang="en-US" dirty="0"/>
          </a:p>
          <a:p>
            <a:pPr marL="461937" indent="-461937">
              <a:buFont typeface="Wingdings" panose="05000000000000000000" pitchFamily="2" charset="2"/>
              <a:buChar char="q"/>
            </a:pPr>
            <a:r>
              <a:rPr lang="en-US" dirty="0"/>
              <a:t>Provide an opportunity for stakeholders to discuss key issues and respond to core performance issues in a coordinated way;</a:t>
            </a:r>
          </a:p>
          <a:p>
            <a:endParaRPr lang="en-US" dirty="0"/>
          </a:p>
        </p:txBody>
      </p:sp>
      <p:grpSp>
        <p:nvGrpSpPr>
          <p:cNvPr id="9" name="Group 8"/>
          <p:cNvGrpSpPr/>
          <p:nvPr/>
        </p:nvGrpSpPr>
        <p:grpSpPr>
          <a:xfrm>
            <a:off x="0" y="-27296"/>
            <a:ext cx="12192000" cy="6885296"/>
            <a:chOff x="0" y="-27296"/>
            <a:chExt cx="12192000" cy="6885296"/>
          </a:xfrm>
        </p:grpSpPr>
        <p:pic>
          <p:nvPicPr>
            <p:cNvPr id="10" name="Picture 3" descr="C:\Users\Mujeeb Khatri\Desktop\sindhgovt_logo.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749958" y="-27296"/>
              <a:ext cx="402336" cy="457200"/>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2" descr="E:\RSU\SESP\Ph-III\Presentation\JSER\DEsign.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342900" cy="6858000"/>
            </a:xfrm>
            <a:prstGeom prst="rect">
              <a:avLst/>
            </a:prstGeom>
            <a:noFill/>
            <a:extLst>
              <a:ext uri="{909E8E84-426E-40DD-AFC4-6F175D3DCCD1}">
                <a14:hiddenFill xmlns:a14="http://schemas.microsoft.com/office/drawing/2010/main">
                  <a:solidFill>
                    <a:srgbClr val="FFFFFF"/>
                  </a:solidFill>
                </a14:hiddenFill>
              </a:ext>
            </a:extLst>
          </p:spPr>
        </p:pic>
        <p:sp>
          <p:nvSpPr>
            <p:cNvPr id="12" name="Footer Placeholder 3"/>
            <p:cNvSpPr txBox="1">
              <a:spLocks/>
            </p:cNvSpPr>
            <p:nvPr/>
          </p:nvSpPr>
          <p:spPr>
            <a:xfrm>
              <a:off x="10868167" y="6661744"/>
              <a:ext cx="1323833" cy="182562"/>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b="1" dirty="0">
                  <a:solidFill>
                    <a:schemeClr val="tx1"/>
                  </a:solidFill>
                </a:rPr>
                <a:t>JESR-II</a:t>
              </a:r>
            </a:p>
          </p:txBody>
        </p:sp>
        <p:sp>
          <p:nvSpPr>
            <p:cNvPr id="13" name="Footer Placeholder 3"/>
            <p:cNvSpPr txBox="1">
              <a:spLocks/>
            </p:cNvSpPr>
            <p:nvPr/>
          </p:nvSpPr>
          <p:spPr>
            <a:xfrm>
              <a:off x="8864320" y="0"/>
              <a:ext cx="3295934" cy="457201"/>
            </a:xfrm>
            <a:prstGeom prst="rect">
              <a:avLst/>
            </a:prstGeom>
          </p:spPr>
          <p:txBody>
            <a:bodyPr vert="horz" lIns="91440" tIns="45720" rIns="45720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b="1" dirty="0">
                  <a:solidFill>
                    <a:schemeClr val="tx1"/>
                  </a:solidFill>
                </a:rPr>
                <a:t>Education &amp; Literacy Department</a:t>
              </a:r>
            </a:p>
            <a:p>
              <a:pPr algn="r"/>
              <a:r>
                <a:rPr lang="en-US" b="1" dirty="0">
                  <a:solidFill>
                    <a:schemeClr val="tx1"/>
                  </a:solidFill>
                </a:rPr>
                <a:t>Government of Sindh </a:t>
              </a:r>
            </a:p>
          </p:txBody>
        </p:sp>
      </p:grpSp>
    </p:spTree>
    <p:extLst>
      <p:ext uri="{BB962C8B-B14F-4D97-AF65-F5344CB8AC3E}">
        <p14:creationId xmlns:p14="http://schemas.microsoft.com/office/powerpoint/2010/main" val="47459660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7328" y="207395"/>
            <a:ext cx="10854181" cy="593883"/>
          </a:xfrm>
        </p:spPr>
        <p:txBody>
          <a:bodyPr>
            <a:normAutofit/>
          </a:bodyPr>
          <a:lstStyle/>
          <a:p>
            <a:r>
              <a:rPr lang="en-US" sz="3200" dirty="0"/>
              <a:t>KEY RECOMMENDATIONS &amp; STATUS – JESR-I</a:t>
            </a: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1239832361"/>
              </p:ext>
            </p:extLst>
          </p:nvPr>
        </p:nvGraphicFramePr>
        <p:xfrm>
          <a:off x="424205" y="928948"/>
          <a:ext cx="11434715" cy="5292280"/>
        </p:xfrm>
        <a:graphic>
          <a:graphicData uri="http://schemas.openxmlformats.org/drawingml/2006/table">
            <a:tbl>
              <a:tblPr firstRow="1" bandRow="1">
                <a:tableStyleId>{5C22544A-7EE6-4342-B048-85BDC9FD1C3A}</a:tableStyleId>
              </a:tblPr>
              <a:tblGrid>
                <a:gridCol w="541780">
                  <a:extLst>
                    <a:ext uri="{9D8B030D-6E8A-4147-A177-3AD203B41FA5}">
                      <a16:colId xmlns:a16="http://schemas.microsoft.com/office/drawing/2014/main" val="3783855037"/>
                    </a:ext>
                  </a:extLst>
                </a:gridCol>
                <a:gridCol w="1904062">
                  <a:extLst>
                    <a:ext uri="{9D8B030D-6E8A-4147-A177-3AD203B41FA5}">
                      <a16:colId xmlns:a16="http://schemas.microsoft.com/office/drawing/2014/main" val="3312363085"/>
                    </a:ext>
                  </a:extLst>
                </a:gridCol>
                <a:gridCol w="4398414">
                  <a:extLst>
                    <a:ext uri="{9D8B030D-6E8A-4147-A177-3AD203B41FA5}">
                      <a16:colId xmlns:a16="http://schemas.microsoft.com/office/drawing/2014/main" val="68675260"/>
                    </a:ext>
                  </a:extLst>
                </a:gridCol>
                <a:gridCol w="4590459">
                  <a:extLst>
                    <a:ext uri="{9D8B030D-6E8A-4147-A177-3AD203B41FA5}">
                      <a16:colId xmlns:a16="http://schemas.microsoft.com/office/drawing/2014/main" val="3106935934"/>
                    </a:ext>
                  </a:extLst>
                </a:gridCol>
              </a:tblGrid>
              <a:tr h="343758">
                <a:tc>
                  <a:txBody>
                    <a:bodyPr/>
                    <a:lstStyle/>
                    <a:p>
                      <a:endParaRPr lang="en-US" sz="1900" dirty="0"/>
                    </a:p>
                  </a:txBody>
                  <a:tcPr marT="45721" marB="45721"/>
                </a:tc>
                <a:tc>
                  <a:txBody>
                    <a:bodyPr/>
                    <a:lstStyle/>
                    <a:p>
                      <a:r>
                        <a:rPr lang="en-US" sz="1900" dirty="0"/>
                        <a:t>AREA</a:t>
                      </a:r>
                    </a:p>
                  </a:txBody>
                  <a:tcPr marT="45721" marB="45721"/>
                </a:tc>
                <a:tc>
                  <a:txBody>
                    <a:bodyPr/>
                    <a:lstStyle/>
                    <a:p>
                      <a:pPr marL="0" algn="l" defTabSz="914400" rtl="0" eaLnBrk="1" latinLnBrk="0" hangingPunct="1"/>
                      <a:r>
                        <a:rPr lang="en-US" sz="1900" b="1" kern="1200" dirty="0">
                          <a:solidFill>
                            <a:schemeClr val="lt1"/>
                          </a:solidFill>
                          <a:latin typeface="+mn-lt"/>
                          <a:ea typeface="+mn-ea"/>
                          <a:cs typeface="+mn-cs"/>
                        </a:rPr>
                        <a:t>RECOMMENDATIONS</a:t>
                      </a:r>
                    </a:p>
                  </a:txBody>
                  <a:tcPr marT="45721" marB="45721"/>
                </a:tc>
                <a:tc>
                  <a:txBody>
                    <a:bodyPr/>
                    <a:lstStyle/>
                    <a:p>
                      <a:r>
                        <a:rPr lang="en-US" sz="1900" dirty="0"/>
                        <a:t>STATUS</a:t>
                      </a:r>
                    </a:p>
                  </a:txBody>
                  <a:tcPr marT="45721" marB="45721"/>
                </a:tc>
                <a:extLst>
                  <a:ext uri="{0D108BD9-81ED-4DB2-BD59-A6C34878D82A}">
                    <a16:rowId xmlns:a16="http://schemas.microsoft.com/office/drawing/2014/main" val="668909080"/>
                  </a:ext>
                </a:extLst>
              </a:tr>
              <a:tr h="4911278">
                <a:tc>
                  <a:txBody>
                    <a:bodyPr/>
                    <a:lstStyle/>
                    <a:p>
                      <a:r>
                        <a:rPr lang="en-US" sz="2000" dirty="0"/>
                        <a:t>1</a:t>
                      </a:r>
                    </a:p>
                  </a:txBody>
                  <a:tcPr marT="45721" marB="45721"/>
                </a:tc>
                <a:tc>
                  <a:txBody>
                    <a:bodyPr/>
                    <a:lstStyle/>
                    <a:p>
                      <a:r>
                        <a:rPr lang="en-US" sz="2000" b="1" i="0" u="none" strike="noStrike" kern="1200" baseline="0" dirty="0">
                          <a:solidFill>
                            <a:schemeClr val="dk1"/>
                          </a:solidFill>
                          <a:latin typeface="+mn-lt"/>
                          <a:ea typeface="+mn-ea"/>
                          <a:cs typeface="+mn-cs"/>
                        </a:rPr>
                        <a:t>Governance &amp;</a:t>
                      </a:r>
                    </a:p>
                    <a:p>
                      <a:r>
                        <a:rPr lang="en-US" sz="2000" b="1" i="0" u="none" strike="noStrike" kern="1200" baseline="0" dirty="0">
                          <a:solidFill>
                            <a:schemeClr val="dk1"/>
                          </a:solidFill>
                          <a:latin typeface="+mn-lt"/>
                          <a:ea typeface="+mn-ea"/>
                          <a:cs typeface="+mn-cs"/>
                        </a:rPr>
                        <a:t>Accountability</a:t>
                      </a:r>
                      <a:endParaRPr lang="en-US" sz="2000" dirty="0"/>
                    </a:p>
                  </a:txBody>
                  <a:tcPr marT="45721" marB="45721"/>
                </a:tc>
                <a:tc>
                  <a:txBody>
                    <a:bodyPr/>
                    <a:lstStyle/>
                    <a:p>
                      <a:pPr marL="457200" indent="-457200">
                        <a:buFont typeface="Arial" panose="020B0604020202020204" pitchFamily="34" charset="0"/>
                        <a:buAutoNum type="arabicPeriod"/>
                      </a:pPr>
                      <a:r>
                        <a:rPr lang="en-US" sz="2000" dirty="0"/>
                        <a:t>Ownership and</a:t>
                      </a:r>
                      <a:r>
                        <a:rPr lang="en-US" sz="2000" baseline="0" dirty="0"/>
                        <a:t> implementation of SESP</a:t>
                      </a:r>
                    </a:p>
                    <a:p>
                      <a:pPr marL="457200" indent="-457200">
                        <a:buFont typeface="Arial" panose="020B0604020202020204" pitchFamily="34" charset="0"/>
                        <a:buAutoNum type="arabicPeriod"/>
                      </a:pPr>
                      <a:r>
                        <a:rPr lang="en-US" sz="2000" baseline="0" dirty="0"/>
                        <a:t>Reliable and valid data</a:t>
                      </a:r>
                    </a:p>
                    <a:p>
                      <a:pPr marL="457200" indent="-457200">
                        <a:buFont typeface="Arial" panose="020B0604020202020204" pitchFamily="34" charset="0"/>
                        <a:buAutoNum type="arabicPeriod"/>
                      </a:pPr>
                      <a:r>
                        <a:rPr lang="en-US" sz="2000" baseline="0" dirty="0"/>
                        <a:t>Improve communication regarding reforms</a:t>
                      </a:r>
                    </a:p>
                    <a:p>
                      <a:pPr marL="457200" indent="-457200">
                        <a:buFont typeface="Arial" panose="020B0604020202020204" pitchFamily="34" charset="0"/>
                        <a:buAutoNum type="arabicPeriod"/>
                      </a:pPr>
                      <a:r>
                        <a:rPr lang="en-US" sz="2000" baseline="0" dirty="0"/>
                        <a:t>Budget preparation to be participatory </a:t>
                      </a:r>
                      <a:endParaRPr lang="en-US" sz="2000" dirty="0"/>
                    </a:p>
                  </a:txBody>
                  <a:tcPr marT="45721" marB="45721"/>
                </a:tc>
                <a:tc>
                  <a:txBody>
                    <a:bodyPr/>
                    <a:lstStyle/>
                    <a:p>
                      <a:pPr marL="457200" indent="-457200">
                        <a:buFont typeface="Arial" panose="020B0604020202020204" pitchFamily="34" charset="0"/>
                        <a:buAutoNum type="arabicPeriod"/>
                      </a:pPr>
                      <a:r>
                        <a:rPr lang="en-US" sz="2000" dirty="0"/>
                        <a:t>LEG,</a:t>
                      </a:r>
                      <a:r>
                        <a:rPr lang="en-US" sz="2000" baseline="0" dirty="0"/>
                        <a:t> Task Force, Steering Committee Costed District Education Plans     </a:t>
                      </a:r>
                      <a:r>
                        <a:rPr lang="en-US" sz="2000" dirty="0"/>
                        <a:t>Mechanism in place</a:t>
                      </a:r>
                      <a:r>
                        <a:rPr lang="en-US" sz="2000" baseline="0" dirty="0"/>
                        <a:t> for greater coordination and progress.</a:t>
                      </a:r>
                    </a:p>
                    <a:p>
                      <a:pPr marL="457200" indent="-457200">
                        <a:buFont typeface="Arial" panose="020B0604020202020204" pitchFamily="34" charset="0"/>
                        <a:buAutoNum type="arabicPeriod"/>
                      </a:pPr>
                      <a:r>
                        <a:rPr lang="en-US" sz="2000" baseline="0" dirty="0"/>
                        <a:t>Individual student data entry.</a:t>
                      </a:r>
                    </a:p>
                    <a:p>
                      <a:pPr marL="457200" indent="-457200">
                        <a:buFont typeface="Arial" panose="020B0604020202020204" pitchFamily="34" charset="0"/>
                        <a:buAutoNum type="arabicPeriod"/>
                      </a:pPr>
                      <a:r>
                        <a:rPr lang="en-US" sz="2000" baseline="0" dirty="0"/>
                        <a:t>Communications and SESP Unit functional. Tracking regular communication between admin department and P&amp;D for execution and monitoring of schemes including monthly progress reports.</a:t>
                      </a:r>
                    </a:p>
                    <a:p>
                      <a:pPr marL="457200" indent="-457200">
                        <a:buFont typeface="Arial" panose="020B0604020202020204" pitchFamily="34" charset="0"/>
                        <a:buAutoNum type="arabicPeriod"/>
                      </a:pPr>
                      <a:r>
                        <a:rPr lang="en-US" sz="2000" baseline="0" dirty="0"/>
                        <a:t>Quarterly ADP reviews meetings chaired by ACS attended by all secretaries.</a:t>
                      </a:r>
                      <a:endParaRPr lang="en-US" sz="2000" dirty="0"/>
                    </a:p>
                  </a:txBody>
                  <a:tcPr marT="45721" marB="45721"/>
                </a:tc>
                <a:extLst>
                  <a:ext uri="{0D108BD9-81ED-4DB2-BD59-A6C34878D82A}">
                    <a16:rowId xmlns:a16="http://schemas.microsoft.com/office/drawing/2014/main" val="1824752186"/>
                  </a:ext>
                </a:extLst>
              </a:tr>
            </a:tbl>
          </a:graphicData>
        </a:graphic>
      </p:graphicFrame>
      <p:grpSp>
        <p:nvGrpSpPr>
          <p:cNvPr id="4" name="Group 3"/>
          <p:cNvGrpSpPr/>
          <p:nvPr/>
        </p:nvGrpSpPr>
        <p:grpSpPr>
          <a:xfrm>
            <a:off x="0" y="-27296"/>
            <a:ext cx="12192000" cy="6885296"/>
            <a:chOff x="0" y="-27296"/>
            <a:chExt cx="12192000" cy="6885296"/>
          </a:xfrm>
        </p:grpSpPr>
        <p:pic>
          <p:nvPicPr>
            <p:cNvPr id="6" name="Picture 3" descr="C:\Users\Mujeeb Khatri\Desktop\sindhgovt_logo.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749958" y="-27296"/>
              <a:ext cx="402336" cy="457200"/>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2" descr="E:\RSU\SESP\Ph-III\Presentation\JSER\DEsign.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342900" cy="6858000"/>
            </a:xfrm>
            <a:prstGeom prst="rect">
              <a:avLst/>
            </a:prstGeom>
            <a:noFill/>
            <a:extLst>
              <a:ext uri="{909E8E84-426E-40DD-AFC4-6F175D3DCCD1}">
                <a14:hiddenFill xmlns:a14="http://schemas.microsoft.com/office/drawing/2010/main">
                  <a:solidFill>
                    <a:srgbClr val="FFFFFF"/>
                  </a:solidFill>
                </a14:hiddenFill>
              </a:ext>
            </a:extLst>
          </p:spPr>
        </p:pic>
        <p:sp>
          <p:nvSpPr>
            <p:cNvPr id="8" name="Footer Placeholder 3"/>
            <p:cNvSpPr txBox="1">
              <a:spLocks/>
            </p:cNvSpPr>
            <p:nvPr/>
          </p:nvSpPr>
          <p:spPr>
            <a:xfrm>
              <a:off x="10868167" y="6661744"/>
              <a:ext cx="1323833" cy="182562"/>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b="1" dirty="0">
                  <a:solidFill>
                    <a:schemeClr val="tx1"/>
                  </a:solidFill>
                </a:rPr>
                <a:t>JESR-II</a:t>
              </a:r>
            </a:p>
          </p:txBody>
        </p:sp>
        <p:sp>
          <p:nvSpPr>
            <p:cNvPr id="9" name="Footer Placeholder 3"/>
            <p:cNvSpPr txBox="1">
              <a:spLocks/>
            </p:cNvSpPr>
            <p:nvPr/>
          </p:nvSpPr>
          <p:spPr>
            <a:xfrm>
              <a:off x="8864320" y="0"/>
              <a:ext cx="3295934" cy="457201"/>
            </a:xfrm>
            <a:prstGeom prst="rect">
              <a:avLst/>
            </a:prstGeom>
          </p:spPr>
          <p:txBody>
            <a:bodyPr vert="horz" lIns="91440" tIns="45720" rIns="45720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b="1" dirty="0">
                  <a:solidFill>
                    <a:schemeClr val="tx1"/>
                  </a:solidFill>
                </a:rPr>
                <a:t>Education &amp; Literacy Department</a:t>
              </a:r>
            </a:p>
            <a:p>
              <a:pPr algn="r"/>
              <a:r>
                <a:rPr lang="en-US" b="1" dirty="0">
                  <a:solidFill>
                    <a:schemeClr val="tx1"/>
                  </a:solidFill>
                </a:rPr>
                <a:t>Government of Sindh </a:t>
              </a:r>
            </a:p>
          </p:txBody>
        </p:sp>
      </p:grpSp>
    </p:spTree>
    <p:extLst>
      <p:ext uri="{BB962C8B-B14F-4D97-AF65-F5344CB8AC3E}">
        <p14:creationId xmlns:p14="http://schemas.microsoft.com/office/powerpoint/2010/main" val="123036014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562</TotalTime>
  <Words>1327</Words>
  <Application>Microsoft Office PowerPoint</Application>
  <PresentationFormat>Widescreen</PresentationFormat>
  <Paragraphs>314</Paragraphs>
  <Slides>17</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17</vt:i4>
      </vt:variant>
    </vt:vector>
  </HeadingPairs>
  <TitlesOfParts>
    <vt:vector size="24" baseType="lpstr">
      <vt:lpstr>游ゴシック</vt:lpstr>
      <vt:lpstr>Arial</vt:lpstr>
      <vt:lpstr>Britannic Bold</vt:lpstr>
      <vt:lpstr>Calibri</vt:lpstr>
      <vt:lpstr>Calibri Light</vt:lpstr>
      <vt:lpstr>Wingdings</vt:lpstr>
      <vt:lpstr>Office Theme</vt:lpstr>
      <vt:lpstr>Joint Education Sector Review (JESR-I) </vt:lpstr>
      <vt:lpstr>PowerPoint Presentation</vt:lpstr>
      <vt:lpstr>Overall Picture/Education at Glance</vt:lpstr>
      <vt:lpstr>Institutions</vt:lpstr>
      <vt:lpstr>PowerPoint Presentation</vt:lpstr>
      <vt:lpstr>Enrolment</vt:lpstr>
      <vt:lpstr>PRIMARY (CLASS 1-5 &amp; age 5-9) - Gross Enrolment Rate (GER) and Net Enrolment Rate (NER) </vt:lpstr>
      <vt:lpstr>Joint Education Sector Review-1</vt:lpstr>
      <vt:lpstr>KEY RECOMMENDATIONS &amp; STATUS – JESR-I</vt:lpstr>
      <vt:lpstr>KEY RECOMMENDATIONS &amp; STATUS – JESR-1</vt:lpstr>
      <vt:lpstr>KEY RECOMMENDATIONS &amp; STATUS – JESR-1</vt:lpstr>
      <vt:lpstr>KEY RECOMMENDATIONS &amp; STATUS – JESR-1</vt:lpstr>
      <vt:lpstr>KEY RECOMMENDATIONS &amp; STATUS – JESR-1</vt:lpstr>
      <vt:lpstr>KEY RECOMMENDATIONS &amp; STATUS – JESR-1</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JESR-1 &amp; JESR-2</dc:title>
  <dc:creator>Rana Asif</dc:creator>
  <cp:lastModifiedBy>Rana Asif</cp:lastModifiedBy>
  <cp:revision>70</cp:revision>
  <dcterms:created xsi:type="dcterms:W3CDTF">2016-09-23T12:35:07Z</dcterms:created>
  <dcterms:modified xsi:type="dcterms:W3CDTF">2016-10-13T05:51:21Z</dcterms:modified>
</cp:coreProperties>
</file>