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7"/>
  </p:handoutMasterIdLst>
  <p:sldIdLst>
    <p:sldId id="266" r:id="rId2"/>
    <p:sldId id="288" r:id="rId3"/>
    <p:sldId id="268" r:id="rId4"/>
    <p:sldId id="269" r:id="rId5"/>
    <p:sldId id="270" r:id="rId6"/>
    <p:sldId id="271" r:id="rId7"/>
    <p:sldId id="280" r:id="rId8"/>
    <p:sldId id="282" r:id="rId9"/>
    <p:sldId id="281" r:id="rId10"/>
    <p:sldId id="276" r:id="rId11"/>
    <p:sldId id="278" r:id="rId12"/>
    <p:sldId id="285" r:id="rId13"/>
    <p:sldId id="286" r:id="rId14"/>
    <p:sldId id="275" r:id="rId15"/>
    <p:sldId id="273" r:id="rId16"/>
    <p:sldId id="257" r:id="rId17"/>
    <p:sldId id="258" r:id="rId18"/>
    <p:sldId id="259" r:id="rId19"/>
    <p:sldId id="260" r:id="rId20"/>
    <p:sldId id="261" r:id="rId21"/>
    <p:sldId id="262" r:id="rId22"/>
    <p:sldId id="263" r:id="rId23"/>
    <p:sldId id="264" r:id="rId24"/>
    <p:sldId id="277" r:id="rId25"/>
    <p:sldId id="28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2" d="100"/>
          <a:sy n="72" d="100"/>
        </p:scale>
        <p:origin x="45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EMIS\Desktop\Summary.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EMIS\Desktop\Summary.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EMIS\Desktop\Summary.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view3D>
    <c:floor>
      <c:thickness val="0"/>
    </c:floor>
    <c:sideWall>
      <c:thickness val="0"/>
    </c:sideWall>
    <c:backWall>
      <c:thickness val="0"/>
    </c:backWall>
    <c:plotArea>
      <c:layout/>
      <c:pie3DChart>
        <c:varyColors val="1"/>
        <c:ser>
          <c:idx val="0"/>
          <c:order val="0"/>
          <c:explosion val="25"/>
          <c:dLbls>
            <c:dLbl>
              <c:idx val="1"/>
              <c:layout>
                <c:manualLayout>
                  <c:x val="-6.5953630796150506E-2"/>
                  <c:y val="4.8252770487022464E-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84EE-4E7C-85F2-8DBF798483C2}"/>
                </c:ext>
              </c:extLst>
            </c:dLbl>
            <c:dLbl>
              <c:idx val="2"/>
              <c:layout>
                <c:manualLayout>
                  <c:x val="1.846478565179354E-2"/>
                  <c:y val="-1.5562846310877822E-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84EE-4E7C-85F2-8DBF798483C2}"/>
                </c:ext>
              </c:extLst>
            </c:dLbl>
            <c:spPr>
              <a:noFill/>
              <a:ln>
                <a:noFill/>
              </a:ln>
              <a:effectLst/>
            </c:spPr>
            <c:showLegendKey val="0"/>
            <c:showVal val="1"/>
            <c:showCatName val="0"/>
            <c:showSerName val="0"/>
            <c:showPercent val="1"/>
            <c:showBubbleSize val="0"/>
            <c:showLeaderLines val="1"/>
            <c:extLst>
              <c:ext xmlns:c15="http://schemas.microsoft.com/office/drawing/2012/chart" uri="{CE6537A1-D6FC-4f65-9D91-7224C49458BB}"/>
            </c:extLst>
          </c:dLbls>
          <c:cat>
            <c:strRef>
              <c:f>'Page 1'!$N$4:$N$7</c:f>
              <c:strCache>
                <c:ptCount val="4"/>
                <c:pt idx="0">
                  <c:v>Primary</c:v>
                </c:pt>
                <c:pt idx="1">
                  <c:v>Middle / Elementary</c:v>
                </c:pt>
                <c:pt idx="2">
                  <c:v>Secondary</c:v>
                </c:pt>
                <c:pt idx="3">
                  <c:v>Higher Secondary</c:v>
                </c:pt>
              </c:strCache>
            </c:strRef>
          </c:cat>
          <c:val>
            <c:numRef>
              <c:f>'Page 1'!$O$4:$O$7</c:f>
              <c:numCache>
                <c:formatCode>_(* #,##0_);_(* \(#,##0\);_(* "-"??_);_(@_)</c:formatCode>
                <c:ptCount val="4"/>
                <c:pt idx="0">
                  <c:v>41724</c:v>
                </c:pt>
                <c:pt idx="1">
                  <c:v>2316</c:v>
                </c:pt>
                <c:pt idx="2">
                  <c:v>1706</c:v>
                </c:pt>
                <c:pt idx="3">
                  <c:v>293</c:v>
                </c:pt>
              </c:numCache>
            </c:numRef>
          </c:val>
          <c:extLst>
            <c:ext xmlns:c16="http://schemas.microsoft.com/office/drawing/2014/chart" uri="{C3380CC4-5D6E-409C-BE32-E72D297353CC}">
              <c16:uniqueId val="{00000002-84EE-4E7C-85F2-8DBF798483C2}"/>
            </c:ext>
          </c:extLst>
        </c:ser>
        <c:dLbls>
          <c:showLegendKey val="0"/>
          <c:showVal val="0"/>
          <c:showCatName val="0"/>
          <c:showSerName val="0"/>
          <c:showPercent val="0"/>
          <c:showBubbleSize val="0"/>
          <c:showLeaderLines val="1"/>
        </c:dLbls>
      </c:pie3DChart>
    </c:plotArea>
    <c:legend>
      <c:legendPos val="b"/>
      <c:layout>
        <c:manualLayout>
          <c:xMode val="edge"/>
          <c:yMode val="edge"/>
          <c:x val="2.4302735184417751E-2"/>
          <c:y val="0.85683607730851874"/>
          <c:w val="0.90802182621909144"/>
          <c:h val="0.13433985524536704"/>
        </c:manualLayout>
      </c:layout>
      <c:overlay val="0"/>
      <c:txPr>
        <a:bodyPr/>
        <a:lstStyle/>
        <a:p>
          <a:pPr>
            <a:defRPr sz="700"/>
          </a:pPr>
          <a:endParaRPr lang="en-US"/>
        </a:p>
      </c:txPr>
    </c:legend>
    <c:plotVisOnly val="1"/>
    <c:dispBlanksAs val="zero"/>
    <c:showDLblsOverMax val="0"/>
  </c:chart>
  <c:spPr>
    <a:solidFill>
      <a:schemeClr val="lt1"/>
    </a:solidFill>
    <a:ln w="25400" cap="flat" cmpd="sng" algn="ctr">
      <a:solidFill>
        <a:schemeClr val="accent3"/>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0"/>
    <c:plotArea>
      <c:layout>
        <c:manualLayout>
          <c:layoutTarget val="inner"/>
          <c:xMode val="edge"/>
          <c:yMode val="edge"/>
          <c:x val="8.9446830336374253E-2"/>
          <c:y val="3.1838354235676034E-2"/>
          <c:w val="0.88196067170470438"/>
          <c:h val="0.86181017303741247"/>
        </c:manualLayout>
      </c:layout>
      <c:barChart>
        <c:barDir val="col"/>
        <c:grouping val="clustered"/>
        <c:varyColors val="0"/>
        <c:ser>
          <c:idx val="0"/>
          <c:order val="0"/>
          <c:invertIfNegative val="0"/>
          <c:dPt>
            <c:idx val="1"/>
            <c:invertIfNegative val="0"/>
            <c:bubble3D val="0"/>
            <c:spPr>
              <a:solidFill>
                <a:schemeClr val="accent2">
                  <a:lumMod val="75000"/>
                </a:schemeClr>
              </a:solidFill>
            </c:spPr>
            <c:extLst>
              <c:ext xmlns:c16="http://schemas.microsoft.com/office/drawing/2014/chart" uri="{C3380CC4-5D6E-409C-BE32-E72D297353CC}">
                <c16:uniqueId val="{00000001-73F3-4FD7-998E-14799267E6E0}"/>
              </c:ext>
            </c:extLst>
          </c:dPt>
          <c:dLbls>
            <c:dLbl>
              <c:idx val="0"/>
              <c:tx>
                <c:rich>
                  <a:bodyPr/>
                  <a:lstStyle/>
                  <a:p>
                    <a:pPr>
                      <a:defRPr sz="700"/>
                    </a:pPr>
                    <a:r>
                      <a:rPr lang="en-US" sz="700"/>
                      <a:t> 2.44</a:t>
                    </a:r>
                    <a:r>
                      <a:rPr lang="en-US" sz="700" baseline="0"/>
                      <a:t> Million</a:t>
                    </a:r>
                    <a:r>
                      <a:rPr lang="en-US" sz="700"/>
                      <a:t>  (60%)</a:t>
                    </a:r>
                  </a:p>
                </c:rich>
              </c:tx>
              <c:sp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73F3-4FD7-998E-14799267E6E0}"/>
                </c:ext>
              </c:extLst>
            </c:dLbl>
            <c:dLbl>
              <c:idx val="1"/>
              <c:tx>
                <c:rich>
                  <a:bodyPr/>
                  <a:lstStyle/>
                  <a:p>
                    <a:r>
                      <a:rPr lang="en-US" sz="800"/>
                      <a:t> </a:t>
                    </a:r>
                    <a:r>
                      <a:rPr lang="en-US"/>
                      <a:t>1.6</a:t>
                    </a:r>
                    <a:r>
                      <a:rPr lang="en-US" baseline="0"/>
                      <a:t> Million </a:t>
                    </a:r>
                    <a:r>
                      <a:rPr lang="en-US"/>
                      <a:t>(40%)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3F3-4FD7-998E-14799267E6E0}"/>
                </c:ext>
              </c:extLst>
            </c:dLbl>
            <c:spPr>
              <a:noFill/>
              <a:ln>
                <a:noFill/>
              </a:ln>
              <a:effectLst/>
            </c:spPr>
            <c:txPr>
              <a:bodyPr/>
              <a:lstStyle/>
              <a:p>
                <a:pPr>
                  <a:defRPr sz="8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'Page 1'!$N$11:$N$12</c:f>
              <c:strCache>
                <c:ptCount val="2"/>
                <c:pt idx="0">
                  <c:v>Boys</c:v>
                </c:pt>
                <c:pt idx="1">
                  <c:v>Girls</c:v>
                </c:pt>
              </c:strCache>
            </c:strRef>
          </c:cat>
          <c:val>
            <c:numRef>
              <c:f>'Page 1'!$O$11:$O$12</c:f>
              <c:numCache>
                <c:formatCode>_(* #,##0.0_);_(* \(#,##0.0\);_(* "-"??_);_(@_)</c:formatCode>
                <c:ptCount val="2"/>
                <c:pt idx="0">
                  <c:v>2.44</c:v>
                </c:pt>
                <c:pt idx="1">
                  <c:v>1.6</c:v>
                </c:pt>
              </c:numCache>
            </c:numRef>
          </c:val>
          <c:extLst>
            <c:ext xmlns:c16="http://schemas.microsoft.com/office/drawing/2014/chart" uri="{C3380CC4-5D6E-409C-BE32-E72D297353CC}">
              <c16:uniqueId val="{00000003-73F3-4FD7-998E-14799267E6E0}"/>
            </c:ext>
          </c:extLst>
        </c:ser>
        <c:dLbls>
          <c:showLegendKey val="0"/>
          <c:showVal val="0"/>
          <c:showCatName val="0"/>
          <c:showSerName val="0"/>
          <c:showPercent val="0"/>
          <c:showBubbleSize val="0"/>
        </c:dLbls>
        <c:gapWidth val="150"/>
        <c:axId val="293124232"/>
        <c:axId val="293124624"/>
      </c:barChart>
      <c:catAx>
        <c:axId val="293124232"/>
        <c:scaling>
          <c:orientation val="minMax"/>
        </c:scaling>
        <c:delete val="0"/>
        <c:axPos val="b"/>
        <c:numFmt formatCode="General" sourceLinked="0"/>
        <c:majorTickMark val="out"/>
        <c:minorTickMark val="none"/>
        <c:tickLblPos val="nextTo"/>
        <c:crossAx val="293124624"/>
        <c:crosses val="autoZero"/>
        <c:auto val="1"/>
        <c:lblAlgn val="ctr"/>
        <c:lblOffset val="100"/>
        <c:noMultiLvlLbl val="0"/>
      </c:catAx>
      <c:valAx>
        <c:axId val="293124624"/>
        <c:scaling>
          <c:orientation val="minMax"/>
        </c:scaling>
        <c:delete val="0"/>
        <c:axPos val="l"/>
        <c:majorGridlines/>
        <c:numFmt formatCode="_(* #,##0.0_);_(* \(#,##0.0\);_(* &quot;-&quot;??_);_(@_)" sourceLinked="1"/>
        <c:majorTickMark val="out"/>
        <c:minorTickMark val="none"/>
        <c:tickLblPos val="nextTo"/>
        <c:crossAx val="293124232"/>
        <c:crosses val="autoZero"/>
        <c:crossBetween val="between"/>
      </c:valAx>
    </c:plotArea>
    <c:plotVisOnly val="1"/>
    <c:dispBlanksAs val="gap"/>
    <c:showDLblsOverMax val="0"/>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0"/>
    <c:plotArea>
      <c:layout/>
      <c:barChart>
        <c:barDir val="col"/>
        <c:grouping val="clustered"/>
        <c:varyColors val="0"/>
        <c:ser>
          <c:idx val="0"/>
          <c:order val="0"/>
          <c:invertIfNegative val="0"/>
          <c:dPt>
            <c:idx val="1"/>
            <c:invertIfNegative val="0"/>
            <c:bubble3D val="0"/>
            <c:spPr>
              <a:solidFill>
                <a:schemeClr val="accent4">
                  <a:lumMod val="75000"/>
                </a:schemeClr>
              </a:solidFill>
            </c:spPr>
            <c:extLst>
              <c:ext xmlns:c16="http://schemas.microsoft.com/office/drawing/2014/chart" uri="{C3380CC4-5D6E-409C-BE32-E72D297353CC}">
                <c16:uniqueId val="{00000001-A986-435D-AD2E-294A6EAFA18F}"/>
              </c:ext>
            </c:extLst>
          </c:dPt>
          <c:dLbls>
            <c:dLbl>
              <c:idx val="0"/>
              <c:tx>
                <c:rich>
                  <a:bodyPr/>
                  <a:lstStyle/>
                  <a:p>
                    <a:r>
                      <a:rPr lang="en-US"/>
                      <a:t> 99,493 (69%) </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986-435D-AD2E-294A6EAFA18F}"/>
                </c:ext>
              </c:extLst>
            </c:dLbl>
            <c:dLbl>
              <c:idx val="1"/>
              <c:tx>
                <c:rich>
                  <a:bodyPr/>
                  <a:lstStyle/>
                  <a:p>
                    <a:r>
                      <a:rPr lang="en-US"/>
                      <a:t> 44,677  (31%)</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986-435D-AD2E-294A6EAFA18F}"/>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'Page 1'!$N$14:$N$15</c:f>
              <c:strCache>
                <c:ptCount val="2"/>
                <c:pt idx="0">
                  <c:v>Male</c:v>
                </c:pt>
                <c:pt idx="1">
                  <c:v>Female</c:v>
                </c:pt>
              </c:strCache>
            </c:strRef>
          </c:cat>
          <c:val>
            <c:numRef>
              <c:f>'Page 1'!$O$14:$O$15</c:f>
              <c:numCache>
                <c:formatCode>_(* #,##0_);_(* \(#,##0\);_(* "-"??_);_(@_)</c:formatCode>
                <c:ptCount val="2"/>
                <c:pt idx="0">
                  <c:v>99493</c:v>
                </c:pt>
                <c:pt idx="1">
                  <c:v>44677</c:v>
                </c:pt>
              </c:numCache>
            </c:numRef>
          </c:val>
          <c:extLst>
            <c:ext xmlns:c16="http://schemas.microsoft.com/office/drawing/2014/chart" uri="{C3380CC4-5D6E-409C-BE32-E72D297353CC}">
              <c16:uniqueId val="{00000003-A986-435D-AD2E-294A6EAFA18F}"/>
            </c:ext>
          </c:extLst>
        </c:ser>
        <c:dLbls>
          <c:showLegendKey val="0"/>
          <c:showVal val="0"/>
          <c:showCatName val="0"/>
          <c:showSerName val="0"/>
          <c:showPercent val="0"/>
          <c:showBubbleSize val="0"/>
        </c:dLbls>
        <c:gapWidth val="150"/>
        <c:axId val="293128544"/>
        <c:axId val="293130112"/>
      </c:barChart>
      <c:catAx>
        <c:axId val="293128544"/>
        <c:scaling>
          <c:orientation val="minMax"/>
        </c:scaling>
        <c:delete val="0"/>
        <c:axPos val="b"/>
        <c:numFmt formatCode="General" sourceLinked="0"/>
        <c:majorTickMark val="out"/>
        <c:minorTickMark val="none"/>
        <c:tickLblPos val="nextTo"/>
        <c:crossAx val="293130112"/>
        <c:crosses val="autoZero"/>
        <c:auto val="1"/>
        <c:lblAlgn val="ctr"/>
        <c:lblOffset val="100"/>
        <c:noMultiLvlLbl val="0"/>
      </c:catAx>
      <c:valAx>
        <c:axId val="293130112"/>
        <c:scaling>
          <c:orientation val="minMax"/>
        </c:scaling>
        <c:delete val="0"/>
        <c:axPos val="l"/>
        <c:majorGridlines/>
        <c:numFmt formatCode="_(* #,##0_);_(* \(#,##0\);_(* &quot;-&quot;??_);_(@_)" sourceLinked="1"/>
        <c:majorTickMark val="out"/>
        <c:minorTickMark val="none"/>
        <c:tickLblPos val="nextTo"/>
        <c:crossAx val="293128544"/>
        <c:crosses val="autoZero"/>
        <c:crossBetween val="between"/>
      </c:valAx>
    </c:plotArea>
    <c:legend>
      <c:legendPos val="b"/>
      <c:overlay val="0"/>
    </c:legend>
    <c:plotVisOnly val="1"/>
    <c:dispBlanksAs val="gap"/>
    <c:showDLblsOverMax val="0"/>
  </c:chart>
  <c:spPr>
    <a:solidFill>
      <a:schemeClr val="lt1"/>
    </a:solidFill>
    <a:ln w="25400" cap="flat" cmpd="sng" algn="ctr">
      <a:solidFill>
        <a:schemeClr val="accent4"/>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899CE0-B779-4EB0-98F0-704C86847040}" type="doc">
      <dgm:prSet loTypeId="urn:microsoft.com/office/officeart/2005/8/layout/hierarchy5" loCatId="hierarchy" qsTypeId="urn:microsoft.com/office/officeart/2005/8/quickstyle/3d2" qsCatId="3D" csTypeId="urn:microsoft.com/office/officeart/2005/8/colors/colorful3" csCatId="colorful" phldr="1"/>
      <dgm:spPr/>
      <dgm:t>
        <a:bodyPr/>
        <a:lstStyle/>
        <a:p>
          <a:endParaRPr lang="en-US"/>
        </a:p>
      </dgm:t>
    </dgm:pt>
    <dgm:pt modelId="{43E215CC-7BE4-459B-99D0-31939739927B}">
      <dgm:prSet phldrT="[Text]" custT="1">
        <dgm:style>
          <a:lnRef idx="3">
            <a:schemeClr val="lt1"/>
          </a:lnRef>
          <a:fillRef idx="1">
            <a:schemeClr val="accent1"/>
          </a:fillRef>
          <a:effectRef idx="1">
            <a:schemeClr val="accent1"/>
          </a:effectRef>
          <a:fontRef idx="minor">
            <a:schemeClr val="lt1"/>
          </a:fontRef>
        </dgm:style>
      </dgm:prSet>
      <dgm:spPr/>
      <dgm:t>
        <a:bodyPr/>
        <a:lstStyle/>
        <a:p>
          <a:r>
            <a:rPr lang="en-US" sz="2400" b="1" dirty="0">
              <a:ln>
                <a:prstDash val="solid"/>
              </a:ln>
              <a:solidFill>
                <a:schemeClr val="bg1">
                  <a:lumMod val="95000"/>
                </a:schemeClr>
              </a:solidFill>
            </a:rPr>
            <a:t>Budget</a:t>
          </a:r>
          <a:r>
            <a:rPr lang="en-US" sz="2400" dirty="0">
              <a:solidFill>
                <a:schemeClr val="bg1">
                  <a:lumMod val="95000"/>
                </a:schemeClr>
              </a:solidFill>
            </a:rPr>
            <a:t>          </a:t>
          </a:r>
        </a:p>
        <a:p>
          <a:r>
            <a:rPr lang="en-US" sz="2400" dirty="0">
              <a:solidFill>
                <a:schemeClr val="bg1">
                  <a:lumMod val="95000"/>
                </a:schemeClr>
              </a:solidFill>
            </a:rPr>
            <a:t>Rs. In Million</a:t>
          </a:r>
        </a:p>
      </dgm:t>
    </dgm:pt>
    <dgm:pt modelId="{CC9A34E3-BF7F-4308-893B-13073E073E79}" type="parTrans" cxnId="{11B5BD92-FEBA-4B42-A083-22377BCE0E21}">
      <dgm:prSet/>
      <dgm:spPr/>
      <dgm:t>
        <a:bodyPr/>
        <a:lstStyle/>
        <a:p>
          <a:endParaRPr lang="en-US"/>
        </a:p>
      </dgm:t>
    </dgm:pt>
    <dgm:pt modelId="{7974EA44-A7FB-4D8C-B411-5C9F9BBD1E85}" type="sibTrans" cxnId="{11B5BD92-FEBA-4B42-A083-22377BCE0E21}">
      <dgm:prSet/>
      <dgm:spPr/>
      <dgm:t>
        <a:bodyPr/>
        <a:lstStyle/>
        <a:p>
          <a:endParaRPr lang="en-US"/>
        </a:p>
      </dgm:t>
    </dgm:pt>
    <dgm:pt modelId="{C37C7391-2AA4-4849-8948-41FABF040D8F}">
      <dgm:prSet phldrT="[Text]" custT="1">
        <dgm:style>
          <a:lnRef idx="3">
            <a:schemeClr val="lt1"/>
          </a:lnRef>
          <a:fillRef idx="1">
            <a:schemeClr val="accent3"/>
          </a:fillRef>
          <a:effectRef idx="1">
            <a:schemeClr val="accent3"/>
          </a:effectRef>
          <a:fontRef idx="minor">
            <a:schemeClr val="lt1"/>
          </a:fontRef>
        </dgm:style>
      </dgm:prSet>
      <dgm:spPr/>
      <dgm:t>
        <a:bodyPr/>
        <a:lstStyle/>
        <a:p>
          <a:r>
            <a:rPr lang="en-US" sz="2400" b="1" dirty="0">
              <a:solidFill>
                <a:schemeClr val="tx1"/>
              </a:solidFill>
              <a:latin typeface="+mn-lt"/>
              <a:cs typeface="Arial" panose="020B0604020202020204" pitchFamily="34" charset="0"/>
            </a:rPr>
            <a:t>Regular</a:t>
          </a:r>
        </a:p>
      </dgm:t>
    </dgm:pt>
    <dgm:pt modelId="{89C6C049-83D1-4553-8B5B-BF0EB33B7227}" type="parTrans" cxnId="{D44825CB-DC97-4DAA-85FD-5B2B399B5554}">
      <dgm:prSet/>
      <dgm:spPr/>
      <dgm:t>
        <a:bodyPr/>
        <a:lstStyle/>
        <a:p>
          <a:endParaRPr lang="en-US"/>
        </a:p>
      </dgm:t>
    </dgm:pt>
    <dgm:pt modelId="{FA9F4A63-C70A-4E63-B56A-D47FD0991D3A}" type="sibTrans" cxnId="{D44825CB-DC97-4DAA-85FD-5B2B399B5554}">
      <dgm:prSet/>
      <dgm:spPr/>
      <dgm:t>
        <a:bodyPr/>
        <a:lstStyle/>
        <a:p>
          <a:endParaRPr lang="en-US"/>
        </a:p>
      </dgm:t>
    </dgm:pt>
    <dgm:pt modelId="{9EB31337-6F2D-4E81-BEBB-7A0799FF4C3D}">
      <dgm:prSet phldrT="[Text]">
        <dgm:style>
          <a:lnRef idx="3">
            <a:schemeClr val="lt1"/>
          </a:lnRef>
          <a:fillRef idx="1">
            <a:schemeClr val="accent4"/>
          </a:fillRef>
          <a:effectRef idx="1">
            <a:schemeClr val="accent4"/>
          </a:effectRef>
          <a:fontRef idx="minor">
            <a:schemeClr val="lt1"/>
          </a:fontRef>
        </dgm:style>
      </dgm:prSet>
      <dgm:spPr/>
      <dgm:t>
        <a:bodyPr/>
        <a:lstStyle/>
        <a:p>
          <a:r>
            <a:rPr lang="en-US" b="0" i="0" u="none" dirty="0">
              <a:solidFill>
                <a:schemeClr val="tx1"/>
              </a:solidFill>
            </a:rPr>
            <a:t>145,893,610</a:t>
          </a:r>
          <a:endParaRPr lang="en-US" dirty="0">
            <a:solidFill>
              <a:schemeClr val="tx1"/>
            </a:solidFill>
          </a:endParaRPr>
        </a:p>
      </dgm:t>
    </dgm:pt>
    <dgm:pt modelId="{04822BB4-4261-465D-8BF7-B2CAA6A2EF36}" type="parTrans" cxnId="{5E7DCF57-F864-457B-9A05-BB43EBF53A6A}">
      <dgm:prSet/>
      <dgm:spPr/>
      <dgm:t>
        <a:bodyPr/>
        <a:lstStyle/>
        <a:p>
          <a:endParaRPr lang="en-US"/>
        </a:p>
      </dgm:t>
    </dgm:pt>
    <dgm:pt modelId="{910F4E94-9341-4570-9CE2-747DEDEEC71C}" type="sibTrans" cxnId="{5E7DCF57-F864-457B-9A05-BB43EBF53A6A}">
      <dgm:prSet/>
      <dgm:spPr/>
      <dgm:t>
        <a:bodyPr/>
        <a:lstStyle/>
        <a:p>
          <a:endParaRPr lang="en-US"/>
        </a:p>
      </dgm:t>
    </dgm:pt>
    <dgm:pt modelId="{E7E60C31-E8E9-417D-874B-2B71131D691E}">
      <dgm:prSet phldrT="[Text]" custT="1">
        <dgm:style>
          <a:lnRef idx="3">
            <a:schemeClr val="lt1"/>
          </a:lnRef>
          <a:fillRef idx="1">
            <a:schemeClr val="accent3"/>
          </a:fillRef>
          <a:effectRef idx="1">
            <a:schemeClr val="accent3"/>
          </a:effectRef>
          <a:fontRef idx="minor">
            <a:schemeClr val="lt1"/>
          </a:fontRef>
        </dgm:style>
      </dgm:prSet>
      <dgm:spPr/>
      <dgm:t>
        <a:bodyPr/>
        <a:lstStyle/>
        <a:p>
          <a:r>
            <a:rPr lang="en-US" sz="2400" b="1" dirty="0">
              <a:solidFill>
                <a:schemeClr val="tx1"/>
              </a:solidFill>
              <a:latin typeface="Georgia" pitchFamily="18" charset="0"/>
              <a:cs typeface="Arial" panose="020B0604020202020204" pitchFamily="34" charset="0"/>
            </a:rPr>
            <a:t>Development</a:t>
          </a:r>
        </a:p>
      </dgm:t>
    </dgm:pt>
    <dgm:pt modelId="{02E45A40-B002-48B0-95AE-079A3EA408CD}" type="parTrans" cxnId="{D0FC275D-776C-46D1-8AA8-0427563F308C}">
      <dgm:prSet/>
      <dgm:spPr/>
      <dgm:t>
        <a:bodyPr/>
        <a:lstStyle/>
        <a:p>
          <a:endParaRPr lang="en-US"/>
        </a:p>
      </dgm:t>
    </dgm:pt>
    <dgm:pt modelId="{9B22479D-F9AB-4B9D-91EA-F2057FEF6BAA}" type="sibTrans" cxnId="{D0FC275D-776C-46D1-8AA8-0427563F308C}">
      <dgm:prSet/>
      <dgm:spPr/>
      <dgm:t>
        <a:bodyPr/>
        <a:lstStyle/>
        <a:p>
          <a:endParaRPr lang="en-US"/>
        </a:p>
      </dgm:t>
    </dgm:pt>
    <dgm:pt modelId="{33A02BCD-BAAD-4D0B-AF13-5D7D9EDD7467}">
      <dgm:prSet phldrT="[Text]">
        <dgm:style>
          <a:lnRef idx="3">
            <a:schemeClr val="lt1"/>
          </a:lnRef>
          <a:fillRef idx="1">
            <a:schemeClr val="accent4"/>
          </a:fillRef>
          <a:effectRef idx="1">
            <a:schemeClr val="accent4"/>
          </a:effectRef>
          <a:fontRef idx="minor">
            <a:schemeClr val="lt1"/>
          </a:fontRef>
        </dgm:style>
      </dgm:prSet>
      <dgm:spPr/>
      <dgm:t>
        <a:bodyPr/>
        <a:lstStyle/>
        <a:p>
          <a:r>
            <a:rPr lang="en-US" dirty="0">
              <a:solidFill>
                <a:schemeClr val="tx1"/>
              </a:solidFill>
            </a:rPr>
            <a:t>13,000</a:t>
          </a:r>
        </a:p>
      </dgm:t>
    </dgm:pt>
    <dgm:pt modelId="{DC7272E5-55AA-49BB-9C5A-2D4B40BD54D7}" type="parTrans" cxnId="{8794FA86-1CF5-441C-9768-AEE8797422D4}">
      <dgm:prSet/>
      <dgm:spPr/>
      <dgm:t>
        <a:bodyPr/>
        <a:lstStyle/>
        <a:p>
          <a:endParaRPr lang="en-US"/>
        </a:p>
      </dgm:t>
    </dgm:pt>
    <dgm:pt modelId="{45C94D7F-70F0-4885-9EFB-733F2664B177}" type="sibTrans" cxnId="{8794FA86-1CF5-441C-9768-AEE8797422D4}">
      <dgm:prSet/>
      <dgm:spPr/>
      <dgm:t>
        <a:bodyPr/>
        <a:lstStyle/>
        <a:p>
          <a:endParaRPr lang="en-US"/>
        </a:p>
      </dgm:t>
    </dgm:pt>
    <dgm:pt modelId="{C91B1EB8-CFD8-4ECD-8D17-4D97F0C76950}">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2000" dirty="0">
              <a:solidFill>
                <a:schemeClr val="tx1"/>
              </a:solidFill>
              <a:latin typeface="+mn-lt"/>
            </a:rPr>
            <a:t>Salary</a:t>
          </a:r>
          <a:endParaRPr lang="en-US" sz="2000" b="1" i="0" u="none" dirty="0">
            <a:solidFill>
              <a:schemeClr val="tx1"/>
            </a:solidFill>
            <a:latin typeface="+mn-lt"/>
            <a:cs typeface="Arial" panose="020B0604020202020204" pitchFamily="34" charset="0"/>
          </a:endParaRPr>
        </a:p>
        <a:p>
          <a:r>
            <a:rPr lang="en-US" sz="2000" b="1" i="0" u="none" dirty="0">
              <a:solidFill>
                <a:schemeClr val="tx1"/>
              </a:solidFill>
              <a:latin typeface="+mn-lt"/>
              <a:cs typeface="Arial" panose="020B0604020202020204" pitchFamily="34" charset="0"/>
            </a:rPr>
            <a:t>111,900,405</a:t>
          </a:r>
          <a:r>
            <a:rPr lang="en-US" sz="2000" dirty="0">
              <a:solidFill>
                <a:schemeClr val="tx1"/>
              </a:solidFill>
              <a:latin typeface="+mn-lt"/>
            </a:rPr>
            <a:t> </a:t>
          </a:r>
        </a:p>
      </dgm:t>
    </dgm:pt>
    <dgm:pt modelId="{ACDE66E7-8258-4EFE-8FFC-99876D4B5E0C}" type="parTrans" cxnId="{27E8C21F-B573-4EE4-AB67-1626BDC093BA}">
      <dgm:prSet/>
      <dgm:spPr/>
      <dgm:t>
        <a:bodyPr/>
        <a:lstStyle/>
        <a:p>
          <a:endParaRPr lang="en-US"/>
        </a:p>
      </dgm:t>
    </dgm:pt>
    <dgm:pt modelId="{55F36B55-0E23-4B95-8F34-3CE4469C721A}" type="sibTrans" cxnId="{27E8C21F-B573-4EE4-AB67-1626BDC093BA}">
      <dgm:prSet/>
      <dgm:spPr/>
      <dgm:t>
        <a:bodyPr/>
        <a:lstStyle/>
        <a:p>
          <a:endParaRPr lang="en-US"/>
        </a:p>
      </dgm:t>
    </dgm:pt>
    <dgm:pt modelId="{2CDBA43B-3C58-4990-A184-7310A8A3F7B4}">
      <dgm:prSet phldrT="[Text]" custT="1">
        <dgm:style>
          <a:lnRef idx="3">
            <a:schemeClr val="lt1"/>
          </a:lnRef>
          <a:fillRef idx="1">
            <a:schemeClr val="accent5"/>
          </a:fillRef>
          <a:effectRef idx="1">
            <a:schemeClr val="accent5"/>
          </a:effectRef>
          <a:fontRef idx="minor">
            <a:schemeClr val="lt1"/>
          </a:fontRef>
        </dgm:style>
      </dgm:prSet>
      <dgm:spPr/>
      <dgm:t>
        <a:bodyPr/>
        <a:lstStyle/>
        <a:p>
          <a:r>
            <a:rPr lang="en-US" sz="2000" dirty="0">
              <a:solidFill>
                <a:schemeClr val="tx1"/>
              </a:solidFill>
              <a:latin typeface="+mn-lt"/>
            </a:rPr>
            <a:t>Non-Salary</a:t>
          </a:r>
          <a:endParaRPr lang="en-US" sz="2000" b="1" i="0" u="none" dirty="0">
            <a:solidFill>
              <a:schemeClr val="tx1"/>
            </a:solidFill>
            <a:latin typeface="+mn-lt"/>
            <a:cs typeface="Arial" panose="020B0604020202020204" pitchFamily="34" charset="0"/>
          </a:endParaRPr>
        </a:p>
        <a:p>
          <a:r>
            <a:rPr lang="en-US" sz="2000" b="1" i="0" u="none" dirty="0">
              <a:solidFill>
                <a:schemeClr val="tx1"/>
              </a:solidFill>
              <a:latin typeface="+mn-lt"/>
            </a:rPr>
            <a:t>33,993,205</a:t>
          </a:r>
          <a:r>
            <a:rPr lang="en-US" sz="2000" dirty="0">
              <a:solidFill>
                <a:schemeClr val="tx1"/>
              </a:solidFill>
              <a:latin typeface="+mn-lt"/>
            </a:rPr>
            <a:t> </a:t>
          </a:r>
        </a:p>
      </dgm:t>
    </dgm:pt>
    <dgm:pt modelId="{60D4B502-7AD3-45D8-BA2C-F21390185264}" type="parTrans" cxnId="{F9B7A95D-B252-4E87-AE3F-A9739EAC05CA}">
      <dgm:prSet/>
      <dgm:spPr/>
      <dgm:t>
        <a:bodyPr/>
        <a:lstStyle/>
        <a:p>
          <a:endParaRPr lang="en-US"/>
        </a:p>
      </dgm:t>
    </dgm:pt>
    <dgm:pt modelId="{79D72507-F3EA-412C-910A-DDA142FB7B20}" type="sibTrans" cxnId="{F9B7A95D-B252-4E87-AE3F-A9739EAC05CA}">
      <dgm:prSet/>
      <dgm:spPr/>
      <dgm:t>
        <a:bodyPr/>
        <a:lstStyle/>
        <a:p>
          <a:endParaRPr lang="en-US"/>
        </a:p>
      </dgm:t>
    </dgm:pt>
    <dgm:pt modelId="{F76AAB5E-CAD9-4F22-8C02-B8BE3BE23071}" type="pres">
      <dgm:prSet presAssocID="{2F899CE0-B779-4EB0-98F0-704C86847040}" presName="mainComposite" presStyleCnt="0">
        <dgm:presLayoutVars>
          <dgm:chPref val="1"/>
          <dgm:dir/>
          <dgm:animOne val="branch"/>
          <dgm:animLvl val="lvl"/>
          <dgm:resizeHandles val="exact"/>
        </dgm:presLayoutVars>
      </dgm:prSet>
      <dgm:spPr/>
    </dgm:pt>
    <dgm:pt modelId="{EC9F6FAF-5FBE-4099-81D4-6B39C3C97EE3}" type="pres">
      <dgm:prSet presAssocID="{2F899CE0-B779-4EB0-98F0-704C86847040}" presName="hierFlow" presStyleCnt="0"/>
      <dgm:spPr/>
    </dgm:pt>
    <dgm:pt modelId="{E620C23D-4940-4897-8EA3-A16E794FD05F}" type="pres">
      <dgm:prSet presAssocID="{2F899CE0-B779-4EB0-98F0-704C86847040}" presName="hierChild1" presStyleCnt="0">
        <dgm:presLayoutVars>
          <dgm:chPref val="1"/>
          <dgm:animOne val="branch"/>
          <dgm:animLvl val="lvl"/>
        </dgm:presLayoutVars>
      </dgm:prSet>
      <dgm:spPr/>
    </dgm:pt>
    <dgm:pt modelId="{6E3DCEEC-4557-4BF1-920D-4851FC717631}" type="pres">
      <dgm:prSet presAssocID="{43E215CC-7BE4-459B-99D0-31939739927B}" presName="Name17" presStyleCnt="0"/>
      <dgm:spPr/>
    </dgm:pt>
    <dgm:pt modelId="{9B8C7537-7476-4122-A230-6E6C3E3B4A59}" type="pres">
      <dgm:prSet presAssocID="{43E215CC-7BE4-459B-99D0-31939739927B}" presName="level1Shape" presStyleLbl="node0" presStyleIdx="0" presStyleCnt="1" custScaleX="135613" custScaleY="249889">
        <dgm:presLayoutVars>
          <dgm:chPref val="3"/>
        </dgm:presLayoutVars>
      </dgm:prSet>
      <dgm:spPr/>
    </dgm:pt>
    <dgm:pt modelId="{D064828A-10A6-4832-9D5C-292DDF7AAF33}" type="pres">
      <dgm:prSet presAssocID="{43E215CC-7BE4-459B-99D0-31939739927B}" presName="hierChild2" presStyleCnt="0"/>
      <dgm:spPr/>
    </dgm:pt>
    <dgm:pt modelId="{4AEFA50C-2E86-4E40-B910-E8D27534676F}" type="pres">
      <dgm:prSet presAssocID="{89C6C049-83D1-4553-8B5B-BF0EB33B7227}" presName="Name25" presStyleLbl="parChTrans1D2" presStyleIdx="0" presStyleCnt="2"/>
      <dgm:spPr/>
    </dgm:pt>
    <dgm:pt modelId="{D768ADE1-CB8B-4798-B765-1728FED16BB8}" type="pres">
      <dgm:prSet presAssocID="{89C6C049-83D1-4553-8B5B-BF0EB33B7227}" presName="connTx" presStyleLbl="parChTrans1D2" presStyleIdx="0" presStyleCnt="2"/>
      <dgm:spPr/>
    </dgm:pt>
    <dgm:pt modelId="{4848707C-E003-4A6F-871F-D2ABC18AB14E}" type="pres">
      <dgm:prSet presAssocID="{C37C7391-2AA4-4849-8948-41FABF040D8F}" presName="Name30" presStyleCnt="0"/>
      <dgm:spPr/>
    </dgm:pt>
    <dgm:pt modelId="{3D10FDD1-CA10-498D-AFD5-FDCE57D4FF45}" type="pres">
      <dgm:prSet presAssocID="{C37C7391-2AA4-4849-8948-41FABF040D8F}" presName="level2Shape" presStyleLbl="node2" presStyleIdx="0" presStyleCnt="2"/>
      <dgm:spPr/>
    </dgm:pt>
    <dgm:pt modelId="{C486E014-D0EB-43DF-9188-74311D3509AA}" type="pres">
      <dgm:prSet presAssocID="{C37C7391-2AA4-4849-8948-41FABF040D8F}" presName="hierChild3" presStyleCnt="0"/>
      <dgm:spPr/>
    </dgm:pt>
    <dgm:pt modelId="{506BF36A-24D1-4EF3-AD07-2D95124D777F}" type="pres">
      <dgm:prSet presAssocID="{04822BB4-4261-465D-8BF7-B2CAA6A2EF36}" presName="Name25" presStyleLbl="parChTrans1D3" presStyleIdx="0" presStyleCnt="2"/>
      <dgm:spPr/>
    </dgm:pt>
    <dgm:pt modelId="{38BEB5DE-0144-4BFB-989F-5E929B322EC7}" type="pres">
      <dgm:prSet presAssocID="{04822BB4-4261-465D-8BF7-B2CAA6A2EF36}" presName="connTx" presStyleLbl="parChTrans1D3" presStyleIdx="0" presStyleCnt="2"/>
      <dgm:spPr/>
    </dgm:pt>
    <dgm:pt modelId="{7F0B0D50-6ABC-4918-89A0-48B1AA0FBB62}" type="pres">
      <dgm:prSet presAssocID="{9EB31337-6F2D-4E81-BEBB-7A0799FF4C3D}" presName="Name30" presStyleCnt="0"/>
      <dgm:spPr/>
    </dgm:pt>
    <dgm:pt modelId="{782ADB3C-BB4C-4D04-AE30-483923DA339D}" type="pres">
      <dgm:prSet presAssocID="{9EB31337-6F2D-4E81-BEBB-7A0799FF4C3D}" presName="level2Shape" presStyleLbl="node3" presStyleIdx="0" presStyleCnt="2"/>
      <dgm:spPr/>
    </dgm:pt>
    <dgm:pt modelId="{56373C92-78C9-4353-AF94-7E0EF6EEAFA7}" type="pres">
      <dgm:prSet presAssocID="{9EB31337-6F2D-4E81-BEBB-7A0799FF4C3D}" presName="hierChild3" presStyleCnt="0"/>
      <dgm:spPr/>
    </dgm:pt>
    <dgm:pt modelId="{791720F8-0E4B-4A71-9202-E8ED5CF0AA85}" type="pres">
      <dgm:prSet presAssocID="{ACDE66E7-8258-4EFE-8FFC-99876D4B5E0C}" presName="Name25" presStyleLbl="parChTrans1D4" presStyleIdx="0" presStyleCnt="2"/>
      <dgm:spPr/>
    </dgm:pt>
    <dgm:pt modelId="{DB310816-97E0-4376-BAF8-E24481182D24}" type="pres">
      <dgm:prSet presAssocID="{ACDE66E7-8258-4EFE-8FFC-99876D4B5E0C}" presName="connTx" presStyleLbl="parChTrans1D4" presStyleIdx="0" presStyleCnt="2"/>
      <dgm:spPr/>
    </dgm:pt>
    <dgm:pt modelId="{875A3101-370C-4EEE-9184-C7F47B2C8AC4}" type="pres">
      <dgm:prSet presAssocID="{C91B1EB8-CFD8-4ECD-8D17-4D97F0C76950}" presName="Name30" presStyleCnt="0"/>
      <dgm:spPr/>
    </dgm:pt>
    <dgm:pt modelId="{4BFB55B5-4AAD-4C02-B575-1A7E2774F4DD}" type="pres">
      <dgm:prSet presAssocID="{C91B1EB8-CFD8-4ECD-8D17-4D97F0C76950}" presName="level2Shape" presStyleLbl="node4" presStyleIdx="0" presStyleCnt="2"/>
      <dgm:spPr/>
    </dgm:pt>
    <dgm:pt modelId="{4DAD4901-B435-4007-96E0-EC1BD9CBAB9C}" type="pres">
      <dgm:prSet presAssocID="{C91B1EB8-CFD8-4ECD-8D17-4D97F0C76950}" presName="hierChild3" presStyleCnt="0"/>
      <dgm:spPr/>
    </dgm:pt>
    <dgm:pt modelId="{DD4156B6-B71B-4B69-8AF7-8DEB54DF0603}" type="pres">
      <dgm:prSet presAssocID="{60D4B502-7AD3-45D8-BA2C-F21390185264}" presName="Name25" presStyleLbl="parChTrans1D4" presStyleIdx="1" presStyleCnt="2"/>
      <dgm:spPr/>
    </dgm:pt>
    <dgm:pt modelId="{D4B8DC42-3928-43E8-87E4-EFDEC3C749EE}" type="pres">
      <dgm:prSet presAssocID="{60D4B502-7AD3-45D8-BA2C-F21390185264}" presName="connTx" presStyleLbl="parChTrans1D4" presStyleIdx="1" presStyleCnt="2"/>
      <dgm:spPr/>
    </dgm:pt>
    <dgm:pt modelId="{50BA60B6-6E35-4391-8920-F344B0BD594E}" type="pres">
      <dgm:prSet presAssocID="{2CDBA43B-3C58-4990-A184-7310A8A3F7B4}" presName="Name30" presStyleCnt="0"/>
      <dgm:spPr/>
    </dgm:pt>
    <dgm:pt modelId="{FAF51BA7-0C96-4703-874F-68A27E1117FF}" type="pres">
      <dgm:prSet presAssocID="{2CDBA43B-3C58-4990-A184-7310A8A3F7B4}" presName="level2Shape" presStyleLbl="node4" presStyleIdx="1" presStyleCnt="2"/>
      <dgm:spPr/>
    </dgm:pt>
    <dgm:pt modelId="{D5AF4DFE-487F-4BFA-899C-6231CBB4688C}" type="pres">
      <dgm:prSet presAssocID="{2CDBA43B-3C58-4990-A184-7310A8A3F7B4}" presName="hierChild3" presStyleCnt="0"/>
      <dgm:spPr/>
    </dgm:pt>
    <dgm:pt modelId="{85146B63-A148-49FB-ABC8-556CCD93D3AF}" type="pres">
      <dgm:prSet presAssocID="{02E45A40-B002-48B0-95AE-079A3EA408CD}" presName="Name25" presStyleLbl="parChTrans1D2" presStyleIdx="1" presStyleCnt="2"/>
      <dgm:spPr/>
    </dgm:pt>
    <dgm:pt modelId="{CC70D48E-6EEF-4336-8852-272728E72E82}" type="pres">
      <dgm:prSet presAssocID="{02E45A40-B002-48B0-95AE-079A3EA408CD}" presName="connTx" presStyleLbl="parChTrans1D2" presStyleIdx="1" presStyleCnt="2"/>
      <dgm:spPr/>
    </dgm:pt>
    <dgm:pt modelId="{4BD13123-485C-4F4F-88F6-B760FADAB87E}" type="pres">
      <dgm:prSet presAssocID="{E7E60C31-E8E9-417D-874B-2B71131D691E}" presName="Name30" presStyleCnt="0"/>
      <dgm:spPr/>
    </dgm:pt>
    <dgm:pt modelId="{1D438EDF-3A15-4EF6-B057-7A508776FC7D}" type="pres">
      <dgm:prSet presAssocID="{E7E60C31-E8E9-417D-874B-2B71131D691E}" presName="level2Shape" presStyleLbl="node2" presStyleIdx="1" presStyleCnt="2" custScaleX="143140"/>
      <dgm:spPr/>
    </dgm:pt>
    <dgm:pt modelId="{682D3B1F-7C8D-4A9E-8C85-DD6909A71B98}" type="pres">
      <dgm:prSet presAssocID="{E7E60C31-E8E9-417D-874B-2B71131D691E}" presName="hierChild3" presStyleCnt="0"/>
      <dgm:spPr/>
    </dgm:pt>
    <dgm:pt modelId="{078A6AC8-F5A8-4C0B-92FA-4594CAC4F58B}" type="pres">
      <dgm:prSet presAssocID="{DC7272E5-55AA-49BB-9C5A-2D4B40BD54D7}" presName="Name25" presStyleLbl="parChTrans1D3" presStyleIdx="1" presStyleCnt="2"/>
      <dgm:spPr/>
    </dgm:pt>
    <dgm:pt modelId="{6A1D805A-C63E-47A5-97A4-3BF9F0894B51}" type="pres">
      <dgm:prSet presAssocID="{DC7272E5-55AA-49BB-9C5A-2D4B40BD54D7}" presName="connTx" presStyleLbl="parChTrans1D3" presStyleIdx="1" presStyleCnt="2"/>
      <dgm:spPr/>
    </dgm:pt>
    <dgm:pt modelId="{98B80D50-A039-48B6-A245-8740D9C164F8}" type="pres">
      <dgm:prSet presAssocID="{33A02BCD-BAAD-4D0B-AF13-5D7D9EDD7467}" presName="Name30" presStyleCnt="0"/>
      <dgm:spPr/>
    </dgm:pt>
    <dgm:pt modelId="{885FC41F-ABF0-4476-A5CA-23C12C36034D}" type="pres">
      <dgm:prSet presAssocID="{33A02BCD-BAAD-4D0B-AF13-5D7D9EDD7467}" presName="level2Shape" presStyleLbl="node3" presStyleIdx="1" presStyleCnt="2"/>
      <dgm:spPr/>
    </dgm:pt>
    <dgm:pt modelId="{2E2AF11F-48D2-4AAB-AFA4-5337519AD93D}" type="pres">
      <dgm:prSet presAssocID="{33A02BCD-BAAD-4D0B-AF13-5D7D9EDD7467}" presName="hierChild3" presStyleCnt="0"/>
      <dgm:spPr/>
    </dgm:pt>
    <dgm:pt modelId="{7B4A84BD-3D5F-483D-ABEE-89CD6035AEBF}" type="pres">
      <dgm:prSet presAssocID="{2F899CE0-B779-4EB0-98F0-704C86847040}" presName="bgShapesFlow" presStyleCnt="0"/>
      <dgm:spPr/>
    </dgm:pt>
  </dgm:ptLst>
  <dgm:cxnLst>
    <dgm:cxn modelId="{50CF7682-3C5E-488A-B93C-0C510BEA2951}" type="presOf" srcId="{C37C7391-2AA4-4849-8948-41FABF040D8F}" destId="{3D10FDD1-CA10-498D-AFD5-FDCE57D4FF45}" srcOrd="0" destOrd="0" presId="urn:microsoft.com/office/officeart/2005/8/layout/hierarchy5"/>
    <dgm:cxn modelId="{D0FC275D-776C-46D1-8AA8-0427563F308C}" srcId="{43E215CC-7BE4-459B-99D0-31939739927B}" destId="{E7E60C31-E8E9-417D-874B-2B71131D691E}" srcOrd="1" destOrd="0" parTransId="{02E45A40-B002-48B0-95AE-079A3EA408CD}" sibTransId="{9B22479D-F9AB-4B9D-91EA-F2057FEF6BAA}"/>
    <dgm:cxn modelId="{5EA2D442-2328-48F2-809C-2F102E85E3D2}" type="presOf" srcId="{DC7272E5-55AA-49BB-9C5A-2D4B40BD54D7}" destId="{6A1D805A-C63E-47A5-97A4-3BF9F0894B51}" srcOrd="1" destOrd="0" presId="urn:microsoft.com/office/officeart/2005/8/layout/hierarchy5"/>
    <dgm:cxn modelId="{27E8C21F-B573-4EE4-AB67-1626BDC093BA}" srcId="{9EB31337-6F2D-4E81-BEBB-7A0799FF4C3D}" destId="{C91B1EB8-CFD8-4ECD-8D17-4D97F0C76950}" srcOrd="0" destOrd="0" parTransId="{ACDE66E7-8258-4EFE-8FFC-99876D4B5E0C}" sibTransId="{55F36B55-0E23-4B95-8F34-3CE4469C721A}"/>
    <dgm:cxn modelId="{D9F484B2-5033-4BA2-8BEA-13C54069DBF6}" type="presOf" srcId="{9EB31337-6F2D-4E81-BEBB-7A0799FF4C3D}" destId="{782ADB3C-BB4C-4D04-AE30-483923DA339D}" srcOrd="0" destOrd="0" presId="urn:microsoft.com/office/officeart/2005/8/layout/hierarchy5"/>
    <dgm:cxn modelId="{4E2D86C3-23D5-4793-8E48-7E59381FF831}" type="presOf" srcId="{60D4B502-7AD3-45D8-BA2C-F21390185264}" destId="{D4B8DC42-3928-43E8-87E4-EFDEC3C749EE}" srcOrd="1" destOrd="0" presId="urn:microsoft.com/office/officeart/2005/8/layout/hierarchy5"/>
    <dgm:cxn modelId="{DEF77790-F683-4F21-8C1D-9F661B3FF4E6}" type="presOf" srcId="{DC7272E5-55AA-49BB-9C5A-2D4B40BD54D7}" destId="{078A6AC8-F5A8-4C0B-92FA-4594CAC4F58B}" srcOrd="0" destOrd="0" presId="urn:microsoft.com/office/officeart/2005/8/layout/hierarchy5"/>
    <dgm:cxn modelId="{C66D7D65-E012-45A5-9E02-2F7B636BC121}" type="presOf" srcId="{ACDE66E7-8258-4EFE-8FFC-99876D4B5E0C}" destId="{791720F8-0E4B-4A71-9202-E8ED5CF0AA85}" srcOrd="0" destOrd="0" presId="urn:microsoft.com/office/officeart/2005/8/layout/hierarchy5"/>
    <dgm:cxn modelId="{CA9CDB3F-1385-4C78-AD4A-B485BBF50B98}" type="presOf" srcId="{02E45A40-B002-48B0-95AE-079A3EA408CD}" destId="{CC70D48E-6EEF-4336-8852-272728E72E82}" srcOrd="1" destOrd="0" presId="urn:microsoft.com/office/officeart/2005/8/layout/hierarchy5"/>
    <dgm:cxn modelId="{B2D24D67-7D5B-4624-B58E-18B9EBCD2E97}" type="presOf" srcId="{2CDBA43B-3C58-4990-A184-7310A8A3F7B4}" destId="{FAF51BA7-0C96-4703-874F-68A27E1117FF}" srcOrd="0" destOrd="0" presId="urn:microsoft.com/office/officeart/2005/8/layout/hierarchy5"/>
    <dgm:cxn modelId="{5E7DCF57-F864-457B-9A05-BB43EBF53A6A}" srcId="{C37C7391-2AA4-4849-8948-41FABF040D8F}" destId="{9EB31337-6F2D-4E81-BEBB-7A0799FF4C3D}" srcOrd="0" destOrd="0" parTransId="{04822BB4-4261-465D-8BF7-B2CAA6A2EF36}" sibTransId="{910F4E94-9341-4570-9CE2-747DEDEEC71C}"/>
    <dgm:cxn modelId="{BC7F09CD-FECA-491B-A563-319AD235366D}" type="presOf" srcId="{C91B1EB8-CFD8-4ECD-8D17-4D97F0C76950}" destId="{4BFB55B5-4AAD-4C02-B575-1A7E2774F4DD}" srcOrd="0" destOrd="0" presId="urn:microsoft.com/office/officeart/2005/8/layout/hierarchy5"/>
    <dgm:cxn modelId="{11B5BD92-FEBA-4B42-A083-22377BCE0E21}" srcId="{2F899CE0-B779-4EB0-98F0-704C86847040}" destId="{43E215CC-7BE4-459B-99D0-31939739927B}" srcOrd="0" destOrd="0" parTransId="{CC9A34E3-BF7F-4308-893B-13073E073E79}" sibTransId="{7974EA44-A7FB-4D8C-B411-5C9F9BBD1E85}"/>
    <dgm:cxn modelId="{F9B7A95D-B252-4E87-AE3F-A9739EAC05CA}" srcId="{9EB31337-6F2D-4E81-BEBB-7A0799FF4C3D}" destId="{2CDBA43B-3C58-4990-A184-7310A8A3F7B4}" srcOrd="1" destOrd="0" parTransId="{60D4B502-7AD3-45D8-BA2C-F21390185264}" sibTransId="{79D72507-F3EA-412C-910A-DDA142FB7B20}"/>
    <dgm:cxn modelId="{04F089A2-21E9-45FE-A7BF-CD9F2E13B78B}" type="presOf" srcId="{89C6C049-83D1-4553-8B5B-BF0EB33B7227}" destId="{D768ADE1-CB8B-4798-B765-1728FED16BB8}" srcOrd="1" destOrd="0" presId="urn:microsoft.com/office/officeart/2005/8/layout/hierarchy5"/>
    <dgm:cxn modelId="{D44825CB-DC97-4DAA-85FD-5B2B399B5554}" srcId="{43E215CC-7BE4-459B-99D0-31939739927B}" destId="{C37C7391-2AA4-4849-8948-41FABF040D8F}" srcOrd="0" destOrd="0" parTransId="{89C6C049-83D1-4553-8B5B-BF0EB33B7227}" sibTransId="{FA9F4A63-C70A-4E63-B56A-D47FD0991D3A}"/>
    <dgm:cxn modelId="{A5F0834C-4F09-400B-92E8-92CA780AC288}" type="presOf" srcId="{04822BB4-4261-465D-8BF7-B2CAA6A2EF36}" destId="{38BEB5DE-0144-4BFB-989F-5E929B322EC7}" srcOrd="1" destOrd="0" presId="urn:microsoft.com/office/officeart/2005/8/layout/hierarchy5"/>
    <dgm:cxn modelId="{745C9765-D804-4E88-AD11-4331AFB9E584}" type="presOf" srcId="{02E45A40-B002-48B0-95AE-079A3EA408CD}" destId="{85146B63-A148-49FB-ABC8-556CCD93D3AF}" srcOrd="0" destOrd="0" presId="urn:microsoft.com/office/officeart/2005/8/layout/hierarchy5"/>
    <dgm:cxn modelId="{385F9713-8C26-48BA-861C-D05E4058D4F5}" type="presOf" srcId="{33A02BCD-BAAD-4D0B-AF13-5D7D9EDD7467}" destId="{885FC41F-ABF0-4476-A5CA-23C12C36034D}" srcOrd="0" destOrd="0" presId="urn:microsoft.com/office/officeart/2005/8/layout/hierarchy5"/>
    <dgm:cxn modelId="{D4B2147B-A641-456E-9F80-6B32BFA1E75F}" type="presOf" srcId="{43E215CC-7BE4-459B-99D0-31939739927B}" destId="{9B8C7537-7476-4122-A230-6E6C3E3B4A59}" srcOrd="0" destOrd="0" presId="urn:microsoft.com/office/officeart/2005/8/layout/hierarchy5"/>
    <dgm:cxn modelId="{F0853250-3B7D-41E2-AEB1-209E63029C33}" type="presOf" srcId="{60D4B502-7AD3-45D8-BA2C-F21390185264}" destId="{DD4156B6-B71B-4B69-8AF7-8DEB54DF0603}" srcOrd="0" destOrd="0" presId="urn:microsoft.com/office/officeart/2005/8/layout/hierarchy5"/>
    <dgm:cxn modelId="{860DDD3E-BDAC-4FA6-85C8-2566C2D4948B}" type="presOf" srcId="{2F899CE0-B779-4EB0-98F0-704C86847040}" destId="{F76AAB5E-CAD9-4F22-8C02-B8BE3BE23071}" srcOrd="0" destOrd="0" presId="urn:microsoft.com/office/officeart/2005/8/layout/hierarchy5"/>
    <dgm:cxn modelId="{5055A413-BE56-4649-A122-6CB363F3D14B}" type="presOf" srcId="{89C6C049-83D1-4553-8B5B-BF0EB33B7227}" destId="{4AEFA50C-2E86-4E40-B910-E8D27534676F}" srcOrd="0" destOrd="0" presId="urn:microsoft.com/office/officeart/2005/8/layout/hierarchy5"/>
    <dgm:cxn modelId="{F6CE8D7E-1336-4528-8371-A8BE2087BDD2}" type="presOf" srcId="{04822BB4-4261-465D-8BF7-B2CAA6A2EF36}" destId="{506BF36A-24D1-4EF3-AD07-2D95124D777F}" srcOrd="0" destOrd="0" presId="urn:microsoft.com/office/officeart/2005/8/layout/hierarchy5"/>
    <dgm:cxn modelId="{8794FA86-1CF5-441C-9768-AEE8797422D4}" srcId="{E7E60C31-E8E9-417D-874B-2B71131D691E}" destId="{33A02BCD-BAAD-4D0B-AF13-5D7D9EDD7467}" srcOrd="0" destOrd="0" parTransId="{DC7272E5-55AA-49BB-9C5A-2D4B40BD54D7}" sibTransId="{45C94D7F-70F0-4885-9EFB-733F2664B177}"/>
    <dgm:cxn modelId="{AEF09F21-28E6-45D9-A343-036568847C96}" type="presOf" srcId="{ACDE66E7-8258-4EFE-8FFC-99876D4B5E0C}" destId="{DB310816-97E0-4376-BAF8-E24481182D24}" srcOrd="1" destOrd="0" presId="urn:microsoft.com/office/officeart/2005/8/layout/hierarchy5"/>
    <dgm:cxn modelId="{2185490E-2575-46AC-96FE-BA817E6A5C5F}" type="presOf" srcId="{E7E60C31-E8E9-417D-874B-2B71131D691E}" destId="{1D438EDF-3A15-4EF6-B057-7A508776FC7D}" srcOrd="0" destOrd="0" presId="urn:microsoft.com/office/officeart/2005/8/layout/hierarchy5"/>
    <dgm:cxn modelId="{7355F375-619D-46E6-9DAD-C509CAC41EE1}" type="presParOf" srcId="{F76AAB5E-CAD9-4F22-8C02-B8BE3BE23071}" destId="{EC9F6FAF-5FBE-4099-81D4-6B39C3C97EE3}" srcOrd="0" destOrd="0" presId="urn:microsoft.com/office/officeart/2005/8/layout/hierarchy5"/>
    <dgm:cxn modelId="{2EC14B23-9D32-4BC4-B76F-BEB0B0776007}" type="presParOf" srcId="{EC9F6FAF-5FBE-4099-81D4-6B39C3C97EE3}" destId="{E620C23D-4940-4897-8EA3-A16E794FD05F}" srcOrd="0" destOrd="0" presId="urn:microsoft.com/office/officeart/2005/8/layout/hierarchy5"/>
    <dgm:cxn modelId="{B4818927-F9E9-4559-A14C-E57F81E22F1E}" type="presParOf" srcId="{E620C23D-4940-4897-8EA3-A16E794FD05F}" destId="{6E3DCEEC-4557-4BF1-920D-4851FC717631}" srcOrd="0" destOrd="0" presId="urn:microsoft.com/office/officeart/2005/8/layout/hierarchy5"/>
    <dgm:cxn modelId="{7BF8BF9A-929D-465C-AFE2-0A52FF241C97}" type="presParOf" srcId="{6E3DCEEC-4557-4BF1-920D-4851FC717631}" destId="{9B8C7537-7476-4122-A230-6E6C3E3B4A59}" srcOrd="0" destOrd="0" presId="urn:microsoft.com/office/officeart/2005/8/layout/hierarchy5"/>
    <dgm:cxn modelId="{501FF0F1-99B6-4811-BC02-E0272B06497A}" type="presParOf" srcId="{6E3DCEEC-4557-4BF1-920D-4851FC717631}" destId="{D064828A-10A6-4832-9D5C-292DDF7AAF33}" srcOrd="1" destOrd="0" presId="urn:microsoft.com/office/officeart/2005/8/layout/hierarchy5"/>
    <dgm:cxn modelId="{8F41C1D9-0030-41F9-94B6-7CFE3B1C9D6C}" type="presParOf" srcId="{D064828A-10A6-4832-9D5C-292DDF7AAF33}" destId="{4AEFA50C-2E86-4E40-B910-E8D27534676F}" srcOrd="0" destOrd="0" presId="urn:microsoft.com/office/officeart/2005/8/layout/hierarchy5"/>
    <dgm:cxn modelId="{48275384-1281-4C73-B80B-DF2E050CAC2F}" type="presParOf" srcId="{4AEFA50C-2E86-4E40-B910-E8D27534676F}" destId="{D768ADE1-CB8B-4798-B765-1728FED16BB8}" srcOrd="0" destOrd="0" presId="urn:microsoft.com/office/officeart/2005/8/layout/hierarchy5"/>
    <dgm:cxn modelId="{CA7210C5-983E-4390-A2CB-83DE77248372}" type="presParOf" srcId="{D064828A-10A6-4832-9D5C-292DDF7AAF33}" destId="{4848707C-E003-4A6F-871F-D2ABC18AB14E}" srcOrd="1" destOrd="0" presId="urn:microsoft.com/office/officeart/2005/8/layout/hierarchy5"/>
    <dgm:cxn modelId="{6BBC108D-E5A0-4521-9C8B-835D0FF5E54A}" type="presParOf" srcId="{4848707C-E003-4A6F-871F-D2ABC18AB14E}" destId="{3D10FDD1-CA10-498D-AFD5-FDCE57D4FF45}" srcOrd="0" destOrd="0" presId="urn:microsoft.com/office/officeart/2005/8/layout/hierarchy5"/>
    <dgm:cxn modelId="{DCA80F15-EB99-4731-8B5B-6A52C2E55287}" type="presParOf" srcId="{4848707C-E003-4A6F-871F-D2ABC18AB14E}" destId="{C486E014-D0EB-43DF-9188-74311D3509AA}" srcOrd="1" destOrd="0" presId="urn:microsoft.com/office/officeart/2005/8/layout/hierarchy5"/>
    <dgm:cxn modelId="{33942AEB-CDB1-48ED-9837-92966D374AEA}" type="presParOf" srcId="{C486E014-D0EB-43DF-9188-74311D3509AA}" destId="{506BF36A-24D1-4EF3-AD07-2D95124D777F}" srcOrd="0" destOrd="0" presId="urn:microsoft.com/office/officeart/2005/8/layout/hierarchy5"/>
    <dgm:cxn modelId="{114060A4-D369-41C4-90CF-8DC0C8614B66}" type="presParOf" srcId="{506BF36A-24D1-4EF3-AD07-2D95124D777F}" destId="{38BEB5DE-0144-4BFB-989F-5E929B322EC7}" srcOrd="0" destOrd="0" presId="urn:microsoft.com/office/officeart/2005/8/layout/hierarchy5"/>
    <dgm:cxn modelId="{F50742E0-678E-44A8-8F1C-0D6E8559FB9D}" type="presParOf" srcId="{C486E014-D0EB-43DF-9188-74311D3509AA}" destId="{7F0B0D50-6ABC-4918-89A0-48B1AA0FBB62}" srcOrd="1" destOrd="0" presId="urn:microsoft.com/office/officeart/2005/8/layout/hierarchy5"/>
    <dgm:cxn modelId="{B6E9B003-EEFB-4AA0-9236-52002905E85F}" type="presParOf" srcId="{7F0B0D50-6ABC-4918-89A0-48B1AA0FBB62}" destId="{782ADB3C-BB4C-4D04-AE30-483923DA339D}" srcOrd="0" destOrd="0" presId="urn:microsoft.com/office/officeart/2005/8/layout/hierarchy5"/>
    <dgm:cxn modelId="{054728E1-AFB8-448D-AB12-8518E6695875}" type="presParOf" srcId="{7F0B0D50-6ABC-4918-89A0-48B1AA0FBB62}" destId="{56373C92-78C9-4353-AF94-7E0EF6EEAFA7}" srcOrd="1" destOrd="0" presId="urn:microsoft.com/office/officeart/2005/8/layout/hierarchy5"/>
    <dgm:cxn modelId="{EAD46BF0-6E3C-45B4-9737-BE9244F693D9}" type="presParOf" srcId="{56373C92-78C9-4353-AF94-7E0EF6EEAFA7}" destId="{791720F8-0E4B-4A71-9202-E8ED5CF0AA85}" srcOrd="0" destOrd="0" presId="urn:microsoft.com/office/officeart/2005/8/layout/hierarchy5"/>
    <dgm:cxn modelId="{234BC67B-CF4F-41E9-B55B-98E214A3086B}" type="presParOf" srcId="{791720F8-0E4B-4A71-9202-E8ED5CF0AA85}" destId="{DB310816-97E0-4376-BAF8-E24481182D24}" srcOrd="0" destOrd="0" presId="urn:microsoft.com/office/officeart/2005/8/layout/hierarchy5"/>
    <dgm:cxn modelId="{E5C327AD-DD21-46CA-A7CD-DEC85879555B}" type="presParOf" srcId="{56373C92-78C9-4353-AF94-7E0EF6EEAFA7}" destId="{875A3101-370C-4EEE-9184-C7F47B2C8AC4}" srcOrd="1" destOrd="0" presId="urn:microsoft.com/office/officeart/2005/8/layout/hierarchy5"/>
    <dgm:cxn modelId="{26829EE6-94F8-44CD-B743-CFC2E5386A52}" type="presParOf" srcId="{875A3101-370C-4EEE-9184-C7F47B2C8AC4}" destId="{4BFB55B5-4AAD-4C02-B575-1A7E2774F4DD}" srcOrd="0" destOrd="0" presId="urn:microsoft.com/office/officeart/2005/8/layout/hierarchy5"/>
    <dgm:cxn modelId="{2F33E21B-3368-4EBE-A005-343930B0CE4D}" type="presParOf" srcId="{875A3101-370C-4EEE-9184-C7F47B2C8AC4}" destId="{4DAD4901-B435-4007-96E0-EC1BD9CBAB9C}" srcOrd="1" destOrd="0" presId="urn:microsoft.com/office/officeart/2005/8/layout/hierarchy5"/>
    <dgm:cxn modelId="{9865C067-EC52-42D9-8A6B-196E079DCA7E}" type="presParOf" srcId="{56373C92-78C9-4353-AF94-7E0EF6EEAFA7}" destId="{DD4156B6-B71B-4B69-8AF7-8DEB54DF0603}" srcOrd="2" destOrd="0" presId="urn:microsoft.com/office/officeart/2005/8/layout/hierarchy5"/>
    <dgm:cxn modelId="{7F6B24D4-B7DE-403F-BAA3-ABB3F5EBE0DE}" type="presParOf" srcId="{DD4156B6-B71B-4B69-8AF7-8DEB54DF0603}" destId="{D4B8DC42-3928-43E8-87E4-EFDEC3C749EE}" srcOrd="0" destOrd="0" presId="urn:microsoft.com/office/officeart/2005/8/layout/hierarchy5"/>
    <dgm:cxn modelId="{9E19A9CC-D9BF-4CFE-B99D-3ABE5FFD125D}" type="presParOf" srcId="{56373C92-78C9-4353-AF94-7E0EF6EEAFA7}" destId="{50BA60B6-6E35-4391-8920-F344B0BD594E}" srcOrd="3" destOrd="0" presId="urn:microsoft.com/office/officeart/2005/8/layout/hierarchy5"/>
    <dgm:cxn modelId="{E43A625C-6980-404B-AD64-721DFE9C0C23}" type="presParOf" srcId="{50BA60B6-6E35-4391-8920-F344B0BD594E}" destId="{FAF51BA7-0C96-4703-874F-68A27E1117FF}" srcOrd="0" destOrd="0" presId="urn:microsoft.com/office/officeart/2005/8/layout/hierarchy5"/>
    <dgm:cxn modelId="{1E592E25-A491-4144-A367-ADC5376E63D7}" type="presParOf" srcId="{50BA60B6-6E35-4391-8920-F344B0BD594E}" destId="{D5AF4DFE-487F-4BFA-899C-6231CBB4688C}" srcOrd="1" destOrd="0" presId="urn:microsoft.com/office/officeart/2005/8/layout/hierarchy5"/>
    <dgm:cxn modelId="{841835A7-753B-4FCE-90D7-11F5A79578AB}" type="presParOf" srcId="{D064828A-10A6-4832-9D5C-292DDF7AAF33}" destId="{85146B63-A148-49FB-ABC8-556CCD93D3AF}" srcOrd="2" destOrd="0" presId="urn:microsoft.com/office/officeart/2005/8/layout/hierarchy5"/>
    <dgm:cxn modelId="{44E67ADC-3416-4DBB-B229-EE3DF561D915}" type="presParOf" srcId="{85146B63-A148-49FB-ABC8-556CCD93D3AF}" destId="{CC70D48E-6EEF-4336-8852-272728E72E82}" srcOrd="0" destOrd="0" presId="urn:microsoft.com/office/officeart/2005/8/layout/hierarchy5"/>
    <dgm:cxn modelId="{73CFC8CA-1B1E-4A6E-BAE6-6B5A54D38255}" type="presParOf" srcId="{D064828A-10A6-4832-9D5C-292DDF7AAF33}" destId="{4BD13123-485C-4F4F-88F6-B760FADAB87E}" srcOrd="3" destOrd="0" presId="urn:microsoft.com/office/officeart/2005/8/layout/hierarchy5"/>
    <dgm:cxn modelId="{65B3CACD-48EB-47D5-9E9A-6225B8B7D627}" type="presParOf" srcId="{4BD13123-485C-4F4F-88F6-B760FADAB87E}" destId="{1D438EDF-3A15-4EF6-B057-7A508776FC7D}" srcOrd="0" destOrd="0" presId="urn:microsoft.com/office/officeart/2005/8/layout/hierarchy5"/>
    <dgm:cxn modelId="{A36DBC26-C1F2-4482-ADD7-31511C4787EF}" type="presParOf" srcId="{4BD13123-485C-4F4F-88F6-B760FADAB87E}" destId="{682D3B1F-7C8D-4A9E-8C85-DD6909A71B98}" srcOrd="1" destOrd="0" presId="urn:microsoft.com/office/officeart/2005/8/layout/hierarchy5"/>
    <dgm:cxn modelId="{F7A4DB50-2A22-452A-BB2F-9E2C78F489A1}" type="presParOf" srcId="{682D3B1F-7C8D-4A9E-8C85-DD6909A71B98}" destId="{078A6AC8-F5A8-4C0B-92FA-4594CAC4F58B}" srcOrd="0" destOrd="0" presId="urn:microsoft.com/office/officeart/2005/8/layout/hierarchy5"/>
    <dgm:cxn modelId="{6695840F-3885-4E48-8879-7474A1325B25}" type="presParOf" srcId="{078A6AC8-F5A8-4C0B-92FA-4594CAC4F58B}" destId="{6A1D805A-C63E-47A5-97A4-3BF9F0894B51}" srcOrd="0" destOrd="0" presId="urn:microsoft.com/office/officeart/2005/8/layout/hierarchy5"/>
    <dgm:cxn modelId="{BBB63364-36BC-463D-B121-0936C6D53619}" type="presParOf" srcId="{682D3B1F-7C8D-4A9E-8C85-DD6909A71B98}" destId="{98B80D50-A039-48B6-A245-8740D9C164F8}" srcOrd="1" destOrd="0" presId="urn:microsoft.com/office/officeart/2005/8/layout/hierarchy5"/>
    <dgm:cxn modelId="{9B249BD7-55B6-4471-994A-811EDD22901F}" type="presParOf" srcId="{98B80D50-A039-48B6-A245-8740D9C164F8}" destId="{885FC41F-ABF0-4476-A5CA-23C12C36034D}" srcOrd="0" destOrd="0" presId="urn:microsoft.com/office/officeart/2005/8/layout/hierarchy5"/>
    <dgm:cxn modelId="{1AEB9D60-01EA-4E22-A2B2-139262E60D03}" type="presParOf" srcId="{98B80D50-A039-48B6-A245-8740D9C164F8}" destId="{2E2AF11F-48D2-4AAB-AFA4-5337519AD93D}" srcOrd="1" destOrd="0" presId="urn:microsoft.com/office/officeart/2005/8/layout/hierarchy5"/>
    <dgm:cxn modelId="{E4CBA829-4810-43C7-B92C-45AA04BF7AE4}" type="presParOf" srcId="{F76AAB5E-CAD9-4F22-8C02-B8BE3BE23071}" destId="{7B4A84BD-3D5F-483D-ABEE-89CD6035AEBF}"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C7537-7476-4122-A230-6E6C3E3B4A59}">
      <dsp:nvSpPr>
        <dsp:cNvPr id="0" name=""/>
        <dsp:cNvSpPr/>
      </dsp:nvSpPr>
      <dsp:spPr>
        <a:xfrm>
          <a:off x="6686" y="1682875"/>
          <a:ext cx="2527878" cy="2329013"/>
        </a:xfrm>
        <a:prstGeom prst="roundRect">
          <a:avLst>
            <a:gd name="adj" fmla="val 10000"/>
          </a:avLst>
        </a:prstGeom>
        <a:solidFill>
          <a:schemeClr val="accent1"/>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ln>
                <a:prstDash val="solid"/>
              </a:ln>
              <a:solidFill>
                <a:schemeClr val="bg1">
                  <a:lumMod val="95000"/>
                </a:schemeClr>
              </a:solidFill>
            </a:rPr>
            <a:t>Budget</a:t>
          </a:r>
          <a:r>
            <a:rPr lang="en-US" sz="2400" kern="1200" dirty="0">
              <a:solidFill>
                <a:schemeClr val="bg1">
                  <a:lumMod val="95000"/>
                </a:schemeClr>
              </a:solidFill>
            </a:rPr>
            <a:t>          </a:t>
          </a:r>
        </a:p>
        <a:p>
          <a:pPr marL="0" lvl="0" indent="0" algn="ctr" defTabSz="1066800">
            <a:lnSpc>
              <a:spcPct val="90000"/>
            </a:lnSpc>
            <a:spcBef>
              <a:spcPct val="0"/>
            </a:spcBef>
            <a:spcAft>
              <a:spcPct val="35000"/>
            </a:spcAft>
            <a:buNone/>
          </a:pPr>
          <a:r>
            <a:rPr lang="en-US" sz="2400" kern="1200" dirty="0">
              <a:solidFill>
                <a:schemeClr val="bg1">
                  <a:lumMod val="95000"/>
                </a:schemeClr>
              </a:solidFill>
            </a:rPr>
            <a:t>Rs. In Million</a:t>
          </a:r>
        </a:p>
      </dsp:txBody>
      <dsp:txXfrm>
        <a:off x="74900" y="1751089"/>
        <a:ext cx="2391450" cy="2192585"/>
      </dsp:txXfrm>
    </dsp:sp>
    <dsp:sp modelId="{4AEFA50C-2E86-4E40-B910-E8D27534676F}">
      <dsp:nvSpPr>
        <dsp:cNvPr id="0" name=""/>
        <dsp:cNvSpPr/>
      </dsp:nvSpPr>
      <dsp:spPr>
        <a:xfrm rot="18770822">
          <a:off x="2359161" y="2429188"/>
          <a:ext cx="1096423" cy="32519"/>
        </a:xfrm>
        <a:custGeom>
          <a:avLst/>
          <a:gdLst/>
          <a:ahLst/>
          <a:cxnLst/>
          <a:rect l="0" t="0" r="0" b="0"/>
          <a:pathLst>
            <a:path>
              <a:moveTo>
                <a:pt x="0" y="16259"/>
              </a:moveTo>
              <a:lnTo>
                <a:pt x="1096423" y="16259"/>
              </a:lnTo>
            </a:path>
          </a:pathLst>
        </a:custGeom>
        <a:noFill/>
        <a:ln w="1905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79962" y="2418038"/>
        <a:ext cx="54821" cy="54821"/>
      </dsp:txXfrm>
    </dsp:sp>
    <dsp:sp modelId="{3D10FDD1-CA10-498D-AFD5-FDCE57D4FF45}">
      <dsp:nvSpPr>
        <dsp:cNvPr id="0" name=""/>
        <dsp:cNvSpPr/>
      </dsp:nvSpPr>
      <dsp:spPr>
        <a:xfrm>
          <a:off x="3280180" y="1577505"/>
          <a:ext cx="1864038" cy="932019"/>
        </a:xfrm>
        <a:prstGeom prst="roundRect">
          <a:avLst>
            <a:gd name="adj" fmla="val 10000"/>
          </a:avLst>
        </a:prstGeom>
        <a:solidFill>
          <a:schemeClr val="accent3"/>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3"/>
        </a:fillRef>
        <a:effectRef idx="1">
          <a:schemeClr val="accent3"/>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mn-lt"/>
              <a:cs typeface="Arial" panose="020B0604020202020204" pitchFamily="34" charset="0"/>
            </a:rPr>
            <a:t>Regular</a:t>
          </a:r>
        </a:p>
      </dsp:txBody>
      <dsp:txXfrm>
        <a:off x="3307478" y="1604803"/>
        <a:ext cx="1809442" cy="877423"/>
      </dsp:txXfrm>
    </dsp:sp>
    <dsp:sp modelId="{506BF36A-24D1-4EF3-AD07-2D95124D777F}">
      <dsp:nvSpPr>
        <dsp:cNvPr id="0" name=""/>
        <dsp:cNvSpPr/>
      </dsp:nvSpPr>
      <dsp:spPr>
        <a:xfrm>
          <a:off x="5144219" y="2027255"/>
          <a:ext cx="745615" cy="32519"/>
        </a:xfrm>
        <a:custGeom>
          <a:avLst/>
          <a:gdLst/>
          <a:ahLst/>
          <a:cxnLst/>
          <a:rect l="0" t="0" r="0" b="0"/>
          <a:pathLst>
            <a:path>
              <a:moveTo>
                <a:pt x="0" y="16259"/>
              </a:moveTo>
              <a:lnTo>
                <a:pt x="745615" y="16259"/>
              </a:lnTo>
            </a:path>
          </a:pathLst>
        </a:custGeom>
        <a:noFill/>
        <a:ln w="1905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98386" y="2024874"/>
        <a:ext cx="37280" cy="37280"/>
      </dsp:txXfrm>
    </dsp:sp>
    <dsp:sp modelId="{782ADB3C-BB4C-4D04-AE30-483923DA339D}">
      <dsp:nvSpPr>
        <dsp:cNvPr id="0" name=""/>
        <dsp:cNvSpPr/>
      </dsp:nvSpPr>
      <dsp:spPr>
        <a:xfrm>
          <a:off x="5889834" y="1577505"/>
          <a:ext cx="1864038" cy="932019"/>
        </a:xfrm>
        <a:prstGeom prst="roundRect">
          <a:avLst>
            <a:gd name="adj" fmla="val 10000"/>
          </a:avLst>
        </a:prstGeom>
        <a:solidFill>
          <a:schemeClr val="accent4"/>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b="0" i="0" u="none" kern="1200" dirty="0">
              <a:solidFill>
                <a:schemeClr val="tx1"/>
              </a:solidFill>
            </a:rPr>
            <a:t>145,893,610</a:t>
          </a:r>
          <a:endParaRPr lang="en-US" sz="2500" kern="1200" dirty="0">
            <a:solidFill>
              <a:schemeClr val="tx1"/>
            </a:solidFill>
          </a:endParaRPr>
        </a:p>
      </dsp:txBody>
      <dsp:txXfrm>
        <a:off x="5917132" y="1604803"/>
        <a:ext cx="1809442" cy="877423"/>
      </dsp:txXfrm>
    </dsp:sp>
    <dsp:sp modelId="{791720F8-0E4B-4A71-9202-E8ED5CF0AA85}">
      <dsp:nvSpPr>
        <dsp:cNvPr id="0" name=""/>
        <dsp:cNvSpPr/>
      </dsp:nvSpPr>
      <dsp:spPr>
        <a:xfrm rot="19457599">
          <a:off x="7667567" y="1759300"/>
          <a:ext cx="918228" cy="32519"/>
        </a:xfrm>
        <a:custGeom>
          <a:avLst/>
          <a:gdLst/>
          <a:ahLst/>
          <a:cxnLst/>
          <a:rect l="0" t="0" r="0" b="0"/>
          <a:pathLst>
            <a:path>
              <a:moveTo>
                <a:pt x="0" y="16259"/>
              </a:moveTo>
              <a:lnTo>
                <a:pt x="918228" y="16259"/>
              </a:lnTo>
            </a:path>
          </a:pathLst>
        </a:custGeom>
        <a:noFill/>
        <a:ln w="1905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103725" y="1752604"/>
        <a:ext cx="45911" cy="45911"/>
      </dsp:txXfrm>
    </dsp:sp>
    <dsp:sp modelId="{4BFB55B5-4AAD-4C02-B575-1A7E2774F4DD}">
      <dsp:nvSpPr>
        <dsp:cNvPr id="0" name=""/>
        <dsp:cNvSpPr/>
      </dsp:nvSpPr>
      <dsp:spPr>
        <a:xfrm>
          <a:off x="8499488" y="1041594"/>
          <a:ext cx="1864038" cy="932019"/>
        </a:xfrm>
        <a:prstGeom prst="roundRect">
          <a:avLst>
            <a:gd name="adj" fmla="val 10000"/>
          </a:avLst>
        </a:prstGeom>
        <a:solidFill>
          <a:schemeClr val="accent5"/>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5"/>
        </a:fillRef>
        <a:effectRef idx="1">
          <a:schemeClr val="accent5"/>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mn-lt"/>
            </a:rPr>
            <a:t>Salary</a:t>
          </a:r>
          <a:endParaRPr lang="en-US" sz="2000" b="1" i="0" u="none" kern="1200" dirty="0">
            <a:solidFill>
              <a:schemeClr val="tx1"/>
            </a:solidFill>
            <a:latin typeface="+mn-lt"/>
            <a:cs typeface="Arial" panose="020B0604020202020204" pitchFamily="34" charset="0"/>
          </a:endParaRPr>
        </a:p>
        <a:p>
          <a:pPr marL="0" lvl="0" indent="0" algn="ctr" defTabSz="889000">
            <a:lnSpc>
              <a:spcPct val="90000"/>
            </a:lnSpc>
            <a:spcBef>
              <a:spcPct val="0"/>
            </a:spcBef>
            <a:spcAft>
              <a:spcPct val="35000"/>
            </a:spcAft>
            <a:buNone/>
          </a:pPr>
          <a:r>
            <a:rPr lang="en-US" sz="2000" b="1" i="0" u="none" kern="1200" dirty="0">
              <a:solidFill>
                <a:schemeClr val="tx1"/>
              </a:solidFill>
              <a:latin typeface="+mn-lt"/>
              <a:cs typeface="Arial" panose="020B0604020202020204" pitchFamily="34" charset="0"/>
            </a:rPr>
            <a:t>111,900,405</a:t>
          </a:r>
          <a:r>
            <a:rPr lang="en-US" sz="2000" kern="1200" dirty="0">
              <a:solidFill>
                <a:schemeClr val="tx1"/>
              </a:solidFill>
              <a:latin typeface="+mn-lt"/>
            </a:rPr>
            <a:t> </a:t>
          </a:r>
        </a:p>
      </dsp:txBody>
      <dsp:txXfrm>
        <a:off x="8526786" y="1068892"/>
        <a:ext cx="1809442" cy="877423"/>
      </dsp:txXfrm>
    </dsp:sp>
    <dsp:sp modelId="{DD4156B6-B71B-4B69-8AF7-8DEB54DF0603}">
      <dsp:nvSpPr>
        <dsp:cNvPr id="0" name=""/>
        <dsp:cNvSpPr/>
      </dsp:nvSpPr>
      <dsp:spPr>
        <a:xfrm rot="2142401">
          <a:off x="7667567" y="2295211"/>
          <a:ext cx="918228" cy="32519"/>
        </a:xfrm>
        <a:custGeom>
          <a:avLst/>
          <a:gdLst/>
          <a:ahLst/>
          <a:cxnLst/>
          <a:rect l="0" t="0" r="0" b="0"/>
          <a:pathLst>
            <a:path>
              <a:moveTo>
                <a:pt x="0" y="16259"/>
              </a:moveTo>
              <a:lnTo>
                <a:pt x="918228" y="16259"/>
              </a:lnTo>
            </a:path>
          </a:pathLst>
        </a:custGeom>
        <a:noFill/>
        <a:ln w="19050"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103725" y="2288515"/>
        <a:ext cx="45911" cy="45911"/>
      </dsp:txXfrm>
    </dsp:sp>
    <dsp:sp modelId="{FAF51BA7-0C96-4703-874F-68A27E1117FF}">
      <dsp:nvSpPr>
        <dsp:cNvPr id="0" name=""/>
        <dsp:cNvSpPr/>
      </dsp:nvSpPr>
      <dsp:spPr>
        <a:xfrm>
          <a:off x="8499488" y="2113416"/>
          <a:ext cx="1864038" cy="932019"/>
        </a:xfrm>
        <a:prstGeom prst="roundRect">
          <a:avLst>
            <a:gd name="adj" fmla="val 10000"/>
          </a:avLst>
        </a:prstGeom>
        <a:solidFill>
          <a:schemeClr val="accent5"/>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5"/>
        </a:fillRef>
        <a:effectRef idx="1">
          <a:schemeClr val="accent5"/>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tx1"/>
              </a:solidFill>
              <a:latin typeface="+mn-lt"/>
            </a:rPr>
            <a:t>Non-Salary</a:t>
          </a:r>
          <a:endParaRPr lang="en-US" sz="2000" b="1" i="0" u="none" kern="1200" dirty="0">
            <a:solidFill>
              <a:schemeClr val="tx1"/>
            </a:solidFill>
            <a:latin typeface="+mn-lt"/>
            <a:cs typeface="Arial" panose="020B0604020202020204" pitchFamily="34" charset="0"/>
          </a:endParaRPr>
        </a:p>
        <a:p>
          <a:pPr marL="0" lvl="0" indent="0" algn="ctr" defTabSz="889000">
            <a:lnSpc>
              <a:spcPct val="90000"/>
            </a:lnSpc>
            <a:spcBef>
              <a:spcPct val="0"/>
            </a:spcBef>
            <a:spcAft>
              <a:spcPct val="35000"/>
            </a:spcAft>
            <a:buNone/>
          </a:pPr>
          <a:r>
            <a:rPr lang="en-US" sz="2000" b="1" i="0" u="none" kern="1200" dirty="0">
              <a:solidFill>
                <a:schemeClr val="tx1"/>
              </a:solidFill>
              <a:latin typeface="+mn-lt"/>
            </a:rPr>
            <a:t>33,993,205</a:t>
          </a:r>
          <a:r>
            <a:rPr lang="en-US" sz="2000" kern="1200" dirty="0">
              <a:solidFill>
                <a:schemeClr val="tx1"/>
              </a:solidFill>
              <a:latin typeface="+mn-lt"/>
            </a:rPr>
            <a:t> </a:t>
          </a:r>
        </a:p>
      </dsp:txBody>
      <dsp:txXfrm>
        <a:off x="8526786" y="2140714"/>
        <a:ext cx="1809442" cy="877423"/>
      </dsp:txXfrm>
    </dsp:sp>
    <dsp:sp modelId="{85146B63-A148-49FB-ABC8-556CCD93D3AF}">
      <dsp:nvSpPr>
        <dsp:cNvPr id="0" name=""/>
        <dsp:cNvSpPr/>
      </dsp:nvSpPr>
      <dsp:spPr>
        <a:xfrm rot="2829178">
          <a:off x="2359161" y="3233055"/>
          <a:ext cx="1096423" cy="32519"/>
        </a:xfrm>
        <a:custGeom>
          <a:avLst/>
          <a:gdLst/>
          <a:ahLst/>
          <a:cxnLst/>
          <a:rect l="0" t="0" r="0" b="0"/>
          <a:pathLst>
            <a:path>
              <a:moveTo>
                <a:pt x="0" y="16259"/>
              </a:moveTo>
              <a:lnTo>
                <a:pt x="1096423" y="16259"/>
              </a:lnTo>
            </a:path>
          </a:pathLst>
        </a:custGeom>
        <a:noFill/>
        <a:ln w="1905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879962" y="3221904"/>
        <a:ext cx="54821" cy="54821"/>
      </dsp:txXfrm>
    </dsp:sp>
    <dsp:sp modelId="{1D438EDF-3A15-4EF6-B057-7A508776FC7D}">
      <dsp:nvSpPr>
        <dsp:cNvPr id="0" name=""/>
        <dsp:cNvSpPr/>
      </dsp:nvSpPr>
      <dsp:spPr>
        <a:xfrm>
          <a:off x="3280180" y="3185239"/>
          <a:ext cx="2668184" cy="932019"/>
        </a:xfrm>
        <a:prstGeom prst="roundRect">
          <a:avLst>
            <a:gd name="adj" fmla="val 10000"/>
          </a:avLst>
        </a:prstGeom>
        <a:solidFill>
          <a:schemeClr val="accent3"/>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3"/>
        </a:fillRef>
        <a:effectRef idx="1">
          <a:schemeClr val="accent3"/>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US" sz="2400" b="1" kern="1200" dirty="0">
              <a:solidFill>
                <a:schemeClr val="tx1"/>
              </a:solidFill>
              <a:latin typeface="Georgia" pitchFamily="18" charset="0"/>
              <a:cs typeface="Arial" panose="020B0604020202020204" pitchFamily="34" charset="0"/>
            </a:rPr>
            <a:t>Development</a:t>
          </a:r>
        </a:p>
      </dsp:txBody>
      <dsp:txXfrm>
        <a:off x="3307478" y="3212537"/>
        <a:ext cx="2613588" cy="877423"/>
      </dsp:txXfrm>
    </dsp:sp>
    <dsp:sp modelId="{078A6AC8-F5A8-4C0B-92FA-4594CAC4F58B}">
      <dsp:nvSpPr>
        <dsp:cNvPr id="0" name=""/>
        <dsp:cNvSpPr/>
      </dsp:nvSpPr>
      <dsp:spPr>
        <a:xfrm>
          <a:off x="5948365" y="3634988"/>
          <a:ext cx="745615" cy="32519"/>
        </a:xfrm>
        <a:custGeom>
          <a:avLst/>
          <a:gdLst/>
          <a:ahLst/>
          <a:cxnLst/>
          <a:rect l="0" t="0" r="0" b="0"/>
          <a:pathLst>
            <a:path>
              <a:moveTo>
                <a:pt x="0" y="16259"/>
              </a:moveTo>
              <a:lnTo>
                <a:pt x="745615" y="16259"/>
              </a:lnTo>
            </a:path>
          </a:pathLst>
        </a:custGeom>
        <a:noFill/>
        <a:ln w="19050"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302532" y="3632608"/>
        <a:ext cx="37280" cy="37280"/>
      </dsp:txXfrm>
    </dsp:sp>
    <dsp:sp modelId="{885FC41F-ABF0-4476-A5CA-23C12C36034D}">
      <dsp:nvSpPr>
        <dsp:cNvPr id="0" name=""/>
        <dsp:cNvSpPr/>
      </dsp:nvSpPr>
      <dsp:spPr>
        <a:xfrm>
          <a:off x="6693981" y="3185239"/>
          <a:ext cx="1864038" cy="932019"/>
        </a:xfrm>
        <a:prstGeom prst="roundRect">
          <a:avLst>
            <a:gd name="adj" fmla="val 10000"/>
          </a:avLst>
        </a:prstGeom>
        <a:solidFill>
          <a:schemeClr val="accent4"/>
        </a:solidFill>
        <a:ln w="31750" cap="flat" cmpd="sng" algn="ctr">
          <a:solidFill>
            <a:schemeClr val="lt1"/>
          </a:solidFill>
          <a:prstDash val="solid"/>
        </a:ln>
        <a:effectLst>
          <a:outerShdw blurRad="51500" dist="25400" dir="5400000" rotWithShape="0">
            <a:srgbClr val="000000">
              <a:alpha val="40000"/>
            </a:srgbClr>
          </a:outerShdw>
        </a:effectLst>
        <a:scene3d>
          <a:camera prst="orthographicFront"/>
          <a:lightRig rig="threePt" dir="t">
            <a:rot lat="0" lon="0" rev="7500000"/>
          </a:lightRig>
        </a:scene3d>
        <a:sp3d/>
      </dsp:spPr>
      <dsp:style>
        <a:lnRef idx="3">
          <a:schemeClr val="lt1"/>
        </a:lnRef>
        <a:fillRef idx="1">
          <a:schemeClr val="accent4"/>
        </a:fillRef>
        <a:effectRef idx="1">
          <a:schemeClr val="accent4"/>
        </a:effectRef>
        <a:fontRef idx="minor">
          <a:schemeClr val="lt1"/>
        </a:fontRef>
      </dsp:style>
      <dsp:txBody>
        <a:bodyPr spcFirstLastPara="0" vert="horz" wrap="square" lIns="15875" tIns="15875" rIns="15875" bIns="15875"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tx1"/>
              </a:solidFill>
            </a:rPr>
            <a:t>13,000</a:t>
          </a:r>
        </a:p>
      </dsp:txBody>
      <dsp:txXfrm>
        <a:off x="6721279" y="3212537"/>
        <a:ext cx="1809442" cy="87742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B65F53-634E-4576-8188-2D53524AD5B6}" type="datetimeFigureOut">
              <a:rPr lang="en-US" smtClean="0"/>
              <a:pPr/>
              <a:t>10/13/2016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39F58C-E72A-4320-9539-2EB69DC566E2}" type="slidenum">
              <a:rPr lang="en-US" smtClean="0"/>
              <a:pPr/>
              <a:t>‹#›</a:t>
            </a:fld>
            <a:endParaRPr lang="en-US"/>
          </a:p>
        </p:txBody>
      </p:sp>
    </p:spTree>
    <p:extLst>
      <p:ext uri="{BB962C8B-B14F-4D97-AF65-F5344CB8AC3E}">
        <p14:creationId xmlns:p14="http://schemas.microsoft.com/office/powerpoint/2010/main" val="127468034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8940800" y="4206240"/>
            <a:ext cx="1280160" cy="457200"/>
          </a:xfrm>
        </p:spPr>
        <p:txBody>
          <a:bodyPr/>
          <a:lstStyle/>
          <a:p>
            <a:fld id="{9FCE0D03-50CA-467C-8E40-E4593416081D}" type="datetimeFigureOut">
              <a:rPr lang="en-US" smtClean="0"/>
              <a:pPr/>
              <a:t>10/13/2016</a:t>
            </a:fld>
            <a:endParaRPr lang="en-US"/>
          </a:p>
        </p:txBody>
      </p:sp>
      <p:sp>
        <p:nvSpPr>
          <p:cNvPr id="17" name="Footer Placeholder 16"/>
          <p:cNvSpPr>
            <a:spLocks noGrp="1"/>
          </p:cNvSpPr>
          <p:nvPr>
            <p:ph type="ftr" sz="quarter" idx="11"/>
          </p:nvPr>
        </p:nvSpPr>
        <p:spPr>
          <a:xfrm>
            <a:off x="7213600" y="4205288"/>
            <a:ext cx="1727200" cy="457200"/>
          </a:xfrm>
        </p:spPr>
        <p:txBody>
          <a:bodyPr/>
          <a:lstStyle/>
          <a:p>
            <a:endParaRPr lang="en-US"/>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BD953A98-32F3-40AA-A36F-4AAB358FBCD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1143000"/>
            <a:ext cx="2540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1143000"/>
            <a:ext cx="83312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9FCE0D03-50CA-467C-8E40-E4593416081D}" type="datetimeFigureOut">
              <a:rPr lang="en-US" smtClean="0"/>
              <a:pPr/>
              <a:t>10/13/2016</a:t>
            </a:fld>
            <a:endParaRPr lang="en-US"/>
          </a:p>
        </p:txBody>
      </p:sp>
      <p:sp>
        <p:nvSpPr>
          <p:cNvPr id="27" name="Slide Number Placeholder 26"/>
          <p:cNvSpPr>
            <a:spLocks noGrp="1"/>
          </p:cNvSpPr>
          <p:nvPr>
            <p:ph type="sldNum" sz="quarter" idx="11"/>
          </p:nvPr>
        </p:nvSpPr>
        <p:spPr/>
        <p:txBody>
          <a:bodyPr rtlCol="0"/>
          <a:lstStyle/>
          <a:p>
            <a:fld id="{BD953A98-32F3-40AA-A36F-4AAB358FBCD8}"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8778240" y="612648"/>
            <a:ext cx="1276352" cy="457200"/>
          </a:xfrm>
        </p:spPr>
        <p:txBody>
          <a:bodyPr/>
          <a:lstStyle/>
          <a:p>
            <a:fld id="{9FCE0D03-50CA-467C-8E40-E4593416081D}" type="datetimeFigureOut">
              <a:rPr lang="en-US" smtClean="0"/>
              <a:pPr/>
              <a:t>10/13/2016</a:t>
            </a:fld>
            <a:endParaRPr lang="en-US"/>
          </a:p>
        </p:txBody>
      </p:sp>
      <p:sp>
        <p:nvSpPr>
          <p:cNvPr id="4" name="Footer Placeholder 3"/>
          <p:cNvSpPr>
            <a:spLocks noGrp="1"/>
          </p:cNvSpPr>
          <p:nvPr>
            <p:ph type="ftr" sz="quarter" idx="11"/>
          </p:nvPr>
        </p:nvSpPr>
        <p:spPr>
          <a:xfrm>
            <a:off x="7010400" y="612648"/>
            <a:ext cx="1767840" cy="457200"/>
          </a:xfrm>
        </p:spPr>
        <p:txBody>
          <a:bodyPr/>
          <a:lstStyle/>
          <a:p>
            <a:endParaRPr lang="en-US"/>
          </a:p>
        </p:txBody>
      </p:sp>
      <p:sp>
        <p:nvSpPr>
          <p:cNvPr id="5" name="Slide Number Placeholder 4"/>
          <p:cNvSpPr>
            <a:spLocks noGrp="1"/>
          </p:cNvSpPr>
          <p:nvPr>
            <p:ph type="sldNum" sz="quarter" idx="12"/>
          </p:nvPr>
        </p:nvSpPr>
        <p:spPr>
          <a:xfrm>
            <a:off x="10899648" y="2272"/>
            <a:ext cx="1016000" cy="365760"/>
          </a:xfrm>
        </p:spPr>
        <p:txBody>
          <a:bodyPr/>
          <a:lstStyle/>
          <a:p>
            <a:fld id="{BD953A98-32F3-40AA-A36F-4AAB358FBC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9FCE0D03-50CA-467C-8E40-E4593416081D}" type="datetimeFigureOut">
              <a:rPr lang="en-US" smtClean="0"/>
              <a:pPr/>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953A98-32F3-40AA-A36F-4AAB358FBCD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bg1">
                <a:lumMod val="95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9FCE0D03-50CA-467C-8E40-E4593416081D}" type="datetimeFigureOut">
              <a:rPr lang="en-US" smtClean="0"/>
              <a:pPr/>
              <a:t>10/13/2016</a:t>
            </a:fld>
            <a:endParaRPr lang="en-US"/>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BD953A98-32F3-40AA-A36F-4AAB358FBC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08100" y="1473199"/>
            <a:ext cx="9144000" cy="690563"/>
          </a:xfrm>
        </p:spPr>
        <p:txBody>
          <a:bodyPr>
            <a:normAutofit/>
          </a:bodyPr>
          <a:lstStyle/>
          <a:p>
            <a:pPr algn="ctr"/>
            <a:r>
              <a:rPr lang="en-US" sz="3200" b="1" dirty="0">
                <a:solidFill>
                  <a:schemeClr val="accent6"/>
                </a:solidFill>
                <a:latin typeface="+mn-lt"/>
                <a:cs typeface="Arial" panose="020B0604020202020204" pitchFamily="34" charset="0"/>
              </a:rPr>
              <a:t>Presentation of Coordination Group</a:t>
            </a:r>
          </a:p>
        </p:txBody>
      </p:sp>
      <p:sp>
        <p:nvSpPr>
          <p:cNvPr id="3" name="Subtitle 2"/>
          <p:cNvSpPr>
            <a:spLocks noGrp="1"/>
          </p:cNvSpPr>
          <p:nvPr>
            <p:ph type="subTitle" idx="1"/>
          </p:nvPr>
        </p:nvSpPr>
        <p:spPr>
          <a:xfrm>
            <a:off x="586854" y="2497540"/>
            <a:ext cx="10931856" cy="3547660"/>
          </a:xfrm>
        </p:spPr>
        <p:txBody>
          <a:bodyPr>
            <a:normAutofit fontScale="92500" lnSpcReduction="10000"/>
          </a:bodyPr>
          <a:lstStyle/>
          <a:p>
            <a:pPr algn="ctr"/>
            <a:r>
              <a:rPr lang="en-US" sz="2600" b="1" i="1" dirty="0">
                <a:solidFill>
                  <a:schemeClr val="bg1">
                    <a:lumMod val="95000"/>
                  </a:schemeClr>
                </a:solidFill>
                <a:cs typeface="Arial" panose="020B0604020202020204" pitchFamily="34" charset="0"/>
              </a:rPr>
              <a:t>Inter and Intra Departmental Coordination, Finance &amp; Budgeting, Budget/Funds Utilization</a:t>
            </a:r>
          </a:p>
          <a:p>
            <a:endParaRPr lang="en-US" sz="2800" b="1" i="1" dirty="0">
              <a:solidFill>
                <a:srgbClr val="0070C0"/>
              </a:solidFill>
              <a:latin typeface="Arial" panose="020B0604020202020204" pitchFamily="34" charset="0"/>
              <a:cs typeface="Arial" panose="020B0604020202020204" pitchFamily="34" charset="0"/>
            </a:endParaRPr>
          </a:p>
          <a:p>
            <a:pPr algn="r"/>
            <a:endParaRPr lang="en-US" sz="2800" b="1" i="1" dirty="0">
              <a:solidFill>
                <a:srgbClr val="0070C0"/>
              </a:solidFill>
              <a:latin typeface="Arial" panose="020B0604020202020204" pitchFamily="34" charset="0"/>
              <a:cs typeface="Arial" panose="020B0604020202020204" pitchFamily="34" charset="0"/>
            </a:endParaRPr>
          </a:p>
          <a:p>
            <a:pPr algn="r"/>
            <a:endParaRPr lang="en-US" sz="2800" b="1" i="1" dirty="0">
              <a:solidFill>
                <a:srgbClr val="0070C0"/>
              </a:solidFill>
              <a:latin typeface="Arial" panose="020B0604020202020204" pitchFamily="34" charset="0"/>
              <a:cs typeface="Arial" panose="020B0604020202020204" pitchFamily="34" charset="0"/>
            </a:endParaRPr>
          </a:p>
          <a:p>
            <a:pPr algn="ctr"/>
            <a:r>
              <a:rPr lang="en-US" sz="2800" b="1" dirty="0">
                <a:solidFill>
                  <a:schemeClr val="accent5">
                    <a:lumMod val="75000"/>
                  </a:schemeClr>
                </a:solidFill>
              </a:rPr>
              <a:t>                                                                       </a:t>
            </a:r>
          </a:p>
          <a:p>
            <a:pPr algn="ctr"/>
            <a:endParaRPr lang="en-US" sz="2600" b="1" dirty="0">
              <a:solidFill>
                <a:schemeClr val="accent5">
                  <a:lumMod val="75000"/>
                </a:schemeClr>
              </a:solidFill>
            </a:endParaRPr>
          </a:p>
          <a:p>
            <a:pPr algn="ctr"/>
            <a:r>
              <a:rPr lang="en-US" sz="2600" b="1" dirty="0">
                <a:solidFill>
                  <a:schemeClr val="accent5">
                    <a:lumMod val="75000"/>
                  </a:schemeClr>
                </a:solidFill>
              </a:rPr>
              <a:t>                                                                       Rehan Iqbal Baloch</a:t>
            </a:r>
          </a:p>
          <a:p>
            <a:pPr algn="ctr"/>
            <a:r>
              <a:rPr lang="en-US" sz="2600" b="1" dirty="0">
                <a:solidFill>
                  <a:schemeClr val="accent1">
                    <a:lumMod val="75000"/>
                  </a:schemeClr>
                </a:solidFill>
              </a:rPr>
              <a:t>                                                                       Additional Secretary PDF</a:t>
            </a:r>
            <a:endParaRPr lang="en-US" sz="2600" b="1" i="1"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2103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0099" y="409433"/>
            <a:ext cx="7565219" cy="968991"/>
          </a:xfrm>
          <a:ln w="9525">
            <a:noFill/>
          </a:ln>
        </p:spPr>
        <p:txBody>
          <a:bodyPr>
            <a:normAutofit/>
          </a:bodyPr>
          <a:lstStyle/>
          <a:p>
            <a:pPr algn="ctr"/>
            <a:r>
              <a:rPr lang="en-US" sz="2800" b="1" dirty="0">
                <a:solidFill>
                  <a:srgbClr val="00B050"/>
                </a:solidFill>
                <a:latin typeface="+mn-lt"/>
                <a:cs typeface="Arial" panose="020B0604020202020204" pitchFamily="34" charset="0"/>
              </a:rPr>
              <a:t>Budget Execution &amp; Monitoring Team</a:t>
            </a:r>
          </a:p>
        </p:txBody>
      </p:sp>
      <p:sp>
        <p:nvSpPr>
          <p:cNvPr id="3" name="Content Placeholder 2"/>
          <p:cNvSpPr>
            <a:spLocks noGrp="1"/>
          </p:cNvSpPr>
          <p:nvPr>
            <p:ph idx="1"/>
          </p:nvPr>
        </p:nvSpPr>
        <p:spPr>
          <a:xfrm>
            <a:off x="668740" y="1446662"/>
            <a:ext cx="10481481" cy="5063319"/>
          </a:xfrm>
        </p:spPr>
        <p:txBody>
          <a:bodyPr>
            <a:noAutofit/>
          </a:bodyPr>
          <a:lstStyle/>
          <a:p>
            <a:pPr algn="just">
              <a:buNone/>
            </a:pPr>
            <a:r>
              <a:rPr lang="en-US" sz="2000" dirty="0">
                <a:latin typeface="Georgia" pitchFamily="18" charset="0"/>
              </a:rPr>
              <a:t>Systematic process between ELD, FD and P&amp;D is established for Execution and Monitoring of Regular and Development Budget and its utilization;</a:t>
            </a:r>
          </a:p>
          <a:p>
            <a:pPr algn="just">
              <a:lnSpc>
                <a:spcPct val="150000"/>
              </a:lnSpc>
              <a:buNone/>
            </a:pPr>
            <a:endParaRPr lang="en-US" sz="2000" dirty="0">
              <a:latin typeface="Georgia" pitchFamily="18" charset="0"/>
            </a:endParaRPr>
          </a:p>
          <a:p>
            <a:pPr marL="571500" indent="-571500" algn="just">
              <a:lnSpc>
                <a:spcPct val="150000"/>
              </a:lnSpc>
              <a:buClr>
                <a:schemeClr val="accent1">
                  <a:lumMod val="75000"/>
                </a:schemeClr>
              </a:buClr>
              <a:buFont typeface="+mj-lt"/>
              <a:buAutoNum type="romanUcPeriod"/>
            </a:pPr>
            <a:r>
              <a:rPr lang="en-US" sz="2000" dirty="0">
                <a:latin typeface="Georgia" pitchFamily="18" charset="0"/>
              </a:rPr>
              <a:t>Physical &amp; Financial progress reports are prepared and forwarded to P&amp;D and other quarter concerns.</a:t>
            </a:r>
          </a:p>
          <a:p>
            <a:pPr marL="571500" indent="-571500" algn="just">
              <a:lnSpc>
                <a:spcPct val="150000"/>
              </a:lnSpc>
              <a:buClr>
                <a:schemeClr val="accent1">
                  <a:lumMod val="75000"/>
                </a:schemeClr>
              </a:buClr>
              <a:buFont typeface="+mj-lt"/>
              <a:buAutoNum type="romanUcPeriod"/>
            </a:pPr>
            <a:r>
              <a:rPr lang="en-US" sz="2000" dirty="0">
                <a:latin typeface="Georgia" pitchFamily="18" charset="0"/>
              </a:rPr>
              <a:t>Necessary instructions and guidance are provided by FD/P&amp;D in general as well as relevant with case to case.</a:t>
            </a:r>
          </a:p>
          <a:p>
            <a:pPr marL="571500" indent="-571500" algn="just">
              <a:lnSpc>
                <a:spcPct val="150000"/>
              </a:lnSpc>
              <a:buClr>
                <a:schemeClr val="accent1">
                  <a:lumMod val="75000"/>
                </a:schemeClr>
              </a:buClr>
              <a:buFont typeface="+mj-lt"/>
              <a:buAutoNum type="romanUcPeriod"/>
            </a:pPr>
            <a:r>
              <a:rPr lang="en-US" sz="2000" dirty="0">
                <a:latin typeface="Georgia" pitchFamily="18" charset="0"/>
              </a:rPr>
              <a:t>For ADP schemes/projects strict monitoring of achieved Targets/Goals as per time line and scheme/project (completion period) is practiced.</a:t>
            </a:r>
          </a:p>
          <a:p>
            <a:pPr marL="571500" indent="-571500" algn="just">
              <a:lnSpc>
                <a:spcPct val="150000"/>
              </a:lnSpc>
              <a:buClr>
                <a:schemeClr val="accent1">
                  <a:lumMod val="75000"/>
                </a:schemeClr>
              </a:buClr>
              <a:buFont typeface="+mj-lt"/>
              <a:buAutoNum type="romanUcPeriod"/>
            </a:pPr>
            <a:r>
              <a:rPr lang="en-US" sz="2000" dirty="0">
                <a:latin typeface="Georgia" pitchFamily="18" charset="0"/>
              </a:rPr>
              <a:t>At high level, scheduled Mid year Review meeting(s) are also conducted which are chaired by ACS (Development) and attended by Secretary/Additional Secretary.</a:t>
            </a:r>
          </a:p>
        </p:txBody>
      </p:sp>
    </p:spTree>
    <p:extLst>
      <p:ext uri="{BB962C8B-B14F-4D97-AF65-F5344CB8AC3E}">
        <p14:creationId xmlns:p14="http://schemas.microsoft.com/office/powerpoint/2010/main" val="2842149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0099" y="928047"/>
            <a:ext cx="6896479" cy="968991"/>
          </a:xfrm>
          <a:ln w="9525">
            <a:noFill/>
          </a:ln>
        </p:spPr>
        <p:txBody>
          <a:bodyPr>
            <a:normAutofit/>
          </a:bodyPr>
          <a:lstStyle/>
          <a:p>
            <a:pPr algn="ctr"/>
            <a:r>
              <a:rPr lang="en-US" sz="2800" b="1" dirty="0">
                <a:solidFill>
                  <a:srgbClr val="00B050"/>
                </a:solidFill>
                <a:latin typeface="+mn-lt"/>
                <a:cs typeface="Arial" panose="020B0604020202020204" pitchFamily="34" charset="0"/>
              </a:rPr>
              <a:t>Budget Utilization Facts</a:t>
            </a:r>
          </a:p>
        </p:txBody>
      </p:sp>
      <p:sp>
        <p:nvSpPr>
          <p:cNvPr id="3" name="Content Placeholder 2"/>
          <p:cNvSpPr>
            <a:spLocks noGrp="1"/>
          </p:cNvSpPr>
          <p:nvPr>
            <p:ph idx="1"/>
          </p:nvPr>
        </p:nvSpPr>
        <p:spPr>
          <a:xfrm>
            <a:off x="838200" y="1965278"/>
            <a:ext cx="10515600" cy="4892722"/>
          </a:xfrm>
        </p:spPr>
        <p:txBody>
          <a:bodyPr>
            <a:noAutofit/>
          </a:bodyPr>
          <a:lstStyle/>
          <a:p>
            <a:pPr algn="just">
              <a:lnSpc>
                <a:spcPct val="150000"/>
              </a:lnSpc>
              <a:buClr>
                <a:schemeClr val="accent1">
                  <a:lumMod val="75000"/>
                </a:schemeClr>
              </a:buClr>
              <a:buFont typeface="Wingdings" pitchFamily="2" charset="2"/>
              <a:buChar char="Ø"/>
            </a:pPr>
            <a:r>
              <a:rPr lang="en-US" sz="2000" dirty="0">
                <a:latin typeface="Georgia" pitchFamily="18" charset="0"/>
              </a:rPr>
              <a:t>Strictly follow Financial Calendar of FD and Development Calendar of P&amp;D.</a:t>
            </a:r>
          </a:p>
          <a:p>
            <a:pPr algn="just">
              <a:lnSpc>
                <a:spcPct val="150000"/>
              </a:lnSpc>
              <a:buClr>
                <a:schemeClr val="accent1">
                  <a:lumMod val="75000"/>
                </a:schemeClr>
              </a:buClr>
              <a:buFont typeface="Wingdings" pitchFamily="2" charset="2"/>
              <a:buChar char="Ø"/>
            </a:pPr>
            <a:r>
              <a:rPr lang="en-US" sz="2000" dirty="0">
                <a:latin typeface="Georgia" pitchFamily="18" charset="0"/>
              </a:rPr>
              <a:t>Timely submission of budget requests in form of DROs.</a:t>
            </a:r>
          </a:p>
          <a:p>
            <a:pPr algn="just">
              <a:lnSpc>
                <a:spcPct val="150000"/>
              </a:lnSpc>
              <a:buClr>
                <a:schemeClr val="accent1">
                  <a:lumMod val="75000"/>
                </a:schemeClr>
              </a:buClr>
              <a:buFont typeface="Wingdings" pitchFamily="2" charset="2"/>
              <a:buChar char="Ø"/>
            </a:pPr>
            <a:r>
              <a:rPr lang="en-US" sz="2000" dirty="0">
                <a:latin typeface="Georgia" pitchFamily="18" charset="0"/>
              </a:rPr>
              <a:t>Prompt dissemination / communication of releases to the concerns.</a:t>
            </a:r>
          </a:p>
          <a:p>
            <a:pPr algn="just">
              <a:lnSpc>
                <a:spcPct val="150000"/>
              </a:lnSpc>
              <a:buClr>
                <a:schemeClr val="accent1">
                  <a:lumMod val="75000"/>
                </a:schemeClr>
              </a:buClr>
              <a:buFont typeface="Wingdings" pitchFamily="2" charset="2"/>
              <a:buChar char="Ø"/>
            </a:pPr>
            <a:r>
              <a:rPr lang="en-US" sz="2000" dirty="0">
                <a:solidFill>
                  <a:schemeClr val="bg2">
                    <a:lumMod val="10000"/>
                  </a:schemeClr>
                </a:solidFill>
                <a:latin typeface="Georgia" pitchFamily="18" charset="0"/>
              </a:rPr>
              <a:t>District Education Administration coordination with field.</a:t>
            </a:r>
          </a:p>
          <a:p>
            <a:pPr algn="just">
              <a:lnSpc>
                <a:spcPct val="150000"/>
              </a:lnSpc>
              <a:buClr>
                <a:schemeClr val="accent1">
                  <a:lumMod val="75000"/>
                </a:schemeClr>
              </a:buClr>
              <a:buFont typeface="Wingdings" pitchFamily="2" charset="2"/>
              <a:buChar char="Ø"/>
            </a:pPr>
            <a:r>
              <a:rPr lang="en-US" sz="2000" dirty="0">
                <a:solidFill>
                  <a:schemeClr val="bg2">
                    <a:lumMod val="10000"/>
                  </a:schemeClr>
                </a:solidFill>
                <a:latin typeface="Georgia" pitchFamily="18" charset="0"/>
              </a:rPr>
              <a:t>Capacity of Procurement Officers .</a:t>
            </a:r>
          </a:p>
          <a:p>
            <a:pPr algn="just">
              <a:lnSpc>
                <a:spcPct val="150000"/>
              </a:lnSpc>
              <a:buClr>
                <a:schemeClr val="accent1">
                  <a:lumMod val="75000"/>
                </a:schemeClr>
              </a:buClr>
              <a:buFont typeface="Wingdings" pitchFamily="2" charset="2"/>
              <a:buChar char="Ø"/>
            </a:pPr>
            <a:r>
              <a:rPr lang="en-US" sz="2000" dirty="0">
                <a:solidFill>
                  <a:schemeClr val="bg2">
                    <a:lumMod val="10000"/>
                  </a:schemeClr>
                </a:solidFill>
                <a:latin typeface="Georgia" pitchFamily="18" charset="0"/>
              </a:rPr>
              <a:t>Coordination with AG Sindh &amp; District Account Offices.</a:t>
            </a:r>
          </a:p>
          <a:p>
            <a:pPr algn="just">
              <a:buNone/>
            </a:pPr>
            <a:endParaRPr lang="en-US" sz="2000" dirty="0">
              <a:solidFill>
                <a:schemeClr val="bg2">
                  <a:lumMod val="10000"/>
                </a:schemeClr>
              </a:solidFill>
              <a:latin typeface="Georgia" pitchFamily="18" charset="0"/>
            </a:endParaRPr>
          </a:p>
        </p:txBody>
      </p:sp>
    </p:spTree>
    <p:extLst>
      <p:ext uri="{BB962C8B-B14F-4D97-AF65-F5344CB8AC3E}">
        <p14:creationId xmlns:p14="http://schemas.microsoft.com/office/powerpoint/2010/main" val="2319893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143000"/>
            <a:ext cx="10322257" cy="1066800"/>
          </a:xfrm>
        </p:spPr>
        <p:txBody>
          <a:bodyPr>
            <a:normAutofit/>
          </a:bodyPr>
          <a:lstStyle/>
          <a:p>
            <a:pPr algn="ctr"/>
            <a:r>
              <a:rPr lang="en-US" sz="3200" b="1" dirty="0">
                <a:solidFill>
                  <a:srgbClr val="00B050"/>
                </a:solidFill>
                <a:latin typeface="+mn-lt"/>
                <a:cs typeface="Arial" panose="020B0604020202020204" pitchFamily="34" charset="0"/>
              </a:rPr>
              <a:t>Challenges</a:t>
            </a:r>
            <a:r>
              <a:rPr lang="en-US" sz="3200" dirty="0">
                <a:latin typeface="+mn-lt"/>
              </a:rPr>
              <a:t> </a:t>
            </a:r>
          </a:p>
        </p:txBody>
      </p:sp>
      <p:sp>
        <p:nvSpPr>
          <p:cNvPr id="4" name="Subtitle 2"/>
          <p:cNvSpPr>
            <a:spLocks noGrp="1"/>
          </p:cNvSpPr>
          <p:nvPr>
            <p:ph idx="1"/>
          </p:nvPr>
        </p:nvSpPr>
        <p:spPr/>
        <p:txBody>
          <a:bodyPr>
            <a:normAutofit/>
          </a:bodyPr>
          <a:lstStyle/>
          <a:p>
            <a:pPr algn="l">
              <a:lnSpc>
                <a:spcPct val="150000"/>
              </a:lnSpc>
              <a:buClr>
                <a:schemeClr val="accent1">
                  <a:lumMod val="75000"/>
                </a:schemeClr>
              </a:buClr>
              <a:buFont typeface="Wingdings" pitchFamily="2" charset="2"/>
              <a:buChar char="Ø"/>
            </a:pPr>
            <a:r>
              <a:rPr lang="en-GB" sz="2400" dirty="0">
                <a:solidFill>
                  <a:schemeClr val="bg2">
                    <a:lumMod val="10000"/>
                  </a:schemeClr>
                </a:solidFill>
                <a:latin typeface="Georgia" pitchFamily="18" charset="0"/>
                <a:cs typeface="Times New Roman" pitchFamily="18" charset="0"/>
              </a:rPr>
              <a:t>Fear factor due to unawareness about the procedures and fulfilment of </a:t>
            </a:r>
            <a:r>
              <a:rPr lang="en-GB" sz="2400" dirty="0" err="1">
                <a:solidFill>
                  <a:schemeClr val="bg2">
                    <a:lumMod val="10000"/>
                  </a:schemeClr>
                </a:solidFill>
                <a:latin typeface="Georgia" pitchFamily="18" charset="0"/>
                <a:cs typeface="Times New Roman" pitchFamily="18" charset="0"/>
              </a:rPr>
              <a:t>codal</a:t>
            </a:r>
            <a:r>
              <a:rPr lang="en-GB" sz="2400" dirty="0">
                <a:solidFill>
                  <a:schemeClr val="bg2">
                    <a:lumMod val="10000"/>
                  </a:schemeClr>
                </a:solidFill>
                <a:latin typeface="Georgia" pitchFamily="18" charset="0"/>
                <a:cs typeface="Times New Roman" pitchFamily="18" charset="0"/>
              </a:rPr>
              <a:t> formalities.</a:t>
            </a:r>
          </a:p>
          <a:p>
            <a:pPr algn="l">
              <a:lnSpc>
                <a:spcPct val="150000"/>
              </a:lnSpc>
              <a:buClr>
                <a:schemeClr val="accent1">
                  <a:lumMod val="75000"/>
                </a:schemeClr>
              </a:buClr>
              <a:buFont typeface="Wingdings" pitchFamily="2" charset="2"/>
              <a:buChar char="Ø"/>
            </a:pPr>
            <a:r>
              <a:rPr lang="en-GB" sz="2400" dirty="0">
                <a:solidFill>
                  <a:schemeClr val="bg2">
                    <a:lumMod val="10000"/>
                  </a:schemeClr>
                </a:solidFill>
                <a:latin typeface="Georgia" pitchFamily="18" charset="0"/>
                <a:cs typeface="Times New Roman" pitchFamily="18" charset="0"/>
              </a:rPr>
              <a:t>Un-availability of </a:t>
            </a:r>
            <a:r>
              <a:rPr lang="en-GB" sz="2400" dirty="0" err="1">
                <a:solidFill>
                  <a:schemeClr val="bg2">
                    <a:lumMod val="10000"/>
                  </a:schemeClr>
                </a:solidFill>
                <a:latin typeface="Georgia" pitchFamily="18" charset="0"/>
                <a:cs typeface="Times New Roman" pitchFamily="18" charset="0"/>
              </a:rPr>
              <a:t>Taluka</a:t>
            </a:r>
            <a:r>
              <a:rPr lang="en-GB" sz="2400" dirty="0">
                <a:solidFill>
                  <a:schemeClr val="bg2">
                    <a:lumMod val="10000"/>
                  </a:schemeClr>
                </a:solidFill>
                <a:latin typeface="Georgia" pitchFamily="18" charset="0"/>
                <a:cs typeface="Times New Roman" pitchFamily="18" charset="0"/>
              </a:rPr>
              <a:t> Education Officers.</a:t>
            </a:r>
          </a:p>
          <a:p>
            <a:pPr algn="l">
              <a:lnSpc>
                <a:spcPct val="150000"/>
              </a:lnSpc>
              <a:buClr>
                <a:schemeClr val="accent1">
                  <a:lumMod val="75000"/>
                </a:schemeClr>
              </a:buClr>
              <a:buFont typeface="Wingdings" pitchFamily="2" charset="2"/>
              <a:buChar char="Ø"/>
            </a:pPr>
            <a:r>
              <a:rPr lang="en-GB" sz="2400" dirty="0">
                <a:solidFill>
                  <a:schemeClr val="bg2">
                    <a:lumMod val="10000"/>
                  </a:schemeClr>
                </a:solidFill>
                <a:latin typeface="Georgia" pitchFamily="18" charset="0"/>
                <a:cs typeface="Times New Roman" pitchFamily="18" charset="0"/>
              </a:rPr>
              <a:t>Less interest of district in issuance of  NITs.</a:t>
            </a:r>
            <a:endParaRPr lang="en-US" sz="2400" dirty="0">
              <a:solidFill>
                <a:schemeClr val="bg2">
                  <a:lumMod val="10000"/>
                </a:schemeClr>
              </a:solidFill>
              <a:latin typeface="Georgia"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50627"/>
            <a:ext cx="10972800" cy="1173707"/>
          </a:xfrm>
        </p:spPr>
        <p:txBody>
          <a:bodyPr>
            <a:normAutofit/>
          </a:bodyPr>
          <a:lstStyle/>
          <a:p>
            <a:pPr algn="ctr"/>
            <a:r>
              <a:rPr lang="en-US" sz="3200" b="1" dirty="0">
                <a:solidFill>
                  <a:srgbClr val="00B050"/>
                </a:solidFill>
                <a:latin typeface="+mn-lt"/>
                <a:cs typeface="Arial" panose="020B0604020202020204" pitchFamily="34" charset="0"/>
              </a:rPr>
              <a:t>Way Forward </a:t>
            </a:r>
          </a:p>
        </p:txBody>
      </p:sp>
      <p:sp>
        <p:nvSpPr>
          <p:cNvPr id="3" name="Content Placeholder 2"/>
          <p:cNvSpPr>
            <a:spLocks noGrp="1"/>
          </p:cNvSpPr>
          <p:nvPr>
            <p:ph idx="1"/>
          </p:nvPr>
        </p:nvSpPr>
        <p:spPr>
          <a:xfrm>
            <a:off x="609600" y="1951630"/>
            <a:ext cx="10972800" cy="4622906"/>
          </a:xfrm>
        </p:spPr>
        <p:txBody>
          <a:bodyPr/>
          <a:lstStyle/>
          <a:p>
            <a:pPr>
              <a:lnSpc>
                <a:spcPct val="150000"/>
              </a:lnSpc>
              <a:buClr>
                <a:schemeClr val="accent1">
                  <a:lumMod val="75000"/>
                </a:schemeClr>
              </a:buClr>
              <a:buFont typeface="Wingdings" pitchFamily="2" charset="2"/>
              <a:buChar char="Ø"/>
            </a:pPr>
            <a:r>
              <a:rPr lang="en-GB" sz="2400" dirty="0">
                <a:solidFill>
                  <a:schemeClr val="bg2">
                    <a:lumMod val="10000"/>
                  </a:schemeClr>
                </a:solidFill>
                <a:latin typeface="Georgia" pitchFamily="18" charset="0"/>
                <a:cs typeface="Arial" panose="020B0604020202020204" pitchFamily="34" charset="0"/>
              </a:rPr>
              <a:t>Capacity Building Sessions will be conducted from 1</a:t>
            </a:r>
            <a:r>
              <a:rPr lang="en-GB" sz="2400" baseline="30000" dirty="0">
                <a:solidFill>
                  <a:schemeClr val="bg2">
                    <a:lumMod val="10000"/>
                  </a:schemeClr>
                </a:solidFill>
                <a:latin typeface="Georgia" pitchFamily="18" charset="0"/>
                <a:cs typeface="Arial" panose="020B0604020202020204" pitchFamily="34" charset="0"/>
              </a:rPr>
              <a:t>st</a:t>
            </a:r>
            <a:r>
              <a:rPr lang="en-GB" sz="2400" dirty="0">
                <a:solidFill>
                  <a:schemeClr val="bg2">
                    <a:lumMod val="10000"/>
                  </a:schemeClr>
                </a:solidFill>
                <a:latin typeface="Georgia" pitchFamily="18" charset="0"/>
                <a:cs typeface="Arial" panose="020B0604020202020204" pitchFamily="34" charset="0"/>
              </a:rPr>
              <a:t> week of October, 2016 at Region and District level. </a:t>
            </a:r>
          </a:p>
          <a:p>
            <a:pPr>
              <a:lnSpc>
                <a:spcPct val="150000"/>
              </a:lnSpc>
              <a:buClr>
                <a:schemeClr val="accent1">
                  <a:lumMod val="75000"/>
                </a:schemeClr>
              </a:buClr>
              <a:buFont typeface="Wingdings" pitchFamily="2" charset="2"/>
              <a:buChar char="Ø"/>
            </a:pPr>
            <a:r>
              <a:rPr lang="en-GB" sz="2400" dirty="0">
                <a:solidFill>
                  <a:schemeClr val="bg2">
                    <a:lumMod val="10000"/>
                  </a:schemeClr>
                </a:solidFill>
                <a:latin typeface="Georgia" pitchFamily="18" charset="0"/>
                <a:cs typeface="Arial" panose="020B0604020202020204" pitchFamily="34" charset="0"/>
              </a:rPr>
              <a:t>Field offices/PDs are directed to keep follow up at schools and district offices for utilization.</a:t>
            </a:r>
          </a:p>
          <a:p>
            <a:pPr>
              <a:lnSpc>
                <a:spcPct val="150000"/>
              </a:lnSpc>
              <a:buClr>
                <a:schemeClr val="accent1">
                  <a:lumMod val="75000"/>
                </a:schemeClr>
              </a:buClr>
              <a:buFont typeface="Wingdings" pitchFamily="2" charset="2"/>
              <a:buChar char="Ø"/>
            </a:pPr>
            <a:r>
              <a:rPr lang="en-GB" sz="2400" dirty="0">
                <a:solidFill>
                  <a:schemeClr val="bg2">
                    <a:lumMod val="10000"/>
                  </a:schemeClr>
                </a:solidFill>
                <a:latin typeface="Georgia" pitchFamily="18" charset="0"/>
                <a:cs typeface="Arial" panose="020B0604020202020204" pitchFamily="34" charset="0"/>
              </a:rPr>
              <a:t>A team from Secretariat is also going to observe the procurement process at district level.</a:t>
            </a:r>
            <a:endParaRPr lang="en-US" sz="2400" dirty="0">
              <a:latin typeface="Georgia" pitchFamily="18" charset="0"/>
            </a:endParaRP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3749013097"/>
              </p:ext>
            </p:extLst>
          </p:nvPr>
        </p:nvGraphicFramePr>
        <p:xfrm>
          <a:off x="1162144" y="1064525"/>
          <a:ext cx="10370214" cy="51588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6849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1599" y="390525"/>
            <a:ext cx="5874603" cy="714944"/>
          </a:xfrm>
        </p:spPr>
        <p:txBody>
          <a:bodyPr>
            <a:noAutofit/>
          </a:bodyPr>
          <a:lstStyle/>
          <a:p>
            <a:pPr algn="ctr"/>
            <a:r>
              <a:rPr lang="en-US" sz="3200" b="1" dirty="0">
                <a:solidFill>
                  <a:srgbClr val="00B050"/>
                </a:solidFill>
                <a:latin typeface="+mn-lt"/>
                <a:cs typeface="Arial" panose="020B0604020202020204" pitchFamily="34" charset="0"/>
              </a:rPr>
              <a:t>Budget Position</a:t>
            </a:r>
          </a:p>
        </p:txBody>
      </p:sp>
      <p:graphicFrame>
        <p:nvGraphicFramePr>
          <p:cNvPr id="4" name="Table 3"/>
          <p:cNvGraphicFramePr>
            <a:graphicFrameLocks noGrp="1"/>
          </p:cNvGraphicFramePr>
          <p:nvPr>
            <p:extLst>
              <p:ext uri="{D42A27DB-BD31-4B8C-83A1-F6EECF244321}">
                <p14:modId xmlns:p14="http://schemas.microsoft.com/office/powerpoint/2010/main" val="395564000"/>
              </p:ext>
            </p:extLst>
          </p:nvPr>
        </p:nvGraphicFramePr>
        <p:xfrm>
          <a:off x="259307" y="1181102"/>
          <a:ext cx="11450473" cy="5264849"/>
        </p:xfrm>
        <a:graphic>
          <a:graphicData uri="http://schemas.openxmlformats.org/drawingml/2006/table">
            <a:tbl>
              <a:tblPr>
                <a:tableStyleId>{5C22544A-7EE6-4342-B048-85BDC9FD1C3A}</a:tableStyleId>
              </a:tblPr>
              <a:tblGrid>
                <a:gridCol w="2284418">
                  <a:extLst>
                    <a:ext uri="{9D8B030D-6E8A-4147-A177-3AD203B41FA5}">
                      <a16:colId xmlns:a16="http://schemas.microsoft.com/office/drawing/2014/main" val="20000"/>
                    </a:ext>
                  </a:extLst>
                </a:gridCol>
                <a:gridCol w="2369553">
                  <a:extLst>
                    <a:ext uri="{9D8B030D-6E8A-4147-A177-3AD203B41FA5}">
                      <a16:colId xmlns:a16="http://schemas.microsoft.com/office/drawing/2014/main" val="20001"/>
                    </a:ext>
                  </a:extLst>
                </a:gridCol>
                <a:gridCol w="2256041">
                  <a:extLst>
                    <a:ext uri="{9D8B030D-6E8A-4147-A177-3AD203B41FA5}">
                      <a16:colId xmlns:a16="http://schemas.microsoft.com/office/drawing/2014/main" val="20002"/>
                    </a:ext>
                  </a:extLst>
                </a:gridCol>
                <a:gridCol w="2297728">
                  <a:extLst>
                    <a:ext uri="{9D8B030D-6E8A-4147-A177-3AD203B41FA5}">
                      <a16:colId xmlns:a16="http://schemas.microsoft.com/office/drawing/2014/main" val="20003"/>
                    </a:ext>
                  </a:extLst>
                </a:gridCol>
                <a:gridCol w="2242733">
                  <a:extLst>
                    <a:ext uri="{9D8B030D-6E8A-4147-A177-3AD203B41FA5}">
                      <a16:colId xmlns:a16="http://schemas.microsoft.com/office/drawing/2014/main" val="20004"/>
                    </a:ext>
                  </a:extLst>
                </a:gridCol>
              </a:tblGrid>
              <a:tr h="641887">
                <a:tc>
                  <a:txBody>
                    <a:bodyPr/>
                    <a:lstStyle/>
                    <a:p>
                      <a:pPr algn="ctr" fontAlgn="b"/>
                      <a:r>
                        <a:rPr lang="en-US" sz="2000" b="1" u="none" strike="noStrike" dirty="0">
                          <a:solidFill>
                            <a:schemeClr val="bg1"/>
                          </a:solidFill>
                          <a:effectLst/>
                        </a:rPr>
                        <a:t>Description</a:t>
                      </a:r>
                      <a:endParaRPr lang="en-US" sz="2000" b="1" i="0" u="none" strike="noStrike" dirty="0">
                        <a:solidFill>
                          <a:schemeClr val="bg1"/>
                        </a:solidFill>
                        <a:effectLst/>
                        <a:latin typeface="Arial" panose="020B0604020202020204" pitchFamily="34" charset="0"/>
                      </a:endParaRPr>
                    </a:p>
                  </a:txBody>
                  <a:tcPr marL="9525" marR="9525" marT="9525" marB="0" anchor="b">
                    <a:solidFill>
                      <a:schemeClr val="accent1">
                        <a:lumMod val="75000"/>
                      </a:schemeClr>
                    </a:solidFill>
                  </a:tcPr>
                </a:tc>
                <a:tc>
                  <a:txBody>
                    <a:bodyPr/>
                    <a:lstStyle/>
                    <a:p>
                      <a:pPr algn="ctr" fontAlgn="b"/>
                      <a:r>
                        <a:rPr lang="en-US" sz="2000" b="1" u="none" strike="noStrike">
                          <a:solidFill>
                            <a:schemeClr val="bg1"/>
                          </a:solidFill>
                          <a:effectLst/>
                        </a:rPr>
                        <a:t>Salary</a:t>
                      </a:r>
                      <a:endParaRPr lang="en-US" sz="2000" b="1" i="0" u="none" strike="noStrike">
                        <a:solidFill>
                          <a:schemeClr val="bg1"/>
                        </a:solidFill>
                        <a:effectLst/>
                        <a:latin typeface="Arial" panose="020B0604020202020204" pitchFamily="34" charset="0"/>
                      </a:endParaRPr>
                    </a:p>
                  </a:txBody>
                  <a:tcPr marL="9525" marR="9525" marT="9525" marB="0" anchor="b">
                    <a:solidFill>
                      <a:schemeClr val="accent1">
                        <a:lumMod val="75000"/>
                      </a:schemeClr>
                    </a:solidFill>
                  </a:tcPr>
                </a:tc>
                <a:tc>
                  <a:txBody>
                    <a:bodyPr/>
                    <a:lstStyle/>
                    <a:p>
                      <a:pPr algn="ctr" fontAlgn="b"/>
                      <a:r>
                        <a:rPr lang="en-US" sz="2000" b="1" u="none" strike="noStrike" dirty="0">
                          <a:solidFill>
                            <a:schemeClr val="bg1"/>
                          </a:solidFill>
                          <a:effectLst/>
                        </a:rPr>
                        <a:t>Non-Salary</a:t>
                      </a:r>
                      <a:endParaRPr lang="en-US" sz="2000" b="1" i="0" u="none" strike="noStrike" dirty="0">
                        <a:solidFill>
                          <a:schemeClr val="bg1"/>
                        </a:solidFill>
                        <a:effectLst/>
                        <a:latin typeface="Arial" panose="020B0604020202020204" pitchFamily="34" charset="0"/>
                      </a:endParaRPr>
                    </a:p>
                  </a:txBody>
                  <a:tcPr marL="9525" marR="9525" marT="9525" marB="0" anchor="b">
                    <a:solidFill>
                      <a:schemeClr val="accent1">
                        <a:lumMod val="75000"/>
                      </a:schemeClr>
                    </a:solidFill>
                  </a:tcPr>
                </a:tc>
                <a:tc>
                  <a:txBody>
                    <a:bodyPr/>
                    <a:lstStyle/>
                    <a:p>
                      <a:pPr algn="ctr" fontAlgn="b"/>
                      <a:r>
                        <a:rPr lang="en-US" sz="2000" b="1" u="none" strike="noStrike">
                          <a:solidFill>
                            <a:schemeClr val="bg1"/>
                          </a:solidFill>
                          <a:effectLst/>
                        </a:rPr>
                        <a:t>Total</a:t>
                      </a:r>
                      <a:endParaRPr lang="en-US" sz="2000" b="1" i="0" u="none" strike="noStrike">
                        <a:solidFill>
                          <a:schemeClr val="bg1"/>
                        </a:solidFill>
                        <a:effectLst/>
                        <a:latin typeface="Arial" panose="020B0604020202020204" pitchFamily="34" charset="0"/>
                      </a:endParaRPr>
                    </a:p>
                  </a:txBody>
                  <a:tcPr marL="9525" marR="9525" marT="9525" marB="0" anchor="b">
                    <a:solidFill>
                      <a:schemeClr val="accent1">
                        <a:lumMod val="75000"/>
                      </a:schemeClr>
                    </a:solidFill>
                  </a:tcPr>
                </a:tc>
                <a:tc>
                  <a:txBody>
                    <a:bodyPr/>
                    <a:lstStyle/>
                    <a:p>
                      <a:pPr algn="ctr" fontAlgn="b"/>
                      <a:r>
                        <a:rPr lang="en-US" sz="2000" b="1" u="none" strike="noStrike" dirty="0">
                          <a:solidFill>
                            <a:schemeClr val="bg1"/>
                          </a:solidFill>
                          <a:effectLst/>
                        </a:rPr>
                        <a:t>Release 1st Quarter</a:t>
                      </a:r>
                      <a:endParaRPr lang="en-US" sz="2000" b="1" i="0" u="none" strike="noStrike" dirty="0">
                        <a:solidFill>
                          <a:schemeClr val="bg1"/>
                        </a:solidFill>
                        <a:effectLst/>
                        <a:latin typeface="Arial" panose="020B0604020202020204" pitchFamily="34" charset="0"/>
                      </a:endParaRPr>
                    </a:p>
                  </a:txBody>
                  <a:tcPr marL="9525" marR="9525" marT="9525" marB="0" anchor="b">
                    <a:solidFill>
                      <a:schemeClr val="accent1">
                        <a:lumMod val="75000"/>
                      </a:schemeClr>
                    </a:solidFill>
                  </a:tcPr>
                </a:tc>
                <a:extLst>
                  <a:ext uri="{0D108BD9-81ED-4DB2-BD59-A6C34878D82A}">
                    <a16:rowId xmlns:a16="http://schemas.microsoft.com/office/drawing/2014/main" val="10000"/>
                  </a:ext>
                </a:extLst>
              </a:tr>
              <a:tr h="560325">
                <a:tc>
                  <a:txBody>
                    <a:bodyPr/>
                    <a:lstStyle/>
                    <a:p>
                      <a:pPr algn="l" fontAlgn="b"/>
                      <a:r>
                        <a:rPr lang="en-US" sz="2000" b="0" u="none" strike="noStrike" dirty="0">
                          <a:solidFill>
                            <a:schemeClr val="accent5">
                              <a:lumMod val="75000"/>
                            </a:schemeClr>
                          </a:solidFill>
                          <a:effectLst/>
                        </a:rPr>
                        <a:t>Education Works</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780,636,000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29,364,000</a:t>
                      </a:r>
                      <a:endParaRPr lang="en-US" sz="20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810,000,000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16,289,000</a:t>
                      </a:r>
                      <a:endParaRPr lang="en-US" sz="2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1"/>
                  </a:ext>
                </a:extLst>
              </a:tr>
              <a:tr h="641887">
                <a:tc>
                  <a:txBody>
                    <a:bodyPr/>
                    <a:lstStyle/>
                    <a:p>
                      <a:pPr algn="l" fontAlgn="b"/>
                      <a:r>
                        <a:rPr lang="en-US" sz="2000" b="0" u="none" strike="noStrike" dirty="0">
                          <a:solidFill>
                            <a:schemeClr val="accent5">
                              <a:lumMod val="75000"/>
                            </a:schemeClr>
                          </a:solidFill>
                          <a:effectLst/>
                        </a:rPr>
                        <a:t>Education Administration</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5,715,946,200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27,178,025,800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32,893,972,000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1,130,853,550</a:t>
                      </a:r>
                      <a:endParaRPr lang="en-US" sz="2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2"/>
                  </a:ext>
                </a:extLst>
              </a:tr>
              <a:tr h="560325">
                <a:tc>
                  <a:txBody>
                    <a:bodyPr/>
                    <a:lstStyle/>
                    <a:p>
                      <a:pPr algn="l" fontAlgn="b"/>
                      <a:r>
                        <a:rPr lang="en-US" sz="2000" b="0" u="none" strike="noStrike" dirty="0">
                          <a:solidFill>
                            <a:schemeClr val="accent5">
                              <a:lumMod val="75000"/>
                            </a:schemeClr>
                          </a:solidFill>
                          <a:effectLst/>
                        </a:rPr>
                        <a:t>Primary Education</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50,592,754,000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3,417,478,000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54,010,232,000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11,681,331,750</a:t>
                      </a:r>
                      <a:endParaRPr lang="en-US" sz="2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3"/>
                  </a:ext>
                </a:extLst>
              </a:tr>
              <a:tr h="560325">
                <a:tc>
                  <a:txBody>
                    <a:bodyPr/>
                    <a:lstStyle/>
                    <a:p>
                      <a:pPr algn="l" fontAlgn="b"/>
                      <a:r>
                        <a:rPr lang="en-US" sz="2000" b="0" u="none" strike="noStrike" dirty="0">
                          <a:solidFill>
                            <a:schemeClr val="accent5">
                              <a:lumMod val="75000"/>
                            </a:schemeClr>
                          </a:solidFill>
                          <a:effectLst/>
                        </a:rPr>
                        <a:t>Elementary/Middle</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7,066,589,000</a:t>
                      </a:r>
                      <a:endParaRPr lang="en-US" sz="20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650,981,000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7,717,570,000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1,587,425,000</a:t>
                      </a:r>
                      <a:endParaRPr lang="en-US" sz="2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4"/>
                  </a:ext>
                </a:extLst>
              </a:tr>
              <a:tr h="560325">
                <a:tc>
                  <a:txBody>
                    <a:bodyPr/>
                    <a:lstStyle/>
                    <a:p>
                      <a:pPr algn="l" fontAlgn="b"/>
                      <a:r>
                        <a:rPr lang="en-US" sz="2000" b="0" u="none" strike="noStrike" dirty="0">
                          <a:solidFill>
                            <a:schemeClr val="accent5">
                              <a:lumMod val="75000"/>
                            </a:schemeClr>
                          </a:solidFill>
                          <a:effectLst/>
                        </a:rPr>
                        <a:t>Secondary Education</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28,596,678,000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1,382,646,000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29,979,324,000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6,162,067,250</a:t>
                      </a:r>
                      <a:endParaRPr lang="en-US" sz="2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5"/>
                  </a:ext>
                </a:extLst>
              </a:tr>
              <a:tr h="560325">
                <a:tc>
                  <a:txBody>
                    <a:bodyPr/>
                    <a:lstStyle/>
                    <a:p>
                      <a:pPr algn="l" fontAlgn="b"/>
                      <a:r>
                        <a:rPr lang="en-US" sz="2000" b="0" u="none" strike="noStrike" dirty="0">
                          <a:solidFill>
                            <a:schemeClr val="accent5">
                              <a:lumMod val="75000"/>
                            </a:schemeClr>
                          </a:solidFill>
                          <a:effectLst/>
                        </a:rPr>
                        <a:t>Higher Secondary</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7,738,429,000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403,317,000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8,141,746,000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1,669,673,500</a:t>
                      </a:r>
                      <a:endParaRPr lang="en-US" sz="20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6"/>
                  </a:ext>
                </a:extLst>
              </a:tr>
              <a:tr h="560325">
                <a:tc>
                  <a:txBody>
                    <a:bodyPr/>
                    <a:lstStyle/>
                    <a:p>
                      <a:pPr algn="l" fontAlgn="b"/>
                      <a:r>
                        <a:rPr lang="en-US" sz="2000" b="0" u="none" strike="noStrike" dirty="0">
                          <a:solidFill>
                            <a:schemeClr val="accent5">
                              <a:lumMod val="75000"/>
                            </a:schemeClr>
                          </a:solidFill>
                          <a:effectLst/>
                        </a:rPr>
                        <a:t>Colleges</a:t>
                      </a:r>
                      <a:endParaRPr lang="en-US" sz="2000" b="0" i="0" u="none" strike="noStrike" dirty="0">
                        <a:solidFill>
                          <a:schemeClr val="accent5">
                            <a:lumMod val="75000"/>
                          </a:schemeClr>
                        </a:solidFill>
                        <a:effectLst/>
                        <a:latin typeface="Arial" panose="020B0604020202020204" pitchFamily="34" charset="0"/>
                      </a:endParaRPr>
                    </a:p>
                  </a:txBody>
                  <a:tcPr marL="9525" marR="9525" marT="9525" marB="0" anchor="b"/>
                </a:tc>
                <a:tc>
                  <a:txBody>
                    <a:bodyPr/>
                    <a:lstStyle/>
                    <a:p>
                      <a:pPr algn="r" fontAlgn="b"/>
                      <a:r>
                        <a:rPr lang="en-US" sz="2000" b="0" u="none" strike="noStrike">
                          <a:effectLst/>
                        </a:rPr>
                        <a:t>11,409,373,000</a:t>
                      </a:r>
                      <a:endParaRPr lang="en-US" sz="20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931,393,000</a:t>
                      </a:r>
                      <a:endParaRPr lang="en-US" sz="2000" b="0" i="0" u="none" strike="noStrike" dirty="0">
                        <a:solidFill>
                          <a:srgbClr val="000000"/>
                        </a:solidFill>
                        <a:effectLst/>
                        <a:latin typeface="Arial" panose="020B0604020202020204" pitchFamily="34" charset="0"/>
                      </a:endParaRPr>
                    </a:p>
                  </a:txBody>
                  <a:tcPr marL="9525" marR="9525" marT="9525" marB="0" anchor="b"/>
                </a:tc>
                <a:tc>
                  <a:txBody>
                    <a:bodyPr/>
                    <a:lstStyle/>
                    <a:p>
                      <a:pPr algn="r" fontAlgn="b"/>
                      <a:r>
                        <a:rPr lang="en-US" sz="2000" b="0" u="none" strike="noStrike" dirty="0">
                          <a:solidFill>
                            <a:srgbClr val="0070C0"/>
                          </a:solidFill>
                          <a:effectLst/>
                        </a:rPr>
                        <a:t>12,340,766,000</a:t>
                      </a:r>
                      <a:endParaRPr lang="en-US" sz="2000" b="0" i="0" u="none" strike="noStrike" dirty="0">
                        <a:solidFill>
                          <a:srgbClr val="0070C0"/>
                        </a:solidFill>
                        <a:effectLst/>
                        <a:latin typeface="Arial" panose="020B0604020202020204" pitchFamily="34" charset="0"/>
                      </a:endParaRPr>
                    </a:p>
                  </a:txBody>
                  <a:tcPr marL="9525" marR="9525" marT="9525" marB="0" anchor="b"/>
                </a:tc>
                <a:tc>
                  <a:txBody>
                    <a:bodyPr/>
                    <a:lstStyle/>
                    <a:p>
                      <a:pPr algn="r" fontAlgn="b"/>
                      <a:r>
                        <a:rPr lang="en-US" sz="2000" b="0" u="none" strike="noStrike" dirty="0">
                          <a:effectLst/>
                        </a:rPr>
                        <a:t>2,554,956,000</a:t>
                      </a:r>
                      <a:endParaRPr lang="en-US" sz="2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7"/>
                  </a:ext>
                </a:extLst>
              </a:tr>
              <a:tr h="560325">
                <a:tc>
                  <a:txBody>
                    <a:bodyPr/>
                    <a:lstStyle/>
                    <a:p>
                      <a:pPr algn="l" fontAlgn="b"/>
                      <a:r>
                        <a:rPr lang="en-US" sz="2000" b="1" u="none" strike="noStrike" dirty="0">
                          <a:solidFill>
                            <a:schemeClr val="accent2">
                              <a:lumMod val="50000"/>
                            </a:schemeClr>
                          </a:solidFill>
                          <a:effectLst/>
                        </a:rPr>
                        <a:t>Total</a:t>
                      </a:r>
                      <a:endParaRPr lang="en-US" sz="2000" b="1" i="0" u="none" strike="noStrike" dirty="0">
                        <a:solidFill>
                          <a:schemeClr val="accent2">
                            <a:lumMod val="50000"/>
                          </a:schemeClr>
                        </a:solidFill>
                        <a:effectLst/>
                        <a:latin typeface="Arial" panose="020B0604020202020204" pitchFamily="34" charset="0"/>
                      </a:endParaRPr>
                    </a:p>
                  </a:txBody>
                  <a:tcPr marL="9525" marR="9525" marT="9525" marB="0" anchor="b"/>
                </a:tc>
                <a:tc>
                  <a:txBody>
                    <a:bodyPr/>
                    <a:lstStyle/>
                    <a:p>
                      <a:pPr algn="r" fontAlgn="b"/>
                      <a:r>
                        <a:rPr lang="en-US" sz="2000" b="1" u="none" strike="noStrike" dirty="0">
                          <a:solidFill>
                            <a:schemeClr val="accent2">
                              <a:lumMod val="50000"/>
                            </a:schemeClr>
                          </a:solidFill>
                          <a:effectLst/>
                        </a:rPr>
                        <a:t>111,900,405,200</a:t>
                      </a:r>
                      <a:endParaRPr lang="en-US" sz="2000" b="1" i="0" u="none" strike="noStrike" dirty="0">
                        <a:solidFill>
                          <a:schemeClr val="accent2">
                            <a:lumMod val="50000"/>
                          </a:schemeClr>
                        </a:solidFill>
                        <a:effectLst/>
                        <a:latin typeface="Arial" panose="020B0604020202020204" pitchFamily="34" charset="0"/>
                      </a:endParaRPr>
                    </a:p>
                  </a:txBody>
                  <a:tcPr marL="9525" marR="9525" marT="9525" marB="0" anchor="b"/>
                </a:tc>
                <a:tc>
                  <a:txBody>
                    <a:bodyPr/>
                    <a:lstStyle/>
                    <a:p>
                      <a:pPr algn="r" fontAlgn="b"/>
                      <a:r>
                        <a:rPr lang="en-US" sz="2000" b="1" u="none" strike="noStrike" dirty="0">
                          <a:solidFill>
                            <a:schemeClr val="accent2">
                              <a:lumMod val="50000"/>
                            </a:schemeClr>
                          </a:solidFill>
                          <a:effectLst/>
                        </a:rPr>
                        <a:t>33,993,204,800</a:t>
                      </a:r>
                      <a:endParaRPr lang="en-US" sz="2000" b="1" i="0" u="none" strike="noStrike" dirty="0">
                        <a:solidFill>
                          <a:schemeClr val="accent2">
                            <a:lumMod val="50000"/>
                          </a:schemeClr>
                        </a:solidFill>
                        <a:effectLst/>
                        <a:latin typeface="Arial" panose="020B0604020202020204" pitchFamily="34" charset="0"/>
                      </a:endParaRPr>
                    </a:p>
                  </a:txBody>
                  <a:tcPr marL="9525" marR="9525" marT="9525" marB="0" anchor="b"/>
                </a:tc>
                <a:tc>
                  <a:txBody>
                    <a:bodyPr/>
                    <a:lstStyle/>
                    <a:p>
                      <a:pPr algn="r" fontAlgn="b"/>
                      <a:r>
                        <a:rPr lang="en-US" sz="2000" b="1" u="none" strike="noStrike" dirty="0">
                          <a:solidFill>
                            <a:schemeClr val="accent2">
                              <a:lumMod val="50000"/>
                            </a:schemeClr>
                          </a:solidFill>
                          <a:effectLst/>
                        </a:rPr>
                        <a:t>145,893,610,000</a:t>
                      </a:r>
                      <a:endParaRPr lang="en-US" sz="2000" b="1" i="0" u="none" strike="noStrike" dirty="0">
                        <a:solidFill>
                          <a:schemeClr val="accent2">
                            <a:lumMod val="50000"/>
                          </a:schemeClr>
                        </a:solidFill>
                        <a:effectLst/>
                        <a:latin typeface="Arial" panose="020B0604020202020204" pitchFamily="34" charset="0"/>
                      </a:endParaRPr>
                    </a:p>
                  </a:txBody>
                  <a:tcPr marL="9525" marR="9525" marT="9525" marB="0" anchor="b"/>
                </a:tc>
                <a:tc>
                  <a:txBody>
                    <a:bodyPr/>
                    <a:lstStyle/>
                    <a:p>
                      <a:pPr algn="r" fontAlgn="b"/>
                      <a:r>
                        <a:rPr lang="en-US" sz="2000" b="1" u="none" strike="noStrike" dirty="0">
                          <a:solidFill>
                            <a:schemeClr val="accent2">
                              <a:lumMod val="50000"/>
                            </a:schemeClr>
                          </a:solidFill>
                          <a:effectLst/>
                        </a:rPr>
                        <a:t>24,802,596,050</a:t>
                      </a:r>
                      <a:endParaRPr lang="en-US" sz="2000" b="1" i="0" u="none" strike="noStrike" dirty="0">
                        <a:solidFill>
                          <a:schemeClr val="accent2">
                            <a:lumMod val="50000"/>
                          </a:schemeClr>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43930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286254"/>
          </a:xfrm>
        </p:spPr>
        <p:txBody>
          <a:bodyPr>
            <a:noAutofit/>
          </a:bodyPr>
          <a:lstStyle/>
          <a:p>
            <a:pPr algn="ctr"/>
            <a:r>
              <a:rPr lang="en-US" sz="3200" b="1" dirty="0">
                <a:solidFill>
                  <a:srgbClr val="00B050"/>
                </a:solidFill>
                <a:latin typeface="+mn-lt"/>
                <a:cs typeface="Arial" panose="020B0604020202020204" pitchFamily="34" charset="0"/>
              </a:rPr>
              <a:t>ADP 2016-17 </a:t>
            </a:r>
            <a:br>
              <a:rPr lang="en-US" sz="3200" b="1" dirty="0">
                <a:solidFill>
                  <a:srgbClr val="00B050"/>
                </a:solidFill>
                <a:latin typeface="+mn-lt"/>
                <a:cs typeface="Arial" panose="020B0604020202020204" pitchFamily="34" charset="0"/>
              </a:rPr>
            </a:br>
            <a:r>
              <a:rPr lang="en-US" sz="2800" b="1" dirty="0">
                <a:solidFill>
                  <a:srgbClr val="00B050"/>
                </a:solidFill>
                <a:latin typeface="+mn-lt"/>
                <a:cs typeface="Arial" panose="020B0604020202020204" pitchFamily="34" charset="0"/>
              </a:rPr>
              <a:t>(Education Sector </a:t>
            </a:r>
            <a:r>
              <a:rPr lang="en-US" sz="3200" b="1" dirty="0">
                <a:solidFill>
                  <a:srgbClr val="00B050"/>
                </a:solidFill>
                <a:latin typeface="+mn-lt"/>
                <a:cs typeface="Arial" panose="020B0604020202020204" pitchFamily="34" charset="0"/>
              </a:rPr>
              <a:t>)</a:t>
            </a:r>
          </a:p>
        </p:txBody>
      </p:sp>
      <p:graphicFrame>
        <p:nvGraphicFramePr>
          <p:cNvPr id="4" name="Table 3"/>
          <p:cNvGraphicFramePr>
            <a:graphicFrameLocks noGrp="1"/>
          </p:cNvGraphicFramePr>
          <p:nvPr/>
        </p:nvGraphicFramePr>
        <p:xfrm>
          <a:off x="2060812" y="1787861"/>
          <a:ext cx="8366078" cy="4722120"/>
        </p:xfrm>
        <a:graphic>
          <a:graphicData uri="http://schemas.openxmlformats.org/drawingml/2006/table">
            <a:tbl>
              <a:tblPr firstRow="1" bandRow="1">
                <a:tableStyleId>{5C22544A-7EE6-4342-B048-85BDC9FD1C3A}</a:tableStyleId>
              </a:tblPr>
              <a:tblGrid>
                <a:gridCol w="4183039">
                  <a:extLst>
                    <a:ext uri="{9D8B030D-6E8A-4147-A177-3AD203B41FA5}">
                      <a16:colId xmlns:a16="http://schemas.microsoft.com/office/drawing/2014/main" val="20000"/>
                    </a:ext>
                  </a:extLst>
                </a:gridCol>
                <a:gridCol w="4183039">
                  <a:extLst>
                    <a:ext uri="{9D8B030D-6E8A-4147-A177-3AD203B41FA5}">
                      <a16:colId xmlns:a16="http://schemas.microsoft.com/office/drawing/2014/main" val="20001"/>
                    </a:ext>
                  </a:extLst>
                </a:gridCol>
              </a:tblGrid>
              <a:tr h="524680">
                <a:tc>
                  <a:txBody>
                    <a:bodyPr/>
                    <a:lstStyle/>
                    <a:p>
                      <a:endParaRPr lang="en-US" sz="2000" dirty="0">
                        <a:latin typeface="Georgia" pitchFamily="18" charset="0"/>
                      </a:endParaRPr>
                    </a:p>
                  </a:txBody>
                  <a:tcPr>
                    <a:solidFill>
                      <a:schemeClr val="accent1">
                        <a:lumMod val="75000"/>
                      </a:schemeClr>
                    </a:solidFill>
                  </a:tcPr>
                </a:tc>
                <a:tc>
                  <a:txBody>
                    <a:bodyPr/>
                    <a:lstStyle/>
                    <a:p>
                      <a:r>
                        <a:rPr lang="en-US" sz="2000" dirty="0">
                          <a:latin typeface="Georgia" pitchFamily="18" charset="0"/>
                        </a:rPr>
                        <a:t>Rs. In Million </a:t>
                      </a:r>
                    </a:p>
                  </a:txBody>
                  <a:tcPr>
                    <a:solidFill>
                      <a:schemeClr val="accent1">
                        <a:lumMod val="75000"/>
                      </a:schemeClr>
                    </a:solidFill>
                  </a:tcPr>
                </a:tc>
                <a:extLst>
                  <a:ext uri="{0D108BD9-81ED-4DB2-BD59-A6C34878D82A}">
                    <a16:rowId xmlns:a16="http://schemas.microsoft.com/office/drawing/2014/main" val="10000"/>
                  </a:ext>
                </a:extLst>
              </a:tr>
              <a:tr h="524680">
                <a:tc>
                  <a:txBody>
                    <a:bodyPr/>
                    <a:lstStyle/>
                    <a:p>
                      <a:r>
                        <a:rPr lang="en-US" sz="2000" dirty="0">
                          <a:latin typeface="Georgia" pitchFamily="18" charset="0"/>
                        </a:rPr>
                        <a:t>Total Sche</a:t>
                      </a:r>
                      <a:r>
                        <a:rPr lang="en-US" sz="2000" baseline="0" dirty="0">
                          <a:latin typeface="Georgia" pitchFamily="18" charset="0"/>
                        </a:rPr>
                        <a:t>mes</a:t>
                      </a:r>
                      <a:endParaRPr lang="en-US" sz="2000" dirty="0">
                        <a:latin typeface="Georgia" pitchFamily="18" charset="0"/>
                      </a:endParaRPr>
                    </a:p>
                  </a:txBody>
                  <a:tcPr/>
                </a:tc>
                <a:tc>
                  <a:txBody>
                    <a:bodyPr/>
                    <a:lstStyle/>
                    <a:p>
                      <a:r>
                        <a:rPr lang="en-US" sz="2000" dirty="0">
                          <a:latin typeface="Georgia" pitchFamily="18" charset="0"/>
                        </a:rPr>
                        <a:t>351 Nos.</a:t>
                      </a:r>
                    </a:p>
                  </a:txBody>
                  <a:tcPr/>
                </a:tc>
                <a:extLst>
                  <a:ext uri="{0D108BD9-81ED-4DB2-BD59-A6C34878D82A}">
                    <a16:rowId xmlns:a16="http://schemas.microsoft.com/office/drawing/2014/main" val="10001"/>
                  </a:ext>
                </a:extLst>
              </a:tr>
              <a:tr h="524680">
                <a:tc>
                  <a:txBody>
                    <a:bodyPr/>
                    <a:lstStyle/>
                    <a:p>
                      <a:r>
                        <a:rPr lang="en-US" sz="2000" dirty="0">
                          <a:latin typeface="Georgia" pitchFamily="18" charset="0"/>
                        </a:rPr>
                        <a:t>Total  Estimated</a:t>
                      </a:r>
                      <a:r>
                        <a:rPr lang="en-US" sz="2000" baseline="0" dirty="0">
                          <a:latin typeface="Georgia" pitchFamily="18" charset="0"/>
                        </a:rPr>
                        <a:t> Cost</a:t>
                      </a:r>
                      <a:endParaRPr lang="en-US" sz="2000" dirty="0">
                        <a:latin typeface="Georgia" pitchFamily="18" charset="0"/>
                      </a:endParaRPr>
                    </a:p>
                  </a:txBody>
                  <a:tcPr/>
                </a:tc>
                <a:tc>
                  <a:txBody>
                    <a:bodyPr/>
                    <a:lstStyle/>
                    <a:p>
                      <a:r>
                        <a:rPr lang="en-US" sz="2000" dirty="0">
                          <a:latin typeface="Georgia" pitchFamily="18" charset="0"/>
                        </a:rPr>
                        <a:t>Rs. 79,150.175 </a:t>
                      </a:r>
                    </a:p>
                  </a:txBody>
                  <a:tcPr/>
                </a:tc>
                <a:extLst>
                  <a:ext uri="{0D108BD9-81ED-4DB2-BD59-A6C34878D82A}">
                    <a16:rowId xmlns:a16="http://schemas.microsoft.com/office/drawing/2014/main" val="10002"/>
                  </a:ext>
                </a:extLst>
              </a:tr>
              <a:tr h="524680">
                <a:tc>
                  <a:txBody>
                    <a:bodyPr/>
                    <a:lstStyle/>
                    <a:p>
                      <a:r>
                        <a:rPr lang="en-US" sz="2000" dirty="0">
                          <a:latin typeface="Georgia" pitchFamily="18" charset="0"/>
                        </a:rPr>
                        <a:t>Throw Forward as on 01-07-2016</a:t>
                      </a:r>
                    </a:p>
                  </a:txBody>
                  <a:tcPr/>
                </a:tc>
                <a:tc>
                  <a:txBody>
                    <a:bodyPr/>
                    <a:lstStyle/>
                    <a:p>
                      <a:r>
                        <a:rPr lang="en-US" sz="2000" dirty="0">
                          <a:latin typeface="Georgia" pitchFamily="18" charset="0"/>
                        </a:rPr>
                        <a:t>Rs. 49,505.92</a:t>
                      </a:r>
                    </a:p>
                  </a:txBody>
                  <a:tcPr/>
                </a:tc>
                <a:extLst>
                  <a:ext uri="{0D108BD9-81ED-4DB2-BD59-A6C34878D82A}">
                    <a16:rowId xmlns:a16="http://schemas.microsoft.com/office/drawing/2014/main" val="10003"/>
                  </a:ext>
                </a:extLst>
              </a:tr>
              <a:tr h="524680">
                <a:tc>
                  <a:txBody>
                    <a:bodyPr/>
                    <a:lstStyle/>
                    <a:p>
                      <a:r>
                        <a:rPr lang="en-US" sz="2000" dirty="0">
                          <a:latin typeface="Georgia" pitchFamily="18" charset="0"/>
                        </a:rPr>
                        <a:t>On going Schemes</a:t>
                      </a:r>
                    </a:p>
                  </a:txBody>
                  <a:tcPr/>
                </a:tc>
                <a:tc>
                  <a:txBody>
                    <a:bodyPr/>
                    <a:lstStyle/>
                    <a:p>
                      <a:r>
                        <a:rPr lang="en-US" sz="2000" dirty="0">
                          <a:latin typeface="Georgia" pitchFamily="18" charset="0"/>
                        </a:rPr>
                        <a:t>140 Nos.</a:t>
                      </a:r>
                    </a:p>
                  </a:txBody>
                  <a:tcPr/>
                </a:tc>
                <a:extLst>
                  <a:ext uri="{0D108BD9-81ED-4DB2-BD59-A6C34878D82A}">
                    <a16:rowId xmlns:a16="http://schemas.microsoft.com/office/drawing/2014/main" val="10004"/>
                  </a:ext>
                </a:extLst>
              </a:tr>
              <a:tr h="524680">
                <a:tc>
                  <a:txBody>
                    <a:bodyPr/>
                    <a:lstStyle/>
                    <a:p>
                      <a:r>
                        <a:rPr lang="en-US" sz="2000" dirty="0">
                          <a:latin typeface="Georgia" pitchFamily="18" charset="0"/>
                        </a:rPr>
                        <a:t>New Schemes</a:t>
                      </a:r>
                    </a:p>
                  </a:txBody>
                  <a:tcPr/>
                </a:tc>
                <a:tc>
                  <a:txBody>
                    <a:bodyPr/>
                    <a:lstStyle/>
                    <a:p>
                      <a:r>
                        <a:rPr lang="en-US" sz="2000" dirty="0">
                          <a:latin typeface="Georgia" pitchFamily="18" charset="0"/>
                        </a:rPr>
                        <a:t>211 Nos.</a:t>
                      </a:r>
                    </a:p>
                  </a:txBody>
                  <a:tcPr/>
                </a:tc>
                <a:extLst>
                  <a:ext uri="{0D108BD9-81ED-4DB2-BD59-A6C34878D82A}">
                    <a16:rowId xmlns:a16="http://schemas.microsoft.com/office/drawing/2014/main" val="10005"/>
                  </a:ext>
                </a:extLst>
              </a:tr>
              <a:tr h="524680">
                <a:tc>
                  <a:txBody>
                    <a:bodyPr/>
                    <a:lstStyle/>
                    <a:p>
                      <a:r>
                        <a:rPr lang="en-US" sz="2000" dirty="0">
                          <a:latin typeface="Georgia" pitchFamily="18" charset="0"/>
                        </a:rPr>
                        <a:t>Total allocation</a:t>
                      </a:r>
                    </a:p>
                  </a:txBody>
                  <a:tcPr/>
                </a:tc>
                <a:tc>
                  <a:txBody>
                    <a:bodyPr/>
                    <a:lstStyle/>
                    <a:p>
                      <a:r>
                        <a:rPr lang="en-US" sz="2000" dirty="0">
                          <a:latin typeface="Georgia" pitchFamily="18" charset="0"/>
                        </a:rPr>
                        <a:t>Rs. 13,000.000</a:t>
                      </a:r>
                    </a:p>
                  </a:txBody>
                  <a:tcPr/>
                </a:tc>
                <a:extLst>
                  <a:ext uri="{0D108BD9-81ED-4DB2-BD59-A6C34878D82A}">
                    <a16:rowId xmlns:a16="http://schemas.microsoft.com/office/drawing/2014/main" val="10006"/>
                  </a:ext>
                </a:extLst>
              </a:tr>
              <a:tr h="524680">
                <a:tc>
                  <a:txBody>
                    <a:bodyPr/>
                    <a:lstStyle/>
                    <a:p>
                      <a:r>
                        <a:rPr lang="en-US" sz="2000" dirty="0">
                          <a:latin typeface="Georgia" pitchFamily="18" charset="0"/>
                        </a:rPr>
                        <a:t>Allocation of on going schemes</a:t>
                      </a:r>
                    </a:p>
                  </a:txBody>
                  <a:tcPr/>
                </a:tc>
                <a:tc>
                  <a:txBody>
                    <a:bodyPr/>
                    <a:lstStyle/>
                    <a:p>
                      <a:r>
                        <a:rPr lang="en-US" sz="2000" dirty="0">
                          <a:latin typeface="Georgia" pitchFamily="18" charset="0"/>
                        </a:rPr>
                        <a:t>Rs.</a:t>
                      </a:r>
                      <a:r>
                        <a:rPr lang="en-US" sz="2000" baseline="0" dirty="0">
                          <a:latin typeface="Georgia" pitchFamily="18" charset="0"/>
                        </a:rPr>
                        <a:t> 9,868.218</a:t>
                      </a:r>
                      <a:endParaRPr lang="en-US" sz="2000" dirty="0">
                        <a:latin typeface="Georgia" pitchFamily="18" charset="0"/>
                      </a:endParaRPr>
                    </a:p>
                  </a:txBody>
                  <a:tcPr/>
                </a:tc>
                <a:extLst>
                  <a:ext uri="{0D108BD9-81ED-4DB2-BD59-A6C34878D82A}">
                    <a16:rowId xmlns:a16="http://schemas.microsoft.com/office/drawing/2014/main" val="10007"/>
                  </a:ext>
                </a:extLst>
              </a:tr>
              <a:tr h="524680">
                <a:tc>
                  <a:txBody>
                    <a:bodyPr/>
                    <a:lstStyle/>
                    <a:p>
                      <a:r>
                        <a:rPr lang="en-US" sz="2000" dirty="0">
                          <a:latin typeface="Georgia" pitchFamily="18" charset="0"/>
                        </a:rPr>
                        <a:t>Allocation for New Schemes</a:t>
                      </a:r>
                    </a:p>
                  </a:txBody>
                  <a:tcPr/>
                </a:tc>
                <a:tc>
                  <a:txBody>
                    <a:bodyPr/>
                    <a:lstStyle/>
                    <a:p>
                      <a:r>
                        <a:rPr lang="en-US" sz="2000" dirty="0">
                          <a:latin typeface="Georgia" pitchFamily="18" charset="0"/>
                        </a:rPr>
                        <a:t>Rs. 3,131,782</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022953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584" y="668739"/>
            <a:ext cx="11444785" cy="859809"/>
          </a:xfrm>
        </p:spPr>
        <p:txBody>
          <a:bodyPr>
            <a:noAutofit/>
          </a:bodyPr>
          <a:lstStyle/>
          <a:p>
            <a:pPr algn="ctr"/>
            <a:r>
              <a:rPr lang="en-US" sz="2800" b="1" dirty="0">
                <a:solidFill>
                  <a:srgbClr val="00B050"/>
                </a:solidFill>
                <a:latin typeface="+mn-lt"/>
                <a:cs typeface="Arial" panose="020B0604020202020204" pitchFamily="34" charset="0"/>
              </a:rPr>
              <a:t>Sub-Sector wise Allocation for ADP 2016 – 2017 </a:t>
            </a:r>
            <a:br>
              <a:rPr lang="en-US" sz="2800" b="1" dirty="0">
                <a:solidFill>
                  <a:srgbClr val="00B050"/>
                </a:solidFill>
                <a:latin typeface="+mn-lt"/>
                <a:cs typeface="Arial" panose="020B0604020202020204" pitchFamily="34" charset="0"/>
              </a:rPr>
            </a:br>
            <a:endParaRPr lang="en-US" sz="2800" b="1" dirty="0">
              <a:solidFill>
                <a:srgbClr val="00B050"/>
              </a:solidFill>
              <a:latin typeface="+mn-lt"/>
              <a:cs typeface="Arial" panose="020B0604020202020204" pitchFamily="34" charset="0"/>
            </a:endParaRPr>
          </a:p>
        </p:txBody>
      </p:sp>
      <p:graphicFrame>
        <p:nvGraphicFramePr>
          <p:cNvPr id="5" name="Table 4"/>
          <p:cNvGraphicFramePr>
            <a:graphicFrameLocks noGrp="1"/>
          </p:cNvGraphicFramePr>
          <p:nvPr/>
        </p:nvGraphicFramePr>
        <p:xfrm>
          <a:off x="1842448" y="1910687"/>
          <a:ext cx="8434316" cy="4435522"/>
        </p:xfrm>
        <a:graphic>
          <a:graphicData uri="http://schemas.openxmlformats.org/drawingml/2006/table">
            <a:tbl>
              <a:tblPr firstRow="1" bandRow="1">
                <a:tableStyleId>{5C22544A-7EE6-4342-B048-85BDC9FD1C3A}</a:tableStyleId>
              </a:tblPr>
              <a:tblGrid>
                <a:gridCol w="4217158">
                  <a:extLst>
                    <a:ext uri="{9D8B030D-6E8A-4147-A177-3AD203B41FA5}">
                      <a16:colId xmlns:a16="http://schemas.microsoft.com/office/drawing/2014/main" val="20000"/>
                    </a:ext>
                  </a:extLst>
                </a:gridCol>
                <a:gridCol w="4217158">
                  <a:extLst>
                    <a:ext uri="{9D8B030D-6E8A-4147-A177-3AD203B41FA5}">
                      <a16:colId xmlns:a16="http://schemas.microsoft.com/office/drawing/2014/main" val="20001"/>
                    </a:ext>
                  </a:extLst>
                </a:gridCol>
              </a:tblGrid>
              <a:tr h="633646">
                <a:tc>
                  <a:txBody>
                    <a:bodyPr/>
                    <a:lstStyle/>
                    <a:p>
                      <a:endParaRPr lang="en-US" dirty="0">
                        <a:latin typeface="Georgia" pitchFamily="18" charset="0"/>
                      </a:endParaRPr>
                    </a:p>
                  </a:txBody>
                  <a:tcPr>
                    <a:solidFill>
                      <a:schemeClr val="accent1">
                        <a:lumMod val="75000"/>
                      </a:schemeClr>
                    </a:solidFill>
                  </a:tcPr>
                </a:tc>
                <a:tc>
                  <a:txBody>
                    <a:bodyPr/>
                    <a:lstStyle/>
                    <a:p>
                      <a:r>
                        <a:rPr lang="en-US" dirty="0"/>
                        <a:t>Rs. In Million </a:t>
                      </a:r>
                      <a:endParaRPr lang="en-US" dirty="0">
                        <a:latin typeface="Georgia" pitchFamily="18" charset="0"/>
                      </a:endParaRPr>
                    </a:p>
                  </a:txBody>
                  <a:tcPr>
                    <a:solidFill>
                      <a:schemeClr val="accent1">
                        <a:lumMod val="75000"/>
                      </a:schemeClr>
                    </a:solidFill>
                  </a:tcPr>
                </a:tc>
                <a:extLst>
                  <a:ext uri="{0D108BD9-81ED-4DB2-BD59-A6C34878D82A}">
                    <a16:rowId xmlns:a16="http://schemas.microsoft.com/office/drawing/2014/main" val="10000"/>
                  </a:ext>
                </a:extLst>
              </a:tr>
              <a:tr h="633646">
                <a:tc>
                  <a:txBody>
                    <a:bodyPr/>
                    <a:lstStyle/>
                    <a:p>
                      <a:r>
                        <a:rPr lang="en-US" sz="2000" dirty="0"/>
                        <a:t>Total Schemes</a:t>
                      </a:r>
                      <a:endParaRPr lang="en-US" sz="2000" b="0" dirty="0">
                        <a:latin typeface="Georgia" pitchFamily="18" charset="0"/>
                      </a:endParaRPr>
                    </a:p>
                  </a:txBody>
                  <a:tcPr/>
                </a:tc>
                <a:tc>
                  <a:txBody>
                    <a:bodyPr/>
                    <a:lstStyle/>
                    <a:p>
                      <a:r>
                        <a:rPr lang="en-US" sz="2000" dirty="0"/>
                        <a:t>94 Nos.</a:t>
                      </a:r>
                      <a:endParaRPr lang="en-US" sz="2000" b="0" dirty="0">
                        <a:latin typeface="Georgia" pitchFamily="18" charset="0"/>
                      </a:endParaRPr>
                    </a:p>
                  </a:txBody>
                  <a:tcPr/>
                </a:tc>
                <a:extLst>
                  <a:ext uri="{0D108BD9-81ED-4DB2-BD59-A6C34878D82A}">
                    <a16:rowId xmlns:a16="http://schemas.microsoft.com/office/drawing/2014/main" val="10001"/>
                  </a:ext>
                </a:extLst>
              </a:tr>
              <a:tr h="633646">
                <a:tc>
                  <a:txBody>
                    <a:bodyPr/>
                    <a:lstStyle/>
                    <a:p>
                      <a:r>
                        <a:rPr lang="en-US" sz="2000" dirty="0"/>
                        <a:t>On-going Schemes</a:t>
                      </a:r>
                      <a:endParaRPr lang="en-US" sz="2000" b="0" dirty="0">
                        <a:latin typeface="Georgia" pitchFamily="18" charset="0"/>
                      </a:endParaRPr>
                    </a:p>
                  </a:txBody>
                  <a:tcPr/>
                </a:tc>
                <a:tc>
                  <a:txBody>
                    <a:bodyPr/>
                    <a:lstStyle/>
                    <a:p>
                      <a:r>
                        <a:rPr lang="en-US" sz="2000" dirty="0"/>
                        <a:t>14 Nos.</a:t>
                      </a:r>
                      <a:endParaRPr lang="en-US" sz="2000" b="0" dirty="0">
                        <a:latin typeface="Georgia" pitchFamily="18" charset="0"/>
                      </a:endParaRPr>
                    </a:p>
                  </a:txBody>
                  <a:tcPr/>
                </a:tc>
                <a:extLst>
                  <a:ext uri="{0D108BD9-81ED-4DB2-BD59-A6C34878D82A}">
                    <a16:rowId xmlns:a16="http://schemas.microsoft.com/office/drawing/2014/main" val="10002"/>
                  </a:ext>
                </a:extLst>
              </a:tr>
              <a:tr h="633646">
                <a:tc>
                  <a:txBody>
                    <a:bodyPr/>
                    <a:lstStyle/>
                    <a:p>
                      <a:r>
                        <a:rPr lang="en-US" sz="2000" dirty="0"/>
                        <a:t>New Schemes</a:t>
                      </a:r>
                      <a:endParaRPr lang="en-US" sz="2000" b="0" dirty="0">
                        <a:latin typeface="Georgia" pitchFamily="18" charset="0"/>
                      </a:endParaRPr>
                    </a:p>
                  </a:txBody>
                  <a:tcPr/>
                </a:tc>
                <a:tc>
                  <a:txBody>
                    <a:bodyPr/>
                    <a:lstStyle/>
                    <a:p>
                      <a:r>
                        <a:rPr lang="en-US" sz="2000" dirty="0"/>
                        <a:t>80 Nos.</a:t>
                      </a:r>
                      <a:endParaRPr lang="en-US" sz="2000" b="0" dirty="0">
                        <a:latin typeface="Georgia" pitchFamily="18" charset="0"/>
                      </a:endParaRPr>
                    </a:p>
                  </a:txBody>
                  <a:tcPr/>
                </a:tc>
                <a:extLst>
                  <a:ext uri="{0D108BD9-81ED-4DB2-BD59-A6C34878D82A}">
                    <a16:rowId xmlns:a16="http://schemas.microsoft.com/office/drawing/2014/main" val="10003"/>
                  </a:ext>
                </a:extLst>
              </a:tr>
              <a:tr h="633646">
                <a:tc>
                  <a:txBody>
                    <a:bodyPr/>
                    <a:lstStyle/>
                    <a:p>
                      <a:r>
                        <a:rPr lang="en-US" sz="2000" dirty="0"/>
                        <a:t>Total Allocation</a:t>
                      </a:r>
                      <a:endParaRPr lang="en-US" sz="2000" b="0" dirty="0">
                        <a:latin typeface="Georgia" pitchFamily="18" charset="0"/>
                      </a:endParaRPr>
                    </a:p>
                  </a:txBody>
                  <a:tcPr/>
                </a:tc>
                <a:tc>
                  <a:txBody>
                    <a:bodyPr/>
                    <a:lstStyle/>
                    <a:p>
                      <a:r>
                        <a:rPr lang="en-US" sz="2000" dirty="0"/>
                        <a:t>Rs. 1377.080 </a:t>
                      </a:r>
                      <a:endParaRPr lang="en-US" sz="2000" b="0" dirty="0">
                        <a:latin typeface="Georgia" pitchFamily="18" charset="0"/>
                      </a:endParaRPr>
                    </a:p>
                  </a:txBody>
                  <a:tcPr/>
                </a:tc>
                <a:extLst>
                  <a:ext uri="{0D108BD9-81ED-4DB2-BD59-A6C34878D82A}">
                    <a16:rowId xmlns:a16="http://schemas.microsoft.com/office/drawing/2014/main" val="10004"/>
                  </a:ext>
                </a:extLst>
              </a:tr>
              <a:tr h="633646">
                <a:tc>
                  <a:txBody>
                    <a:bodyPr/>
                    <a:lstStyle/>
                    <a:p>
                      <a:r>
                        <a:rPr lang="en-US" sz="2000" dirty="0"/>
                        <a:t>Allocation for On-going Schemes</a:t>
                      </a:r>
                      <a:endParaRPr lang="en-US" sz="2000" b="0" dirty="0">
                        <a:latin typeface="Georgia" pitchFamily="18" charset="0"/>
                      </a:endParaRPr>
                    </a:p>
                  </a:txBody>
                  <a:tcPr/>
                </a:tc>
                <a:tc>
                  <a:txBody>
                    <a:bodyPr/>
                    <a:lstStyle/>
                    <a:p>
                      <a:r>
                        <a:rPr lang="en-US" sz="2000" dirty="0"/>
                        <a:t>Rs. 650.558 </a:t>
                      </a:r>
                      <a:endParaRPr lang="en-US" sz="2000" b="0" dirty="0">
                        <a:latin typeface="Georgia" pitchFamily="18" charset="0"/>
                      </a:endParaRPr>
                    </a:p>
                  </a:txBody>
                  <a:tcPr/>
                </a:tc>
                <a:extLst>
                  <a:ext uri="{0D108BD9-81ED-4DB2-BD59-A6C34878D82A}">
                    <a16:rowId xmlns:a16="http://schemas.microsoft.com/office/drawing/2014/main" val="10005"/>
                  </a:ext>
                </a:extLst>
              </a:tr>
              <a:tr h="633646">
                <a:tc>
                  <a:txBody>
                    <a:bodyPr/>
                    <a:lstStyle/>
                    <a:p>
                      <a:r>
                        <a:rPr lang="en-US" sz="2000" dirty="0"/>
                        <a:t>Allocation for New Schemes	</a:t>
                      </a:r>
                      <a:endParaRPr lang="en-US" sz="2000" b="0" dirty="0">
                        <a:latin typeface="Georgia" pitchFamily="18" charset="0"/>
                      </a:endParaRPr>
                    </a:p>
                  </a:txBody>
                  <a:tcPr/>
                </a:tc>
                <a:tc>
                  <a:txBody>
                    <a:bodyPr/>
                    <a:lstStyle/>
                    <a:p>
                      <a:r>
                        <a:rPr lang="en-US" sz="2000" dirty="0"/>
                        <a:t>Rs. 726.522 </a:t>
                      </a:r>
                      <a:endParaRPr lang="en-US" sz="2000" b="0" dirty="0">
                        <a:latin typeface="Georgia" pitchFamily="18" charset="0"/>
                      </a:endParaRPr>
                    </a:p>
                  </a:txBody>
                  <a:tcPr/>
                </a:tc>
                <a:extLst>
                  <a:ext uri="{0D108BD9-81ED-4DB2-BD59-A6C34878D82A}">
                    <a16:rowId xmlns:a16="http://schemas.microsoft.com/office/drawing/2014/main" val="10006"/>
                  </a:ext>
                </a:extLst>
              </a:tr>
            </a:tbl>
          </a:graphicData>
        </a:graphic>
      </p:graphicFrame>
      <p:sp>
        <p:nvSpPr>
          <p:cNvPr id="7" name="Rectangle 6"/>
          <p:cNvSpPr/>
          <p:nvPr/>
        </p:nvSpPr>
        <p:spPr>
          <a:xfrm>
            <a:off x="2866030" y="1173707"/>
            <a:ext cx="6291618" cy="641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B050"/>
                </a:solidFill>
                <a:ea typeface="+mj-ea"/>
                <a:cs typeface="Arial" panose="020B0604020202020204" pitchFamily="34" charset="0"/>
              </a:rPr>
              <a:t>Elementary Education   </a:t>
            </a:r>
          </a:p>
        </p:txBody>
      </p:sp>
    </p:spTree>
    <p:extLst>
      <p:ext uri="{BB962C8B-B14F-4D97-AF65-F5344CB8AC3E}">
        <p14:creationId xmlns:p14="http://schemas.microsoft.com/office/powerpoint/2010/main" val="12400876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32513"/>
            <a:ext cx="10515600" cy="723332"/>
          </a:xfrm>
        </p:spPr>
        <p:txBody>
          <a:bodyPr>
            <a:normAutofit/>
          </a:bodyPr>
          <a:lstStyle/>
          <a:p>
            <a:pPr algn="ctr"/>
            <a:r>
              <a:rPr lang="en-US" sz="2800" b="1" dirty="0">
                <a:solidFill>
                  <a:srgbClr val="00B050"/>
                </a:solidFill>
                <a:latin typeface="+mn-lt"/>
                <a:cs typeface="Arial" panose="020B0604020202020204" pitchFamily="34" charset="0"/>
              </a:rPr>
              <a:t>Teacher Education </a:t>
            </a:r>
          </a:p>
        </p:txBody>
      </p:sp>
      <p:graphicFrame>
        <p:nvGraphicFramePr>
          <p:cNvPr id="4" name="Table 3"/>
          <p:cNvGraphicFramePr>
            <a:graphicFrameLocks noGrp="1"/>
          </p:cNvGraphicFramePr>
          <p:nvPr/>
        </p:nvGraphicFramePr>
        <p:xfrm>
          <a:off x="2032000" y="1746912"/>
          <a:ext cx="8135582" cy="4353636"/>
        </p:xfrm>
        <a:graphic>
          <a:graphicData uri="http://schemas.openxmlformats.org/drawingml/2006/table">
            <a:tbl>
              <a:tblPr firstRow="1" bandRow="1">
                <a:tableStyleId>{5C22544A-7EE6-4342-B048-85BDC9FD1C3A}</a:tableStyleId>
              </a:tblPr>
              <a:tblGrid>
                <a:gridCol w="4067791">
                  <a:extLst>
                    <a:ext uri="{9D8B030D-6E8A-4147-A177-3AD203B41FA5}">
                      <a16:colId xmlns:a16="http://schemas.microsoft.com/office/drawing/2014/main" val="20000"/>
                    </a:ext>
                  </a:extLst>
                </a:gridCol>
                <a:gridCol w="4067791">
                  <a:extLst>
                    <a:ext uri="{9D8B030D-6E8A-4147-A177-3AD203B41FA5}">
                      <a16:colId xmlns:a16="http://schemas.microsoft.com/office/drawing/2014/main" val="20001"/>
                    </a:ext>
                  </a:extLst>
                </a:gridCol>
              </a:tblGrid>
              <a:tr h="621948">
                <a:tc>
                  <a:txBody>
                    <a:bodyPr/>
                    <a:lstStyle/>
                    <a:p>
                      <a:endParaRPr lang="en-US" dirty="0"/>
                    </a:p>
                  </a:txBody>
                  <a:tcPr>
                    <a:solidFill>
                      <a:schemeClr val="accent1">
                        <a:lumMod val="75000"/>
                      </a:schemeClr>
                    </a:solidFill>
                  </a:tcPr>
                </a:tc>
                <a:tc>
                  <a:txBody>
                    <a:bodyPr/>
                    <a:lstStyle/>
                    <a:p>
                      <a:r>
                        <a:rPr lang="en-US" sz="2000" dirty="0"/>
                        <a:t>Rs. In Million</a:t>
                      </a:r>
                      <a:r>
                        <a:rPr lang="en-US" sz="2000" baseline="0" dirty="0"/>
                        <a:t> </a:t>
                      </a:r>
                      <a:endParaRPr lang="en-US" sz="2000" dirty="0"/>
                    </a:p>
                  </a:txBody>
                  <a:tcPr>
                    <a:solidFill>
                      <a:schemeClr val="accent1">
                        <a:lumMod val="75000"/>
                      </a:schemeClr>
                    </a:solidFill>
                  </a:tcPr>
                </a:tc>
                <a:extLst>
                  <a:ext uri="{0D108BD9-81ED-4DB2-BD59-A6C34878D82A}">
                    <a16:rowId xmlns:a16="http://schemas.microsoft.com/office/drawing/2014/main" val="10000"/>
                  </a:ext>
                </a:extLst>
              </a:tr>
              <a:tr h="621948">
                <a:tc>
                  <a:txBody>
                    <a:bodyPr/>
                    <a:lstStyle/>
                    <a:p>
                      <a:r>
                        <a:rPr lang="en-US" sz="2000" b="0" dirty="0">
                          <a:latin typeface="Georgia" pitchFamily="18" charset="0"/>
                        </a:rPr>
                        <a:t>Total Schemes</a:t>
                      </a:r>
                    </a:p>
                  </a:txBody>
                  <a:tcPr/>
                </a:tc>
                <a:tc>
                  <a:txBody>
                    <a:bodyPr/>
                    <a:lstStyle/>
                    <a:p>
                      <a:r>
                        <a:rPr lang="en-US" sz="2000" b="0" dirty="0">
                          <a:latin typeface="Georgia" pitchFamily="18" charset="0"/>
                        </a:rPr>
                        <a:t>09 Nos.</a:t>
                      </a:r>
                    </a:p>
                  </a:txBody>
                  <a:tcPr/>
                </a:tc>
                <a:extLst>
                  <a:ext uri="{0D108BD9-81ED-4DB2-BD59-A6C34878D82A}">
                    <a16:rowId xmlns:a16="http://schemas.microsoft.com/office/drawing/2014/main" val="10001"/>
                  </a:ext>
                </a:extLst>
              </a:tr>
              <a:tr h="621948">
                <a:tc>
                  <a:txBody>
                    <a:bodyPr/>
                    <a:lstStyle/>
                    <a:p>
                      <a:r>
                        <a:rPr lang="en-US" sz="2000" b="0" dirty="0">
                          <a:latin typeface="Georgia" pitchFamily="18" charset="0"/>
                        </a:rPr>
                        <a:t>On-going Schemes</a:t>
                      </a:r>
                    </a:p>
                  </a:txBody>
                  <a:tcPr/>
                </a:tc>
                <a:tc>
                  <a:txBody>
                    <a:bodyPr/>
                    <a:lstStyle/>
                    <a:p>
                      <a:r>
                        <a:rPr lang="en-US" sz="2000" b="0" dirty="0">
                          <a:latin typeface="Georgia" pitchFamily="18" charset="0"/>
                        </a:rPr>
                        <a:t>05 Nos.</a:t>
                      </a:r>
                    </a:p>
                  </a:txBody>
                  <a:tcPr/>
                </a:tc>
                <a:extLst>
                  <a:ext uri="{0D108BD9-81ED-4DB2-BD59-A6C34878D82A}">
                    <a16:rowId xmlns:a16="http://schemas.microsoft.com/office/drawing/2014/main" val="10002"/>
                  </a:ext>
                </a:extLst>
              </a:tr>
              <a:tr h="621948">
                <a:tc>
                  <a:txBody>
                    <a:bodyPr/>
                    <a:lstStyle/>
                    <a:p>
                      <a:r>
                        <a:rPr lang="en-US" sz="2000" b="0" dirty="0">
                          <a:latin typeface="Georgia" pitchFamily="18" charset="0"/>
                        </a:rPr>
                        <a:t>New Schemes</a:t>
                      </a:r>
                    </a:p>
                  </a:txBody>
                  <a:tcPr/>
                </a:tc>
                <a:tc>
                  <a:txBody>
                    <a:bodyPr/>
                    <a:lstStyle/>
                    <a:p>
                      <a:r>
                        <a:rPr lang="en-US" sz="2000" b="0" dirty="0">
                          <a:latin typeface="Georgia" pitchFamily="18" charset="0"/>
                        </a:rPr>
                        <a:t>04 Nos.</a:t>
                      </a:r>
                    </a:p>
                  </a:txBody>
                  <a:tcPr/>
                </a:tc>
                <a:extLst>
                  <a:ext uri="{0D108BD9-81ED-4DB2-BD59-A6C34878D82A}">
                    <a16:rowId xmlns:a16="http://schemas.microsoft.com/office/drawing/2014/main" val="10003"/>
                  </a:ext>
                </a:extLst>
              </a:tr>
              <a:tr h="621948">
                <a:tc>
                  <a:txBody>
                    <a:bodyPr/>
                    <a:lstStyle/>
                    <a:p>
                      <a:r>
                        <a:rPr lang="en-US" sz="2000" b="0" dirty="0">
                          <a:latin typeface="Georgia" pitchFamily="18" charset="0"/>
                        </a:rPr>
                        <a:t>Total Allocation</a:t>
                      </a:r>
                    </a:p>
                  </a:txBody>
                  <a:tcPr/>
                </a:tc>
                <a:tc>
                  <a:txBody>
                    <a:bodyPr/>
                    <a:lstStyle/>
                    <a:p>
                      <a:r>
                        <a:rPr lang="en-US" sz="2000" b="0" dirty="0">
                          <a:latin typeface="Georgia" pitchFamily="18" charset="0"/>
                        </a:rPr>
                        <a:t>Rs. 221.085 </a:t>
                      </a:r>
                    </a:p>
                  </a:txBody>
                  <a:tcPr/>
                </a:tc>
                <a:extLst>
                  <a:ext uri="{0D108BD9-81ED-4DB2-BD59-A6C34878D82A}">
                    <a16:rowId xmlns:a16="http://schemas.microsoft.com/office/drawing/2014/main" val="10004"/>
                  </a:ext>
                </a:extLst>
              </a:tr>
              <a:tr h="621948">
                <a:tc>
                  <a:txBody>
                    <a:bodyPr/>
                    <a:lstStyle/>
                    <a:p>
                      <a:r>
                        <a:rPr lang="en-US" sz="2000" b="0" dirty="0">
                          <a:latin typeface="Georgia" pitchFamily="18" charset="0"/>
                        </a:rPr>
                        <a:t>Allocation for On-going Schemes</a:t>
                      </a:r>
                    </a:p>
                  </a:txBody>
                  <a:tcPr/>
                </a:tc>
                <a:tc>
                  <a:txBody>
                    <a:bodyPr/>
                    <a:lstStyle/>
                    <a:p>
                      <a:r>
                        <a:rPr lang="en-US" sz="2000" b="0" dirty="0">
                          <a:latin typeface="Georgia" pitchFamily="18" charset="0"/>
                        </a:rPr>
                        <a:t>Rs. 148.085 </a:t>
                      </a:r>
                    </a:p>
                  </a:txBody>
                  <a:tcPr/>
                </a:tc>
                <a:extLst>
                  <a:ext uri="{0D108BD9-81ED-4DB2-BD59-A6C34878D82A}">
                    <a16:rowId xmlns:a16="http://schemas.microsoft.com/office/drawing/2014/main" val="10005"/>
                  </a:ext>
                </a:extLst>
              </a:tr>
              <a:tr h="621948">
                <a:tc>
                  <a:txBody>
                    <a:bodyPr/>
                    <a:lstStyle/>
                    <a:p>
                      <a:r>
                        <a:rPr lang="en-US" sz="2000" b="0" dirty="0">
                          <a:latin typeface="Georgia" pitchFamily="18" charset="0"/>
                        </a:rPr>
                        <a:t>Allocation for New Schemes</a:t>
                      </a:r>
                    </a:p>
                  </a:txBody>
                  <a:tcPr/>
                </a:tc>
                <a:tc>
                  <a:txBody>
                    <a:bodyPr/>
                    <a:lstStyle/>
                    <a:p>
                      <a:r>
                        <a:rPr lang="en-US" sz="2000" b="0" dirty="0">
                          <a:latin typeface="Georgia" pitchFamily="18" charset="0"/>
                        </a:rPr>
                        <a:t>Rs. 73.000 </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18597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41696"/>
            <a:ext cx="10972800" cy="1064525"/>
          </a:xfrm>
        </p:spPr>
        <p:txBody>
          <a:bodyPr>
            <a:normAutofit/>
          </a:bodyPr>
          <a:lstStyle/>
          <a:p>
            <a:pPr algn="ctr"/>
            <a:r>
              <a:rPr lang="en-US" sz="2800" b="1" dirty="0" err="1">
                <a:solidFill>
                  <a:srgbClr val="00B050"/>
                </a:solidFill>
                <a:latin typeface="+mn-lt"/>
                <a:cs typeface="Arial" panose="020B0604020202020204" pitchFamily="34" charset="0"/>
              </a:rPr>
              <a:t>Sindh</a:t>
            </a:r>
            <a:r>
              <a:rPr lang="en-US" sz="2800" b="1" dirty="0">
                <a:solidFill>
                  <a:srgbClr val="00B050"/>
                </a:solidFill>
                <a:latin typeface="+mn-lt"/>
                <a:cs typeface="Arial" panose="020B0604020202020204" pitchFamily="34" charset="0"/>
              </a:rPr>
              <a:t> Education Foundation</a:t>
            </a:r>
          </a:p>
        </p:txBody>
      </p:sp>
      <p:graphicFrame>
        <p:nvGraphicFramePr>
          <p:cNvPr id="5" name="Table 4"/>
          <p:cNvGraphicFramePr>
            <a:graphicFrameLocks noGrp="1"/>
          </p:cNvGraphicFramePr>
          <p:nvPr/>
        </p:nvGraphicFramePr>
        <p:xfrm>
          <a:off x="2032000" y="1978927"/>
          <a:ext cx="8128000" cy="3889609"/>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524845">
                <a:tc>
                  <a:txBody>
                    <a:bodyPr/>
                    <a:lstStyle/>
                    <a:p>
                      <a:endParaRPr lang="en-US" sz="2000" dirty="0">
                        <a:latin typeface="Georgia" pitchFamily="18" charset="0"/>
                      </a:endParaRPr>
                    </a:p>
                  </a:txBody>
                  <a:tcPr>
                    <a:solidFill>
                      <a:schemeClr val="accent1">
                        <a:lumMod val="75000"/>
                      </a:schemeClr>
                    </a:solidFill>
                  </a:tcPr>
                </a:tc>
                <a:tc>
                  <a:txBody>
                    <a:bodyPr/>
                    <a:lstStyle/>
                    <a:p>
                      <a:r>
                        <a:rPr lang="en-US" sz="2000" dirty="0">
                          <a:latin typeface="Georgia" pitchFamily="18" charset="0"/>
                        </a:rPr>
                        <a:t>Rs. In Million </a:t>
                      </a:r>
                    </a:p>
                  </a:txBody>
                  <a:tcPr>
                    <a:solidFill>
                      <a:schemeClr val="accent1">
                        <a:lumMod val="75000"/>
                      </a:schemeClr>
                    </a:solidFill>
                  </a:tcPr>
                </a:tc>
                <a:extLst>
                  <a:ext uri="{0D108BD9-81ED-4DB2-BD59-A6C34878D82A}">
                    <a16:rowId xmlns:a16="http://schemas.microsoft.com/office/drawing/2014/main" val="10000"/>
                  </a:ext>
                </a:extLst>
              </a:tr>
              <a:tr h="560794">
                <a:tc>
                  <a:txBody>
                    <a:bodyPr/>
                    <a:lstStyle/>
                    <a:p>
                      <a:r>
                        <a:rPr lang="en-US" sz="2000" b="0" dirty="0">
                          <a:latin typeface="Georgia" pitchFamily="18" charset="0"/>
                        </a:rPr>
                        <a:t>Total Schemes</a:t>
                      </a:r>
                    </a:p>
                  </a:txBody>
                  <a:tcPr/>
                </a:tc>
                <a:tc>
                  <a:txBody>
                    <a:bodyPr/>
                    <a:lstStyle/>
                    <a:p>
                      <a:r>
                        <a:rPr lang="en-US" sz="2000" dirty="0">
                          <a:latin typeface="Georgia" pitchFamily="18" charset="0"/>
                        </a:rPr>
                        <a:t>04 Nos.</a:t>
                      </a:r>
                    </a:p>
                  </a:txBody>
                  <a:tcPr/>
                </a:tc>
                <a:extLst>
                  <a:ext uri="{0D108BD9-81ED-4DB2-BD59-A6C34878D82A}">
                    <a16:rowId xmlns:a16="http://schemas.microsoft.com/office/drawing/2014/main" val="10001"/>
                  </a:ext>
                </a:extLst>
              </a:tr>
              <a:tr h="560794">
                <a:tc>
                  <a:txBody>
                    <a:bodyPr/>
                    <a:lstStyle/>
                    <a:p>
                      <a:r>
                        <a:rPr lang="en-US" sz="2000" b="0" dirty="0">
                          <a:latin typeface="Georgia" pitchFamily="18" charset="0"/>
                        </a:rPr>
                        <a:t>On-going Schemes</a:t>
                      </a:r>
                    </a:p>
                  </a:txBody>
                  <a:tcPr/>
                </a:tc>
                <a:tc>
                  <a:txBody>
                    <a:bodyPr/>
                    <a:lstStyle/>
                    <a:p>
                      <a:r>
                        <a:rPr lang="en-US" sz="2000" dirty="0">
                          <a:latin typeface="Georgia" pitchFamily="18" charset="0"/>
                        </a:rPr>
                        <a:t>02 Nos.</a:t>
                      </a:r>
                    </a:p>
                  </a:txBody>
                  <a:tcPr/>
                </a:tc>
                <a:extLst>
                  <a:ext uri="{0D108BD9-81ED-4DB2-BD59-A6C34878D82A}">
                    <a16:rowId xmlns:a16="http://schemas.microsoft.com/office/drawing/2014/main" val="10002"/>
                  </a:ext>
                </a:extLst>
              </a:tr>
              <a:tr h="560794">
                <a:tc>
                  <a:txBody>
                    <a:bodyPr/>
                    <a:lstStyle/>
                    <a:p>
                      <a:r>
                        <a:rPr lang="en-US" sz="2000" b="0" dirty="0">
                          <a:latin typeface="Georgia" pitchFamily="18" charset="0"/>
                        </a:rPr>
                        <a:t>New Schemes</a:t>
                      </a:r>
                    </a:p>
                  </a:txBody>
                  <a:tcPr/>
                </a:tc>
                <a:tc>
                  <a:txBody>
                    <a:bodyPr/>
                    <a:lstStyle/>
                    <a:p>
                      <a:r>
                        <a:rPr lang="en-US" sz="2000" dirty="0">
                          <a:latin typeface="Georgia" pitchFamily="18" charset="0"/>
                        </a:rPr>
                        <a:t>02 Nos.</a:t>
                      </a:r>
                    </a:p>
                  </a:txBody>
                  <a:tcPr/>
                </a:tc>
                <a:extLst>
                  <a:ext uri="{0D108BD9-81ED-4DB2-BD59-A6C34878D82A}">
                    <a16:rowId xmlns:a16="http://schemas.microsoft.com/office/drawing/2014/main" val="10003"/>
                  </a:ext>
                </a:extLst>
              </a:tr>
              <a:tr h="560794">
                <a:tc>
                  <a:txBody>
                    <a:bodyPr/>
                    <a:lstStyle/>
                    <a:p>
                      <a:r>
                        <a:rPr lang="en-US" sz="2000" b="0" dirty="0">
                          <a:latin typeface="Georgia" pitchFamily="18" charset="0"/>
                        </a:rPr>
                        <a:t>Total Allocation</a:t>
                      </a:r>
                    </a:p>
                  </a:txBody>
                  <a:tcPr/>
                </a:tc>
                <a:tc>
                  <a:txBody>
                    <a:bodyPr/>
                    <a:lstStyle/>
                    <a:p>
                      <a:r>
                        <a:rPr lang="en-US" sz="2000" dirty="0">
                          <a:latin typeface="Georgia" pitchFamily="18" charset="0"/>
                        </a:rPr>
                        <a:t>Rs. 446.208</a:t>
                      </a:r>
                    </a:p>
                  </a:txBody>
                  <a:tcPr/>
                </a:tc>
                <a:extLst>
                  <a:ext uri="{0D108BD9-81ED-4DB2-BD59-A6C34878D82A}">
                    <a16:rowId xmlns:a16="http://schemas.microsoft.com/office/drawing/2014/main" val="10004"/>
                  </a:ext>
                </a:extLst>
              </a:tr>
              <a:tr h="560794">
                <a:tc>
                  <a:txBody>
                    <a:bodyPr/>
                    <a:lstStyle/>
                    <a:p>
                      <a:r>
                        <a:rPr lang="en-US" sz="2000" b="0" dirty="0">
                          <a:latin typeface="Georgia" pitchFamily="18" charset="0"/>
                        </a:rPr>
                        <a:t>Allocation for On-going Schemes</a:t>
                      </a:r>
                    </a:p>
                  </a:txBody>
                  <a:tcPr/>
                </a:tc>
                <a:tc>
                  <a:txBody>
                    <a:bodyPr/>
                    <a:lstStyle/>
                    <a:p>
                      <a:r>
                        <a:rPr lang="en-US" sz="2000" dirty="0">
                          <a:latin typeface="Georgia" pitchFamily="18" charset="0"/>
                        </a:rPr>
                        <a:t>Rs. 333.208</a:t>
                      </a:r>
                    </a:p>
                  </a:txBody>
                  <a:tcPr/>
                </a:tc>
                <a:extLst>
                  <a:ext uri="{0D108BD9-81ED-4DB2-BD59-A6C34878D82A}">
                    <a16:rowId xmlns:a16="http://schemas.microsoft.com/office/drawing/2014/main" val="10005"/>
                  </a:ext>
                </a:extLst>
              </a:tr>
              <a:tr h="560794">
                <a:tc>
                  <a:txBody>
                    <a:bodyPr/>
                    <a:lstStyle/>
                    <a:p>
                      <a:r>
                        <a:rPr lang="en-US" sz="2000" b="0" dirty="0">
                          <a:latin typeface="Georgia" pitchFamily="18" charset="0"/>
                        </a:rPr>
                        <a:t>Allocation for New Schemes</a:t>
                      </a:r>
                    </a:p>
                  </a:txBody>
                  <a:tcPr/>
                </a:tc>
                <a:tc>
                  <a:txBody>
                    <a:bodyPr/>
                    <a:lstStyle/>
                    <a:p>
                      <a:r>
                        <a:rPr lang="en-US" sz="2000" dirty="0">
                          <a:latin typeface="Georgia" pitchFamily="18" charset="0"/>
                        </a:rPr>
                        <a:t>Rs. 133.000</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273151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109728" indent="0">
              <a:buNone/>
            </a:pPr>
            <a:r>
              <a:rPr lang="en-US" b="1" dirty="0"/>
              <a:t>Disclaimer: </a:t>
            </a:r>
            <a:r>
              <a:rPr lang="en-US" dirty="0"/>
              <a:t>This presentation is solely for the purpose of reference and not intended for wider dissemination and preferably to be circulated only within Local Education Group (LEG) Members and the participants of the JESR-II event. </a:t>
            </a:r>
          </a:p>
          <a:p>
            <a:pPr marL="109728" indent="0">
              <a:buNone/>
            </a:pPr>
            <a:endParaRPr lang="en-US" dirty="0"/>
          </a:p>
          <a:p>
            <a:pPr marL="109728" indent="0">
              <a:buNone/>
            </a:pPr>
            <a:r>
              <a:rPr lang="en-US" dirty="0"/>
              <a:t>The material in this presentation has been compiled from different sources and for any further clarity, kindly contact Reform Support Unit, Education &amp; Literacy </a:t>
            </a:r>
            <a:r>
              <a:rPr lang="en-US" dirty="0" err="1"/>
              <a:t>Deptt</a:t>
            </a:r>
            <a:r>
              <a:rPr lang="en-US" dirty="0"/>
              <a:t>, </a:t>
            </a:r>
            <a:r>
              <a:rPr lang="en-US" dirty="0" err="1"/>
              <a:t>Govt</a:t>
            </a:r>
            <a:r>
              <a:rPr lang="en-US" dirty="0"/>
              <a:t> of Sindh.</a:t>
            </a:r>
            <a:endParaRPr lang="en-US" altLang="ja-JP" sz="4800" b="1" dirty="0">
              <a:latin typeface="Britannic Bold" panose="020B0903060703020204" pitchFamily="34" charset="0"/>
            </a:endParaRPr>
          </a:p>
          <a:p>
            <a:endParaRPr lang="en-US" dirty="0"/>
          </a:p>
        </p:txBody>
      </p:sp>
    </p:spTree>
    <p:extLst>
      <p:ext uri="{BB962C8B-B14F-4D97-AF65-F5344CB8AC3E}">
        <p14:creationId xmlns:p14="http://schemas.microsoft.com/office/powerpoint/2010/main" val="1817916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10972800" cy="876869"/>
          </a:xfrm>
        </p:spPr>
        <p:txBody>
          <a:bodyPr>
            <a:normAutofit/>
          </a:bodyPr>
          <a:lstStyle/>
          <a:p>
            <a:pPr algn="ctr"/>
            <a:r>
              <a:rPr lang="en-US" sz="2800" b="1" dirty="0">
                <a:solidFill>
                  <a:srgbClr val="00B050"/>
                </a:solidFill>
                <a:latin typeface="+mn-lt"/>
                <a:cs typeface="Arial" panose="020B0604020202020204" pitchFamily="34" charset="0"/>
              </a:rPr>
              <a:t>Secondary Education </a:t>
            </a:r>
          </a:p>
        </p:txBody>
      </p:sp>
      <p:graphicFrame>
        <p:nvGraphicFramePr>
          <p:cNvPr id="4" name="Table 3"/>
          <p:cNvGraphicFramePr>
            <a:graphicFrameLocks noGrp="1"/>
          </p:cNvGraphicFramePr>
          <p:nvPr/>
        </p:nvGraphicFramePr>
        <p:xfrm>
          <a:off x="2032000" y="2129053"/>
          <a:ext cx="8128000" cy="3671247"/>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495381">
                <a:tc>
                  <a:txBody>
                    <a:bodyPr/>
                    <a:lstStyle/>
                    <a:p>
                      <a:endParaRPr lang="en-US" sz="2000" dirty="0">
                        <a:latin typeface="Georgia" pitchFamily="18" charset="0"/>
                      </a:endParaRPr>
                    </a:p>
                  </a:txBody>
                  <a:tcPr>
                    <a:solidFill>
                      <a:schemeClr val="accent1">
                        <a:lumMod val="75000"/>
                      </a:schemeClr>
                    </a:solidFill>
                  </a:tcPr>
                </a:tc>
                <a:tc>
                  <a:txBody>
                    <a:bodyPr/>
                    <a:lstStyle/>
                    <a:p>
                      <a:r>
                        <a:rPr lang="en-US" sz="2000" dirty="0">
                          <a:latin typeface="Georgia" pitchFamily="18" charset="0"/>
                        </a:rPr>
                        <a:t>Rs. In Million </a:t>
                      </a:r>
                    </a:p>
                  </a:txBody>
                  <a:tcPr>
                    <a:solidFill>
                      <a:schemeClr val="accent1">
                        <a:lumMod val="75000"/>
                      </a:schemeClr>
                    </a:solidFill>
                  </a:tcPr>
                </a:tc>
                <a:extLst>
                  <a:ext uri="{0D108BD9-81ED-4DB2-BD59-A6C34878D82A}">
                    <a16:rowId xmlns:a16="http://schemas.microsoft.com/office/drawing/2014/main" val="10000"/>
                  </a:ext>
                </a:extLst>
              </a:tr>
              <a:tr h="529311">
                <a:tc>
                  <a:txBody>
                    <a:bodyPr/>
                    <a:lstStyle/>
                    <a:p>
                      <a:r>
                        <a:rPr lang="en-US" sz="2000" b="0" dirty="0">
                          <a:latin typeface="Georgia" pitchFamily="18" charset="0"/>
                        </a:rPr>
                        <a:t>Total Schemes</a:t>
                      </a:r>
                    </a:p>
                  </a:txBody>
                  <a:tcPr/>
                </a:tc>
                <a:tc>
                  <a:txBody>
                    <a:bodyPr/>
                    <a:lstStyle/>
                    <a:p>
                      <a:r>
                        <a:rPr lang="en-US" sz="2000" dirty="0">
                          <a:latin typeface="Georgia" pitchFamily="18" charset="0"/>
                        </a:rPr>
                        <a:t>118 Nos.</a:t>
                      </a:r>
                    </a:p>
                  </a:txBody>
                  <a:tcPr/>
                </a:tc>
                <a:extLst>
                  <a:ext uri="{0D108BD9-81ED-4DB2-BD59-A6C34878D82A}">
                    <a16:rowId xmlns:a16="http://schemas.microsoft.com/office/drawing/2014/main" val="10001"/>
                  </a:ext>
                </a:extLst>
              </a:tr>
              <a:tr h="529311">
                <a:tc>
                  <a:txBody>
                    <a:bodyPr/>
                    <a:lstStyle/>
                    <a:p>
                      <a:r>
                        <a:rPr lang="en-US" sz="2000" b="0" dirty="0">
                          <a:latin typeface="Georgia" pitchFamily="18" charset="0"/>
                        </a:rPr>
                        <a:t>On-going Schemes</a:t>
                      </a:r>
                    </a:p>
                  </a:txBody>
                  <a:tcPr/>
                </a:tc>
                <a:tc>
                  <a:txBody>
                    <a:bodyPr/>
                    <a:lstStyle/>
                    <a:p>
                      <a:r>
                        <a:rPr lang="en-US" sz="2000" dirty="0">
                          <a:latin typeface="Georgia" pitchFamily="18" charset="0"/>
                        </a:rPr>
                        <a:t>48 Nos.</a:t>
                      </a:r>
                    </a:p>
                  </a:txBody>
                  <a:tcPr/>
                </a:tc>
                <a:extLst>
                  <a:ext uri="{0D108BD9-81ED-4DB2-BD59-A6C34878D82A}">
                    <a16:rowId xmlns:a16="http://schemas.microsoft.com/office/drawing/2014/main" val="10002"/>
                  </a:ext>
                </a:extLst>
              </a:tr>
              <a:tr h="529311">
                <a:tc>
                  <a:txBody>
                    <a:bodyPr/>
                    <a:lstStyle/>
                    <a:p>
                      <a:r>
                        <a:rPr lang="en-US" sz="2000" b="0" dirty="0">
                          <a:latin typeface="Georgia" pitchFamily="18" charset="0"/>
                        </a:rPr>
                        <a:t>New Schemes</a:t>
                      </a:r>
                    </a:p>
                  </a:txBody>
                  <a:tcPr/>
                </a:tc>
                <a:tc>
                  <a:txBody>
                    <a:bodyPr/>
                    <a:lstStyle/>
                    <a:p>
                      <a:r>
                        <a:rPr lang="en-US" sz="2000" dirty="0">
                          <a:latin typeface="Georgia" pitchFamily="18" charset="0"/>
                        </a:rPr>
                        <a:t>70 Nos.</a:t>
                      </a:r>
                    </a:p>
                  </a:txBody>
                  <a:tcPr/>
                </a:tc>
                <a:extLst>
                  <a:ext uri="{0D108BD9-81ED-4DB2-BD59-A6C34878D82A}">
                    <a16:rowId xmlns:a16="http://schemas.microsoft.com/office/drawing/2014/main" val="10003"/>
                  </a:ext>
                </a:extLst>
              </a:tr>
              <a:tr h="529311">
                <a:tc>
                  <a:txBody>
                    <a:bodyPr/>
                    <a:lstStyle/>
                    <a:p>
                      <a:r>
                        <a:rPr lang="en-US" sz="2000" b="0" dirty="0">
                          <a:latin typeface="Georgia" pitchFamily="18" charset="0"/>
                        </a:rPr>
                        <a:t>Total Allocation</a:t>
                      </a:r>
                    </a:p>
                  </a:txBody>
                  <a:tcPr/>
                </a:tc>
                <a:tc>
                  <a:txBody>
                    <a:bodyPr/>
                    <a:lstStyle/>
                    <a:p>
                      <a:r>
                        <a:rPr lang="en-US" sz="2000" dirty="0">
                          <a:latin typeface="Georgia" pitchFamily="18" charset="0"/>
                        </a:rPr>
                        <a:t>Rs. 4,864.095</a:t>
                      </a:r>
                    </a:p>
                  </a:txBody>
                  <a:tcPr/>
                </a:tc>
                <a:extLst>
                  <a:ext uri="{0D108BD9-81ED-4DB2-BD59-A6C34878D82A}">
                    <a16:rowId xmlns:a16="http://schemas.microsoft.com/office/drawing/2014/main" val="10004"/>
                  </a:ext>
                </a:extLst>
              </a:tr>
              <a:tr h="529311">
                <a:tc>
                  <a:txBody>
                    <a:bodyPr/>
                    <a:lstStyle/>
                    <a:p>
                      <a:r>
                        <a:rPr lang="en-US" sz="2000" b="0" dirty="0">
                          <a:latin typeface="Georgia" pitchFamily="18" charset="0"/>
                        </a:rPr>
                        <a:t>Allocation for On-going Schemes</a:t>
                      </a:r>
                    </a:p>
                  </a:txBody>
                  <a:tcPr/>
                </a:tc>
                <a:tc>
                  <a:txBody>
                    <a:bodyPr/>
                    <a:lstStyle/>
                    <a:p>
                      <a:r>
                        <a:rPr lang="en-US" sz="2000" dirty="0">
                          <a:latin typeface="Georgia" pitchFamily="18" charset="0"/>
                        </a:rPr>
                        <a:t>Rs. 4049.585</a:t>
                      </a:r>
                    </a:p>
                  </a:txBody>
                  <a:tcPr/>
                </a:tc>
                <a:extLst>
                  <a:ext uri="{0D108BD9-81ED-4DB2-BD59-A6C34878D82A}">
                    <a16:rowId xmlns:a16="http://schemas.microsoft.com/office/drawing/2014/main" val="10005"/>
                  </a:ext>
                </a:extLst>
              </a:tr>
              <a:tr h="529311">
                <a:tc>
                  <a:txBody>
                    <a:bodyPr/>
                    <a:lstStyle/>
                    <a:p>
                      <a:r>
                        <a:rPr lang="en-US" sz="2000" b="0" dirty="0">
                          <a:latin typeface="Georgia" pitchFamily="18" charset="0"/>
                        </a:rPr>
                        <a:t>Allocation for New Schemes</a:t>
                      </a:r>
                    </a:p>
                  </a:txBody>
                  <a:tcPr/>
                </a:tc>
                <a:tc>
                  <a:txBody>
                    <a:bodyPr/>
                    <a:lstStyle/>
                    <a:p>
                      <a:r>
                        <a:rPr lang="en-US" sz="2000" dirty="0">
                          <a:latin typeface="Georgia" pitchFamily="18" charset="0"/>
                        </a:rPr>
                        <a:t>Rs. 814.510</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60118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68991"/>
            <a:ext cx="10972800" cy="1091821"/>
          </a:xfrm>
        </p:spPr>
        <p:txBody>
          <a:bodyPr>
            <a:normAutofit/>
          </a:bodyPr>
          <a:lstStyle/>
          <a:p>
            <a:pPr algn="ctr"/>
            <a:r>
              <a:rPr lang="en-US" sz="2800" b="1" dirty="0">
                <a:solidFill>
                  <a:srgbClr val="00B050"/>
                </a:solidFill>
                <a:latin typeface="+mn-lt"/>
                <a:cs typeface="Arial" panose="020B0604020202020204" pitchFamily="34" charset="0"/>
              </a:rPr>
              <a:t>College Education </a:t>
            </a:r>
          </a:p>
        </p:txBody>
      </p:sp>
      <p:graphicFrame>
        <p:nvGraphicFramePr>
          <p:cNvPr id="4" name="Table 3"/>
          <p:cNvGraphicFramePr>
            <a:graphicFrameLocks noGrp="1"/>
          </p:cNvGraphicFramePr>
          <p:nvPr/>
        </p:nvGraphicFramePr>
        <p:xfrm>
          <a:off x="2059296" y="2115403"/>
          <a:ext cx="8128000" cy="369854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499064">
                <a:tc>
                  <a:txBody>
                    <a:bodyPr/>
                    <a:lstStyle/>
                    <a:p>
                      <a:endParaRPr lang="en-US" sz="2000" dirty="0">
                        <a:latin typeface="Georgia" pitchFamily="18" charset="0"/>
                      </a:endParaRPr>
                    </a:p>
                  </a:txBody>
                  <a:tcPr>
                    <a:solidFill>
                      <a:schemeClr val="accent1">
                        <a:lumMod val="75000"/>
                      </a:schemeClr>
                    </a:solidFill>
                  </a:tcPr>
                </a:tc>
                <a:tc>
                  <a:txBody>
                    <a:bodyPr/>
                    <a:lstStyle/>
                    <a:p>
                      <a:r>
                        <a:rPr lang="en-US" sz="2000" dirty="0">
                          <a:latin typeface="Georgia" pitchFamily="18" charset="0"/>
                        </a:rPr>
                        <a:t>Rs. In Million</a:t>
                      </a:r>
                    </a:p>
                  </a:txBody>
                  <a:tcPr>
                    <a:solidFill>
                      <a:schemeClr val="accent1">
                        <a:lumMod val="75000"/>
                      </a:schemeClr>
                    </a:solidFill>
                  </a:tcPr>
                </a:tc>
                <a:extLst>
                  <a:ext uri="{0D108BD9-81ED-4DB2-BD59-A6C34878D82A}">
                    <a16:rowId xmlns:a16="http://schemas.microsoft.com/office/drawing/2014/main" val="10000"/>
                  </a:ext>
                </a:extLst>
              </a:tr>
              <a:tr h="533247">
                <a:tc>
                  <a:txBody>
                    <a:bodyPr/>
                    <a:lstStyle/>
                    <a:p>
                      <a:r>
                        <a:rPr lang="en-US" sz="2000" b="0" dirty="0">
                          <a:latin typeface="Georgia" pitchFamily="18" charset="0"/>
                        </a:rPr>
                        <a:t>Total Schemes</a:t>
                      </a:r>
                    </a:p>
                  </a:txBody>
                  <a:tcPr/>
                </a:tc>
                <a:tc>
                  <a:txBody>
                    <a:bodyPr/>
                    <a:lstStyle/>
                    <a:p>
                      <a:r>
                        <a:rPr lang="en-US" sz="2000" dirty="0">
                          <a:latin typeface="Georgia" pitchFamily="18" charset="0"/>
                        </a:rPr>
                        <a:t>75 Nos. </a:t>
                      </a:r>
                    </a:p>
                  </a:txBody>
                  <a:tcPr/>
                </a:tc>
                <a:extLst>
                  <a:ext uri="{0D108BD9-81ED-4DB2-BD59-A6C34878D82A}">
                    <a16:rowId xmlns:a16="http://schemas.microsoft.com/office/drawing/2014/main" val="10001"/>
                  </a:ext>
                </a:extLst>
              </a:tr>
              <a:tr h="533247">
                <a:tc>
                  <a:txBody>
                    <a:bodyPr/>
                    <a:lstStyle/>
                    <a:p>
                      <a:r>
                        <a:rPr lang="en-US" sz="2000" b="0" dirty="0">
                          <a:latin typeface="Georgia" pitchFamily="18" charset="0"/>
                        </a:rPr>
                        <a:t>On-going Schemes</a:t>
                      </a:r>
                    </a:p>
                  </a:txBody>
                  <a:tcPr/>
                </a:tc>
                <a:tc>
                  <a:txBody>
                    <a:bodyPr/>
                    <a:lstStyle/>
                    <a:p>
                      <a:r>
                        <a:rPr lang="en-US" sz="2000" dirty="0">
                          <a:latin typeface="Georgia" pitchFamily="18" charset="0"/>
                        </a:rPr>
                        <a:t>48 Nos. </a:t>
                      </a:r>
                    </a:p>
                  </a:txBody>
                  <a:tcPr/>
                </a:tc>
                <a:extLst>
                  <a:ext uri="{0D108BD9-81ED-4DB2-BD59-A6C34878D82A}">
                    <a16:rowId xmlns:a16="http://schemas.microsoft.com/office/drawing/2014/main" val="10002"/>
                  </a:ext>
                </a:extLst>
              </a:tr>
              <a:tr h="533247">
                <a:tc>
                  <a:txBody>
                    <a:bodyPr/>
                    <a:lstStyle/>
                    <a:p>
                      <a:r>
                        <a:rPr lang="en-US" sz="2000" b="0" dirty="0">
                          <a:latin typeface="Georgia" pitchFamily="18" charset="0"/>
                        </a:rPr>
                        <a:t>New Schemes</a:t>
                      </a:r>
                    </a:p>
                  </a:txBody>
                  <a:tcPr/>
                </a:tc>
                <a:tc>
                  <a:txBody>
                    <a:bodyPr/>
                    <a:lstStyle/>
                    <a:p>
                      <a:r>
                        <a:rPr lang="en-US" sz="2000" dirty="0">
                          <a:latin typeface="Georgia" pitchFamily="18" charset="0"/>
                        </a:rPr>
                        <a:t>27</a:t>
                      </a:r>
                      <a:r>
                        <a:rPr lang="en-US" sz="2000" baseline="0" dirty="0">
                          <a:latin typeface="Georgia" pitchFamily="18" charset="0"/>
                        </a:rPr>
                        <a:t> Nos. </a:t>
                      </a:r>
                      <a:endParaRPr lang="en-US" sz="2000" dirty="0">
                        <a:latin typeface="Georgia" pitchFamily="18" charset="0"/>
                      </a:endParaRPr>
                    </a:p>
                  </a:txBody>
                  <a:tcPr/>
                </a:tc>
                <a:extLst>
                  <a:ext uri="{0D108BD9-81ED-4DB2-BD59-A6C34878D82A}">
                    <a16:rowId xmlns:a16="http://schemas.microsoft.com/office/drawing/2014/main" val="10003"/>
                  </a:ext>
                </a:extLst>
              </a:tr>
              <a:tr h="533247">
                <a:tc>
                  <a:txBody>
                    <a:bodyPr/>
                    <a:lstStyle/>
                    <a:p>
                      <a:r>
                        <a:rPr lang="en-US" sz="2000" b="0" dirty="0">
                          <a:latin typeface="Georgia" pitchFamily="18" charset="0"/>
                        </a:rPr>
                        <a:t>Total Allocation</a:t>
                      </a:r>
                    </a:p>
                  </a:txBody>
                  <a:tcPr/>
                </a:tc>
                <a:tc>
                  <a:txBody>
                    <a:bodyPr/>
                    <a:lstStyle/>
                    <a:p>
                      <a:r>
                        <a:rPr lang="en-US" sz="2000" dirty="0">
                          <a:latin typeface="Georgia" pitchFamily="18" charset="0"/>
                        </a:rPr>
                        <a:t>Rs. 4587.819</a:t>
                      </a:r>
                    </a:p>
                  </a:txBody>
                  <a:tcPr/>
                </a:tc>
                <a:extLst>
                  <a:ext uri="{0D108BD9-81ED-4DB2-BD59-A6C34878D82A}">
                    <a16:rowId xmlns:a16="http://schemas.microsoft.com/office/drawing/2014/main" val="10004"/>
                  </a:ext>
                </a:extLst>
              </a:tr>
              <a:tr h="533247">
                <a:tc>
                  <a:txBody>
                    <a:bodyPr/>
                    <a:lstStyle/>
                    <a:p>
                      <a:r>
                        <a:rPr lang="en-US" sz="2000" b="0" dirty="0">
                          <a:latin typeface="Georgia" pitchFamily="18" charset="0"/>
                        </a:rPr>
                        <a:t>Allocation for On-going Schemes</a:t>
                      </a:r>
                    </a:p>
                  </a:txBody>
                  <a:tcPr/>
                </a:tc>
                <a:tc>
                  <a:txBody>
                    <a:bodyPr/>
                    <a:lstStyle/>
                    <a:p>
                      <a:r>
                        <a:rPr lang="en-US" sz="2000" dirty="0">
                          <a:latin typeface="Georgia" pitchFamily="18" charset="0"/>
                        </a:rPr>
                        <a:t>Rs. 3764. 319</a:t>
                      </a:r>
                    </a:p>
                  </a:txBody>
                  <a:tcPr/>
                </a:tc>
                <a:extLst>
                  <a:ext uri="{0D108BD9-81ED-4DB2-BD59-A6C34878D82A}">
                    <a16:rowId xmlns:a16="http://schemas.microsoft.com/office/drawing/2014/main" val="10005"/>
                  </a:ext>
                </a:extLst>
              </a:tr>
              <a:tr h="533247">
                <a:tc>
                  <a:txBody>
                    <a:bodyPr/>
                    <a:lstStyle/>
                    <a:p>
                      <a:r>
                        <a:rPr lang="en-US" sz="2000" b="0" dirty="0">
                          <a:latin typeface="Georgia" pitchFamily="18" charset="0"/>
                        </a:rPr>
                        <a:t>Allocation for New Schemes</a:t>
                      </a:r>
                    </a:p>
                  </a:txBody>
                  <a:tcPr/>
                </a:tc>
                <a:tc>
                  <a:txBody>
                    <a:bodyPr/>
                    <a:lstStyle/>
                    <a:p>
                      <a:r>
                        <a:rPr lang="en-US" sz="2000" dirty="0">
                          <a:latin typeface="Georgia" pitchFamily="18" charset="0"/>
                        </a:rPr>
                        <a:t>Rs. 823. 500 </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018985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05218"/>
            <a:ext cx="10972800" cy="1228298"/>
          </a:xfrm>
        </p:spPr>
        <p:txBody>
          <a:bodyPr>
            <a:normAutofit/>
          </a:bodyPr>
          <a:lstStyle/>
          <a:p>
            <a:pPr algn="ctr"/>
            <a:r>
              <a:rPr lang="en-US" sz="2800" b="1" dirty="0">
                <a:solidFill>
                  <a:srgbClr val="00B050"/>
                </a:solidFill>
                <a:latin typeface="+mn-lt"/>
                <a:cs typeface="Arial" panose="020B0604020202020204" pitchFamily="34" charset="0"/>
              </a:rPr>
              <a:t>Miscellaneous </a:t>
            </a:r>
          </a:p>
        </p:txBody>
      </p:sp>
      <p:graphicFrame>
        <p:nvGraphicFramePr>
          <p:cNvPr id="4" name="Table 3"/>
          <p:cNvGraphicFramePr>
            <a:graphicFrameLocks noGrp="1"/>
          </p:cNvGraphicFramePr>
          <p:nvPr/>
        </p:nvGraphicFramePr>
        <p:xfrm>
          <a:off x="2032000" y="1897037"/>
          <a:ext cx="8128000" cy="3835024"/>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tblGrid>
              <a:tr h="517480">
                <a:tc>
                  <a:txBody>
                    <a:bodyPr/>
                    <a:lstStyle/>
                    <a:p>
                      <a:endParaRPr lang="en-US" sz="2000" dirty="0">
                        <a:latin typeface="Georgia" pitchFamily="18" charset="0"/>
                      </a:endParaRPr>
                    </a:p>
                  </a:txBody>
                  <a:tcPr>
                    <a:solidFill>
                      <a:schemeClr val="accent1">
                        <a:lumMod val="75000"/>
                      </a:schemeClr>
                    </a:solidFill>
                  </a:tcPr>
                </a:tc>
                <a:tc>
                  <a:txBody>
                    <a:bodyPr/>
                    <a:lstStyle/>
                    <a:p>
                      <a:r>
                        <a:rPr lang="en-US" sz="2000" dirty="0">
                          <a:latin typeface="Georgia" pitchFamily="18" charset="0"/>
                        </a:rPr>
                        <a:t>Rs. In Million </a:t>
                      </a:r>
                    </a:p>
                  </a:txBody>
                  <a:tcPr>
                    <a:solidFill>
                      <a:schemeClr val="accent1">
                        <a:lumMod val="75000"/>
                      </a:schemeClr>
                    </a:solidFill>
                  </a:tcPr>
                </a:tc>
                <a:extLst>
                  <a:ext uri="{0D108BD9-81ED-4DB2-BD59-A6C34878D82A}">
                    <a16:rowId xmlns:a16="http://schemas.microsoft.com/office/drawing/2014/main" val="10000"/>
                  </a:ext>
                </a:extLst>
              </a:tr>
              <a:tr h="552924">
                <a:tc>
                  <a:txBody>
                    <a:bodyPr/>
                    <a:lstStyle/>
                    <a:p>
                      <a:r>
                        <a:rPr lang="en-US" sz="2000" b="0" dirty="0">
                          <a:latin typeface="Georgia" pitchFamily="18" charset="0"/>
                        </a:rPr>
                        <a:t>Total Schemes</a:t>
                      </a:r>
                    </a:p>
                  </a:txBody>
                  <a:tcPr/>
                </a:tc>
                <a:tc>
                  <a:txBody>
                    <a:bodyPr/>
                    <a:lstStyle/>
                    <a:p>
                      <a:r>
                        <a:rPr lang="en-US" sz="2000" dirty="0">
                          <a:latin typeface="Georgia" pitchFamily="18" charset="0"/>
                        </a:rPr>
                        <a:t>51 Nos. </a:t>
                      </a:r>
                    </a:p>
                  </a:txBody>
                  <a:tcPr/>
                </a:tc>
                <a:extLst>
                  <a:ext uri="{0D108BD9-81ED-4DB2-BD59-A6C34878D82A}">
                    <a16:rowId xmlns:a16="http://schemas.microsoft.com/office/drawing/2014/main" val="10001"/>
                  </a:ext>
                </a:extLst>
              </a:tr>
              <a:tr h="552924">
                <a:tc>
                  <a:txBody>
                    <a:bodyPr/>
                    <a:lstStyle/>
                    <a:p>
                      <a:r>
                        <a:rPr lang="en-US" sz="2000" b="0" dirty="0">
                          <a:latin typeface="Georgia" pitchFamily="18" charset="0"/>
                        </a:rPr>
                        <a:t>On-going Schemes</a:t>
                      </a:r>
                    </a:p>
                  </a:txBody>
                  <a:tcPr/>
                </a:tc>
                <a:tc>
                  <a:txBody>
                    <a:bodyPr/>
                    <a:lstStyle/>
                    <a:p>
                      <a:r>
                        <a:rPr lang="en-US" sz="2000" dirty="0">
                          <a:latin typeface="Georgia" pitchFamily="18" charset="0"/>
                        </a:rPr>
                        <a:t>23 Nos.</a:t>
                      </a:r>
                    </a:p>
                  </a:txBody>
                  <a:tcPr/>
                </a:tc>
                <a:extLst>
                  <a:ext uri="{0D108BD9-81ED-4DB2-BD59-A6C34878D82A}">
                    <a16:rowId xmlns:a16="http://schemas.microsoft.com/office/drawing/2014/main" val="10002"/>
                  </a:ext>
                </a:extLst>
              </a:tr>
              <a:tr h="552924">
                <a:tc>
                  <a:txBody>
                    <a:bodyPr/>
                    <a:lstStyle/>
                    <a:p>
                      <a:r>
                        <a:rPr lang="en-US" sz="2000" b="0" dirty="0">
                          <a:latin typeface="Georgia" pitchFamily="18" charset="0"/>
                        </a:rPr>
                        <a:t>New Schemes</a:t>
                      </a:r>
                    </a:p>
                  </a:txBody>
                  <a:tcPr/>
                </a:tc>
                <a:tc>
                  <a:txBody>
                    <a:bodyPr/>
                    <a:lstStyle/>
                    <a:p>
                      <a:r>
                        <a:rPr lang="en-US" sz="2000" dirty="0">
                          <a:latin typeface="Georgia" pitchFamily="18" charset="0"/>
                        </a:rPr>
                        <a:t>28 Nos. </a:t>
                      </a:r>
                    </a:p>
                  </a:txBody>
                  <a:tcPr/>
                </a:tc>
                <a:extLst>
                  <a:ext uri="{0D108BD9-81ED-4DB2-BD59-A6C34878D82A}">
                    <a16:rowId xmlns:a16="http://schemas.microsoft.com/office/drawing/2014/main" val="10003"/>
                  </a:ext>
                </a:extLst>
              </a:tr>
              <a:tr h="552924">
                <a:tc>
                  <a:txBody>
                    <a:bodyPr/>
                    <a:lstStyle/>
                    <a:p>
                      <a:r>
                        <a:rPr lang="en-US" sz="2000" b="0" dirty="0">
                          <a:latin typeface="Georgia" pitchFamily="18" charset="0"/>
                        </a:rPr>
                        <a:t>Total Allocation</a:t>
                      </a:r>
                    </a:p>
                  </a:txBody>
                  <a:tcPr/>
                </a:tc>
                <a:tc>
                  <a:txBody>
                    <a:bodyPr/>
                    <a:lstStyle/>
                    <a:p>
                      <a:r>
                        <a:rPr lang="en-US" sz="2000" dirty="0">
                          <a:latin typeface="Georgia" pitchFamily="18" charset="0"/>
                        </a:rPr>
                        <a:t>Rs. 1503. 713</a:t>
                      </a:r>
                    </a:p>
                  </a:txBody>
                  <a:tcPr/>
                </a:tc>
                <a:extLst>
                  <a:ext uri="{0D108BD9-81ED-4DB2-BD59-A6C34878D82A}">
                    <a16:rowId xmlns:a16="http://schemas.microsoft.com/office/drawing/2014/main" val="10004"/>
                  </a:ext>
                </a:extLst>
              </a:tr>
              <a:tr h="552924">
                <a:tc>
                  <a:txBody>
                    <a:bodyPr/>
                    <a:lstStyle/>
                    <a:p>
                      <a:r>
                        <a:rPr lang="en-US" sz="2000" b="0" dirty="0">
                          <a:latin typeface="Georgia" pitchFamily="18" charset="0"/>
                        </a:rPr>
                        <a:t>Allocation for On-going Schemes</a:t>
                      </a:r>
                    </a:p>
                  </a:txBody>
                  <a:tcPr/>
                </a:tc>
                <a:tc>
                  <a:txBody>
                    <a:bodyPr/>
                    <a:lstStyle/>
                    <a:p>
                      <a:r>
                        <a:rPr lang="en-US" sz="2000" dirty="0">
                          <a:latin typeface="Georgia" pitchFamily="18" charset="0"/>
                        </a:rPr>
                        <a:t>Rs. 922. 463</a:t>
                      </a:r>
                    </a:p>
                  </a:txBody>
                  <a:tcPr/>
                </a:tc>
                <a:extLst>
                  <a:ext uri="{0D108BD9-81ED-4DB2-BD59-A6C34878D82A}">
                    <a16:rowId xmlns:a16="http://schemas.microsoft.com/office/drawing/2014/main" val="10005"/>
                  </a:ext>
                </a:extLst>
              </a:tr>
              <a:tr h="552924">
                <a:tc>
                  <a:txBody>
                    <a:bodyPr/>
                    <a:lstStyle/>
                    <a:p>
                      <a:r>
                        <a:rPr lang="en-US" sz="2000" b="0" dirty="0">
                          <a:latin typeface="Georgia" pitchFamily="18" charset="0"/>
                        </a:rPr>
                        <a:t>Allocation for New Schemes</a:t>
                      </a:r>
                    </a:p>
                  </a:txBody>
                  <a:tcPr/>
                </a:tc>
                <a:tc>
                  <a:txBody>
                    <a:bodyPr/>
                    <a:lstStyle/>
                    <a:p>
                      <a:r>
                        <a:rPr lang="en-US" sz="2000" dirty="0">
                          <a:latin typeface="Georgia" pitchFamily="18" charset="0"/>
                        </a:rPr>
                        <a:t>Rs. 581. 250 </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49491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73457"/>
            <a:ext cx="10515600" cy="1160058"/>
          </a:xfrm>
        </p:spPr>
        <p:txBody>
          <a:bodyPr>
            <a:noAutofit/>
          </a:bodyPr>
          <a:lstStyle/>
          <a:p>
            <a:pPr algn="ctr"/>
            <a:r>
              <a:rPr lang="en-US" sz="2400" b="1" dirty="0">
                <a:solidFill>
                  <a:srgbClr val="00B050"/>
                </a:solidFill>
                <a:latin typeface="+mn-lt"/>
                <a:cs typeface="Arial" panose="020B0604020202020204" pitchFamily="34" charset="0"/>
              </a:rPr>
              <a:t>Status of New Schemes  ADP 2016-17 as on  20.09.2016</a:t>
            </a:r>
            <a:br>
              <a:rPr lang="en-US" sz="2800" dirty="0">
                <a:latin typeface="Arial" panose="020B0604020202020204" pitchFamily="34" charset="0"/>
                <a:cs typeface="Arial" panose="020B0604020202020204" pitchFamily="34" charset="0"/>
              </a:rPr>
            </a:br>
            <a:r>
              <a:rPr lang="en-US" sz="2800" b="1" dirty="0">
                <a:latin typeface="Arial" panose="020B0604020202020204" pitchFamily="34" charset="0"/>
                <a:cs typeface="Arial" panose="020B0604020202020204" pitchFamily="34" charset="0"/>
              </a:rPr>
              <a:t> </a:t>
            </a:r>
            <a:br>
              <a:rPr lang="en-US" sz="2800" dirty="0">
                <a:latin typeface="Arial" panose="020B0604020202020204" pitchFamily="34" charset="0"/>
                <a:cs typeface="Arial" panose="020B0604020202020204" pitchFamily="34" charset="0"/>
              </a:rPr>
            </a:br>
            <a:br>
              <a:rPr lang="en-US" sz="2800" dirty="0">
                <a:latin typeface="Arial" panose="020B0604020202020204" pitchFamily="34" charset="0"/>
                <a:cs typeface="Arial" panose="020B0604020202020204" pitchFamily="34" charset="0"/>
              </a:rPr>
            </a:br>
            <a:endParaRPr lang="en-US" sz="2800"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nvGraphicFramePr>
        <p:xfrm>
          <a:off x="1146412" y="1132764"/>
          <a:ext cx="9853684" cy="5550931"/>
        </p:xfrm>
        <a:graphic>
          <a:graphicData uri="http://schemas.openxmlformats.org/drawingml/2006/table">
            <a:tbl>
              <a:tblPr firstRow="1" bandRow="1">
                <a:tableStyleId>{5C22544A-7EE6-4342-B048-85BDC9FD1C3A}</a:tableStyleId>
              </a:tblPr>
              <a:tblGrid>
                <a:gridCol w="4926842">
                  <a:extLst>
                    <a:ext uri="{9D8B030D-6E8A-4147-A177-3AD203B41FA5}">
                      <a16:colId xmlns:a16="http://schemas.microsoft.com/office/drawing/2014/main" val="20000"/>
                    </a:ext>
                  </a:extLst>
                </a:gridCol>
                <a:gridCol w="4926842">
                  <a:extLst>
                    <a:ext uri="{9D8B030D-6E8A-4147-A177-3AD203B41FA5}">
                      <a16:colId xmlns:a16="http://schemas.microsoft.com/office/drawing/2014/main" val="20001"/>
                    </a:ext>
                  </a:extLst>
                </a:gridCol>
              </a:tblGrid>
              <a:tr h="483914">
                <a:tc gridSpan="2">
                  <a:txBody>
                    <a:bodyPr/>
                    <a:lstStyle/>
                    <a:p>
                      <a:pPr algn="ctr"/>
                      <a:r>
                        <a:rPr lang="en-US" sz="2400" b="1" dirty="0"/>
                        <a:t>ABSTRACT</a:t>
                      </a:r>
                      <a:r>
                        <a:rPr lang="en-US" sz="2400" b="1" baseline="0" dirty="0"/>
                        <a:t> </a:t>
                      </a:r>
                      <a:endParaRPr lang="en-US" sz="2400" b="1" dirty="0"/>
                    </a:p>
                  </a:txBody>
                  <a:tcPr>
                    <a:solidFill>
                      <a:schemeClr val="accent1">
                        <a:lumMod val="75000"/>
                      </a:schemeClr>
                    </a:solidFill>
                  </a:tcPr>
                </a:tc>
                <a:tc hMerge="1">
                  <a:txBody>
                    <a:bodyPr/>
                    <a:lstStyle/>
                    <a:p>
                      <a:endParaRPr lang="en-US" dirty="0"/>
                    </a:p>
                  </a:txBody>
                  <a:tcPr/>
                </a:tc>
                <a:extLst>
                  <a:ext uri="{0D108BD9-81ED-4DB2-BD59-A6C34878D82A}">
                    <a16:rowId xmlns:a16="http://schemas.microsoft.com/office/drawing/2014/main" val="10000"/>
                  </a:ext>
                </a:extLst>
              </a:tr>
              <a:tr h="419392">
                <a:tc>
                  <a:txBody>
                    <a:bodyPr/>
                    <a:lstStyle/>
                    <a:p>
                      <a:r>
                        <a:rPr lang="en-US" sz="1800" dirty="0">
                          <a:latin typeface="Georgia" pitchFamily="18" charset="0"/>
                        </a:rPr>
                        <a:t>Total No. of new Schemes</a:t>
                      </a:r>
                    </a:p>
                  </a:txBody>
                  <a:tcPr/>
                </a:tc>
                <a:tc>
                  <a:txBody>
                    <a:bodyPr/>
                    <a:lstStyle/>
                    <a:p>
                      <a:r>
                        <a:rPr lang="en-US" sz="1800" dirty="0">
                          <a:latin typeface="Georgia" pitchFamily="18" charset="0"/>
                        </a:rPr>
                        <a:t>211  Nos. </a:t>
                      </a:r>
                    </a:p>
                  </a:txBody>
                  <a:tcPr/>
                </a:tc>
                <a:extLst>
                  <a:ext uri="{0D108BD9-81ED-4DB2-BD59-A6C34878D82A}">
                    <a16:rowId xmlns:a16="http://schemas.microsoft.com/office/drawing/2014/main" val="10001"/>
                  </a:ext>
                </a:extLst>
              </a:tr>
              <a:tr h="742001">
                <a:tc>
                  <a:txBody>
                    <a:bodyPr/>
                    <a:lstStyle/>
                    <a:p>
                      <a:r>
                        <a:rPr lang="en-US" sz="1800" dirty="0">
                          <a:latin typeface="Georgia" pitchFamily="18" charset="0"/>
                        </a:rPr>
                        <a:t>No. of Schemes</a:t>
                      </a:r>
                      <a:r>
                        <a:rPr lang="en-US" sz="1800" baseline="0" dirty="0">
                          <a:latin typeface="Georgia" pitchFamily="18" charset="0"/>
                        </a:rPr>
                        <a:t> to be approved by PDWP Forum </a:t>
                      </a:r>
                      <a:endParaRPr lang="en-US" sz="1800" dirty="0">
                        <a:latin typeface="Georgia" pitchFamily="18" charset="0"/>
                      </a:endParaRPr>
                    </a:p>
                  </a:txBody>
                  <a:tcPr/>
                </a:tc>
                <a:tc>
                  <a:txBody>
                    <a:bodyPr/>
                    <a:lstStyle/>
                    <a:p>
                      <a:r>
                        <a:rPr lang="en-US" sz="1800" dirty="0">
                          <a:latin typeface="Georgia" pitchFamily="18" charset="0"/>
                        </a:rPr>
                        <a:t>09 Nos.</a:t>
                      </a:r>
                    </a:p>
                  </a:txBody>
                  <a:tcPr/>
                </a:tc>
                <a:extLst>
                  <a:ext uri="{0D108BD9-81ED-4DB2-BD59-A6C34878D82A}">
                    <a16:rowId xmlns:a16="http://schemas.microsoft.com/office/drawing/2014/main" val="10002"/>
                  </a:ext>
                </a:extLst>
              </a:tr>
              <a:tr h="742001">
                <a:tc>
                  <a:txBody>
                    <a:bodyPr/>
                    <a:lstStyle/>
                    <a:p>
                      <a:r>
                        <a:rPr lang="en-US" sz="1800" dirty="0">
                          <a:latin typeface="Georgia" pitchFamily="18" charset="0"/>
                        </a:rPr>
                        <a:t>No.</a:t>
                      </a:r>
                      <a:r>
                        <a:rPr lang="en-US" sz="1800" baseline="0" dirty="0">
                          <a:latin typeface="Georgia" pitchFamily="18" charset="0"/>
                        </a:rPr>
                        <a:t> of Schemes to be approved by DDWP Forum </a:t>
                      </a:r>
                      <a:endParaRPr lang="en-US" sz="1800" dirty="0">
                        <a:latin typeface="Georgia" pitchFamily="18" charset="0"/>
                      </a:endParaRPr>
                    </a:p>
                  </a:txBody>
                  <a:tcPr/>
                </a:tc>
                <a:tc>
                  <a:txBody>
                    <a:bodyPr/>
                    <a:lstStyle/>
                    <a:p>
                      <a:r>
                        <a:rPr lang="en-US" sz="1800" dirty="0">
                          <a:latin typeface="Georgia" pitchFamily="18" charset="0"/>
                        </a:rPr>
                        <a:t>202 Nos.</a:t>
                      </a:r>
                      <a:r>
                        <a:rPr lang="en-US" sz="1800" baseline="0" dirty="0">
                          <a:latin typeface="Georgia" pitchFamily="18" charset="0"/>
                        </a:rPr>
                        <a:t> </a:t>
                      </a:r>
                      <a:endParaRPr lang="en-US" sz="1800" dirty="0">
                        <a:latin typeface="Georgia" pitchFamily="18" charset="0"/>
                      </a:endParaRPr>
                    </a:p>
                  </a:txBody>
                  <a:tcPr/>
                </a:tc>
                <a:extLst>
                  <a:ext uri="{0D108BD9-81ED-4DB2-BD59-A6C34878D82A}">
                    <a16:rowId xmlns:a16="http://schemas.microsoft.com/office/drawing/2014/main" val="10003"/>
                  </a:ext>
                </a:extLst>
              </a:tr>
              <a:tr h="1165134">
                <a:tc>
                  <a:txBody>
                    <a:bodyPr/>
                    <a:lstStyle/>
                    <a:p>
                      <a:r>
                        <a:rPr lang="en-US" sz="1800" dirty="0">
                          <a:latin typeface="Georgia" pitchFamily="18" charset="0"/>
                        </a:rPr>
                        <a:t>Total Approved Schemes </a:t>
                      </a:r>
                    </a:p>
                    <a:p>
                      <a:endParaRPr lang="en-US" sz="1800" dirty="0">
                        <a:latin typeface="Georgia" pitchFamily="18" charset="0"/>
                      </a:endParaRPr>
                    </a:p>
                    <a:p>
                      <a:pPr>
                        <a:buFont typeface="Wingdings" pitchFamily="2" charset="2"/>
                        <a:buChar char="§"/>
                      </a:pPr>
                      <a:r>
                        <a:rPr lang="en-US" sz="1800" dirty="0">
                          <a:latin typeface="Georgia" pitchFamily="18" charset="0"/>
                        </a:rPr>
                        <a:t>By PDWP</a:t>
                      </a:r>
                    </a:p>
                    <a:p>
                      <a:pPr>
                        <a:buFont typeface="Wingdings" pitchFamily="2" charset="2"/>
                        <a:buChar char="§"/>
                      </a:pPr>
                      <a:r>
                        <a:rPr lang="en-US" sz="1800" baseline="0" dirty="0">
                          <a:latin typeface="Georgia" pitchFamily="18" charset="0"/>
                        </a:rPr>
                        <a:t>By DDWP </a:t>
                      </a:r>
                      <a:endParaRPr lang="en-US" sz="1800" dirty="0">
                        <a:latin typeface="Georgia" pitchFamily="18" charset="0"/>
                      </a:endParaRPr>
                    </a:p>
                  </a:txBody>
                  <a:tcPr/>
                </a:tc>
                <a:tc>
                  <a:txBody>
                    <a:bodyPr/>
                    <a:lstStyle/>
                    <a:p>
                      <a:r>
                        <a:rPr lang="en-US" sz="1800" dirty="0">
                          <a:latin typeface="Georgia" pitchFamily="18" charset="0"/>
                        </a:rPr>
                        <a:t>07 Nos.</a:t>
                      </a:r>
                    </a:p>
                    <a:p>
                      <a:r>
                        <a:rPr lang="en-US" sz="1800" dirty="0">
                          <a:latin typeface="Georgia" pitchFamily="18" charset="0"/>
                        </a:rPr>
                        <a:t> </a:t>
                      </a:r>
                    </a:p>
                    <a:p>
                      <a:pPr>
                        <a:buFont typeface="Wingdings" pitchFamily="2" charset="2"/>
                        <a:buChar char="§"/>
                      </a:pPr>
                      <a:r>
                        <a:rPr lang="en-US" sz="1800" baseline="0" dirty="0">
                          <a:latin typeface="Georgia" pitchFamily="18" charset="0"/>
                        </a:rPr>
                        <a:t> 03 nos. </a:t>
                      </a:r>
                    </a:p>
                    <a:p>
                      <a:pPr>
                        <a:buFont typeface="Wingdings" pitchFamily="2" charset="2"/>
                        <a:buChar char="§"/>
                      </a:pPr>
                      <a:r>
                        <a:rPr lang="en-US" sz="1800" baseline="0" dirty="0">
                          <a:latin typeface="Georgia" pitchFamily="18" charset="0"/>
                        </a:rPr>
                        <a:t>04 nos. </a:t>
                      </a:r>
                      <a:endParaRPr lang="en-US" sz="1800" dirty="0">
                        <a:latin typeface="Georgia" pitchFamily="18" charset="0"/>
                      </a:endParaRPr>
                    </a:p>
                  </a:txBody>
                  <a:tcPr/>
                </a:tc>
                <a:extLst>
                  <a:ext uri="{0D108BD9-81ED-4DB2-BD59-A6C34878D82A}">
                    <a16:rowId xmlns:a16="http://schemas.microsoft.com/office/drawing/2014/main" val="10004"/>
                  </a:ext>
                </a:extLst>
              </a:tr>
              <a:tr h="658301">
                <a:tc>
                  <a:txBody>
                    <a:bodyPr/>
                    <a:lstStyle/>
                    <a:p>
                      <a:r>
                        <a:rPr lang="en-US" sz="1800" dirty="0">
                          <a:latin typeface="Georgia" pitchFamily="18" charset="0"/>
                        </a:rPr>
                        <a:t>PC –I</a:t>
                      </a:r>
                      <a:r>
                        <a:rPr lang="en-US" sz="1800" baseline="0" dirty="0">
                          <a:latin typeface="Georgia" pitchFamily="18" charset="0"/>
                        </a:rPr>
                        <a:t> ready for DDWP</a:t>
                      </a:r>
                      <a:endParaRPr lang="en-US" sz="1800" dirty="0">
                        <a:latin typeface="Georgia" pitchFamily="18" charset="0"/>
                      </a:endParaRPr>
                    </a:p>
                  </a:txBody>
                  <a:tcPr/>
                </a:tc>
                <a:tc>
                  <a:txBody>
                    <a:bodyPr/>
                    <a:lstStyle/>
                    <a:p>
                      <a:r>
                        <a:rPr lang="en-US" sz="1800" dirty="0">
                          <a:latin typeface="Georgia" pitchFamily="18" charset="0"/>
                        </a:rPr>
                        <a:t>90 Nos. </a:t>
                      </a:r>
                    </a:p>
                  </a:txBody>
                  <a:tcPr/>
                </a:tc>
                <a:extLst>
                  <a:ext uri="{0D108BD9-81ED-4DB2-BD59-A6C34878D82A}">
                    <a16:rowId xmlns:a16="http://schemas.microsoft.com/office/drawing/2014/main" val="10005"/>
                  </a:ext>
                </a:extLst>
              </a:tr>
              <a:tr h="658301">
                <a:tc>
                  <a:txBody>
                    <a:bodyPr/>
                    <a:lstStyle/>
                    <a:p>
                      <a:r>
                        <a:rPr lang="en-US" sz="1800" dirty="0">
                          <a:latin typeface="Georgia" pitchFamily="18" charset="0"/>
                        </a:rPr>
                        <a:t>PC-I Under scrutiny </a:t>
                      </a:r>
                    </a:p>
                  </a:txBody>
                  <a:tcPr/>
                </a:tc>
                <a:tc>
                  <a:txBody>
                    <a:bodyPr/>
                    <a:lstStyle/>
                    <a:p>
                      <a:r>
                        <a:rPr lang="en-US" sz="1800" dirty="0">
                          <a:latin typeface="Georgia" pitchFamily="18" charset="0"/>
                        </a:rPr>
                        <a:t>30 Nos. </a:t>
                      </a:r>
                    </a:p>
                  </a:txBody>
                  <a:tcPr/>
                </a:tc>
                <a:extLst>
                  <a:ext uri="{0D108BD9-81ED-4DB2-BD59-A6C34878D82A}">
                    <a16:rowId xmlns:a16="http://schemas.microsoft.com/office/drawing/2014/main" val="10006"/>
                  </a:ext>
                </a:extLst>
              </a:tr>
              <a:tr h="658301">
                <a:tc>
                  <a:txBody>
                    <a:bodyPr/>
                    <a:lstStyle/>
                    <a:p>
                      <a:r>
                        <a:rPr lang="en-US" sz="1800" dirty="0">
                          <a:latin typeface="Georgia" pitchFamily="18" charset="0"/>
                        </a:rPr>
                        <a:t>PC-I awaited from Executing Agency </a:t>
                      </a:r>
                    </a:p>
                  </a:txBody>
                  <a:tcPr/>
                </a:tc>
                <a:tc>
                  <a:txBody>
                    <a:bodyPr/>
                    <a:lstStyle/>
                    <a:p>
                      <a:r>
                        <a:rPr lang="en-US" sz="1800" dirty="0">
                          <a:latin typeface="Georgia" pitchFamily="18" charset="0"/>
                        </a:rPr>
                        <a:t>78 Nos.</a:t>
                      </a:r>
                      <a:r>
                        <a:rPr lang="en-US" sz="1800" baseline="0" dirty="0">
                          <a:latin typeface="Georgia" pitchFamily="18" charset="0"/>
                        </a:rPr>
                        <a:t> </a:t>
                      </a:r>
                      <a:endParaRPr lang="en-US" sz="1800" dirty="0">
                        <a:latin typeface="Georgia" pitchFamily="18" charset="0"/>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038941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1570" y="395785"/>
            <a:ext cx="10549720" cy="327546"/>
          </a:xfrm>
        </p:spPr>
        <p:txBody>
          <a:bodyPr>
            <a:normAutofit fontScale="90000"/>
          </a:bodyPr>
          <a:lstStyle/>
          <a:p>
            <a:endParaRPr lang="en-US" dirty="0"/>
          </a:p>
        </p:txBody>
      </p:sp>
      <p:pic>
        <p:nvPicPr>
          <p:cNvPr id="4" name="Content Placeholder 3"/>
          <p:cNvPicPr>
            <a:picLocks noGrp="1" noChangeAspect="1"/>
          </p:cNvPicPr>
          <p:nvPr>
            <p:ph idx="1"/>
          </p:nvPr>
        </p:nvPicPr>
        <p:blipFill>
          <a:blip r:embed="rId2" cstate="print"/>
          <a:srcRect l="9964" t="8249" r="8408" b="10460"/>
          <a:stretch>
            <a:fillRect/>
          </a:stretch>
        </p:blipFill>
        <p:spPr>
          <a:xfrm>
            <a:off x="573206" y="354841"/>
            <a:ext cx="11136573" cy="6503159"/>
          </a:xfrm>
          <a:prstGeom prst="rect">
            <a:avLst/>
          </a:prstGeom>
        </p:spPr>
      </p:pic>
    </p:spTree>
    <p:extLst>
      <p:ext uri="{BB962C8B-B14F-4D97-AF65-F5344CB8AC3E}">
        <p14:creationId xmlns:p14="http://schemas.microsoft.com/office/powerpoint/2010/main" val="25382716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52132" y="3043451"/>
            <a:ext cx="7438030" cy="830997"/>
          </a:xfrm>
          <a:prstGeom prst="rect">
            <a:avLst/>
          </a:prstGeom>
        </p:spPr>
        <p:txBody>
          <a:bodyPr wrap="square">
            <a:spAutoFit/>
            <a:scene3d>
              <a:camera prst="perspectiveRight"/>
              <a:lightRig rig="threePt" dir="t"/>
            </a:scene3d>
          </a:bodyPr>
          <a:lstStyle/>
          <a:p>
            <a:pPr algn="ctr"/>
            <a:r>
              <a:rPr lang="en-US" sz="4800" b="1" spc="50" dirty="0">
                <a:ln w="13500">
                  <a:solidFill>
                    <a:schemeClr val="accent1">
                      <a:shade val="2500"/>
                      <a:alpha val="6500"/>
                    </a:schemeClr>
                  </a:solidFill>
                  <a:prstDash val="solid"/>
                </a:ln>
                <a:solidFill>
                  <a:schemeClr val="accent5">
                    <a:lumMod val="75000"/>
                  </a:schemeClr>
                </a:solidFill>
                <a:effectLst>
                  <a:innerShdw blurRad="50900" dist="38500" dir="13500000">
                    <a:srgbClr val="000000">
                      <a:alpha val="60000"/>
                    </a:srgbClr>
                  </a:innerShdw>
                </a:effectLst>
              </a:rPr>
              <a:t>Thank You!</a:t>
            </a:r>
            <a:endParaRPr lang="en-US" sz="4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399" y="777922"/>
            <a:ext cx="7868694" cy="1146411"/>
          </a:xfrm>
        </p:spPr>
        <p:txBody>
          <a:bodyPr>
            <a:noAutofit/>
          </a:bodyPr>
          <a:lstStyle/>
          <a:p>
            <a:pPr algn="ctr"/>
            <a:r>
              <a:rPr lang="en-US" sz="2800" b="1" dirty="0">
                <a:solidFill>
                  <a:srgbClr val="00B050"/>
                </a:solidFill>
                <a:latin typeface="Georgia" pitchFamily="18" charset="0"/>
                <a:cs typeface="Arial" panose="020B0604020202020204" pitchFamily="34" charset="0"/>
              </a:rPr>
              <a:t>Objective of Education Department </a:t>
            </a:r>
          </a:p>
        </p:txBody>
      </p:sp>
      <p:sp>
        <p:nvSpPr>
          <p:cNvPr id="3" name="Content Placeholder 2"/>
          <p:cNvSpPr>
            <a:spLocks noGrp="1"/>
          </p:cNvSpPr>
          <p:nvPr>
            <p:ph idx="1"/>
          </p:nvPr>
        </p:nvSpPr>
        <p:spPr>
          <a:xfrm>
            <a:off x="838200" y="1924334"/>
            <a:ext cx="10515600" cy="4730465"/>
          </a:xfrm>
        </p:spPr>
        <p:txBody>
          <a:bodyPr>
            <a:normAutofit/>
          </a:bodyPr>
          <a:lstStyle/>
          <a:p>
            <a:pPr algn="just">
              <a:lnSpc>
                <a:spcPct val="150000"/>
              </a:lnSpc>
              <a:buClr>
                <a:schemeClr val="accent1">
                  <a:lumMod val="75000"/>
                </a:schemeClr>
              </a:buClr>
              <a:buFont typeface="Wingdings" pitchFamily="2" charset="2"/>
              <a:buChar char="Ø"/>
            </a:pPr>
            <a:r>
              <a:rPr lang="en-US" sz="2200" dirty="0">
                <a:latin typeface="Georgia" pitchFamily="18" charset="0"/>
                <a:cs typeface="Arial" panose="020B0604020202020204" pitchFamily="34" charset="0"/>
              </a:rPr>
              <a:t>Enhances Technical &amp; Professional skills of its people so that they can play their due role in the development of country.</a:t>
            </a:r>
          </a:p>
          <a:p>
            <a:pPr algn="just">
              <a:lnSpc>
                <a:spcPct val="150000"/>
              </a:lnSpc>
              <a:buClr>
                <a:schemeClr val="accent1">
                  <a:lumMod val="75000"/>
                </a:schemeClr>
              </a:buClr>
              <a:buFont typeface="Wingdings" pitchFamily="2" charset="2"/>
              <a:buChar char="Ø"/>
            </a:pPr>
            <a:r>
              <a:rPr lang="en-US" sz="2200" dirty="0">
                <a:latin typeface="Georgia" pitchFamily="18" charset="0"/>
                <a:cs typeface="Arial" panose="020B0604020202020204" pitchFamily="34" charset="0"/>
              </a:rPr>
              <a:t>Fulfill states responsibility to provide basic education to its people.</a:t>
            </a:r>
          </a:p>
          <a:p>
            <a:pPr algn="just">
              <a:lnSpc>
                <a:spcPct val="150000"/>
              </a:lnSpc>
              <a:buClr>
                <a:schemeClr val="accent1">
                  <a:lumMod val="75000"/>
                </a:schemeClr>
              </a:buClr>
              <a:buFont typeface="Wingdings" pitchFamily="2" charset="2"/>
              <a:buChar char="Ø"/>
            </a:pPr>
            <a:r>
              <a:rPr lang="en-US" sz="2200" dirty="0">
                <a:latin typeface="Georgia" pitchFamily="18" charset="0"/>
                <a:cs typeface="Arial" panose="020B0604020202020204" pitchFamily="34" charset="0"/>
              </a:rPr>
              <a:t>Look after the Educational affairs within the province </a:t>
            </a:r>
          </a:p>
          <a:p>
            <a:pPr algn="just">
              <a:lnSpc>
                <a:spcPct val="150000"/>
              </a:lnSpc>
              <a:buClr>
                <a:schemeClr val="accent1">
                  <a:lumMod val="75000"/>
                </a:schemeClr>
              </a:buClr>
              <a:buFont typeface="Wingdings" pitchFamily="2" charset="2"/>
              <a:buChar char="Ø"/>
            </a:pPr>
            <a:r>
              <a:rPr lang="en-US" sz="2200" dirty="0">
                <a:latin typeface="Georgia" pitchFamily="18" charset="0"/>
                <a:cs typeface="Arial" panose="020B0604020202020204" pitchFamily="34" charset="0"/>
              </a:rPr>
              <a:t>Co-ordinate with Federal Government and donor agencies regarding promotion of education in the province. </a:t>
            </a:r>
          </a:p>
          <a:p>
            <a:pPr algn="just">
              <a:lnSpc>
                <a:spcPct val="150000"/>
              </a:lnSpc>
              <a:buClr>
                <a:schemeClr val="accent1">
                  <a:lumMod val="75000"/>
                </a:schemeClr>
              </a:buClr>
              <a:buFont typeface="Wingdings" pitchFamily="2" charset="2"/>
              <a:buChar char="Ø"/>
            </a:pPr>
            <a:r>
              <a:rPr lang="en-US" sz="2200" dirty="0">
                <a:latin typeface="Georgia" pitchFamily="18" charset="0"/>
                <a:cs typeface="Arial" panose="020B0604020202020204" pitchFamily="34" charset="0"/>
              </a:rPr>
              <a:t>Plays supervisory role of Primary Education and manages Secondary Education, Technical Education, Incentive Programs and  Development Schemes.</a:t>
            </a:r>
          </a:p>
        </p:txBody>
      </p:sp>
    </p:spTree>
    <p:extLst>
      <p:ext uri="{BB962C8B-B14F-4D97-AF65-F5344CB8AC3E}">
        <p14:creationId xmlns:p14="http://schemas.microsoft.com/office/powerpoint/2010/main" val="4179058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699" y="409434"/>
            <a:ext cx="7476131" cy="1105468"/>
          </a:xfrm>
        </p:spPr>
        <p:txBody>
          <a:bodyPr>
            <a:normAutofit/>
          </a:bodyPr>
          <a:lstStyle/>
          <a:p>
            <a:pPr algn="ctr"/>
            <a:r>
              <a:rPr lang="en-US" sz="2800" b="1" dirty="0">
                <a:solidFill>
                  <a:srgbClr val="00B050"/>
                </a:solidFill>
                <a:latin typeface="+mn-lt"/>
                <a:cs typeface="Arial" panose="020B0604020202020204" pitchFamily="34" charset="0"/>
              </a:rPr>
              <a:t>Functions of Education Department </a:t>
            </a:r>
          </a:p>
        </p:txBody>
      </p:sp>
      <p:sp>
        <p:nvSpPr>
          <p:cNvPr id="3" name="Content Placeholder 2"/>
          <p:cNvSpPr>
            <a:spLocks noGrp="1"/>
          </p:cNvSpPr>
          <p:nvPr>
            <p:ph idx="1"/>
          </p:nvPr>
        </p:nvSpPr>
        <p:spPr>
          <a:xfrm>
            <a:off x="838200" y="1282890"/>
            <a:ext cx="10515600" cy="5308979"/>
          </a:xfrm>
        </p:spPr>
        <p:txBody>
          <a:bodyPr>
            <a:normAutofit fontScale="25000" lnSpcReduction="20000"/>
          </a:bodyPr>
          <a:lstStyle/>
          <a:p>
            <a:pPr marL="0" indent="0" algn="just">
              <a:buNone/>
            </a:pPr>
            <a:r>
              <a:rPr lang="en-US" sz="2600" dirty="0">
                <a:latin typeface="Georgia" pitchFamily="18" charset="0"/>
              </a:rPr>
              <a:t>  </a:t>
            </a:r>
            <a:endParaRPr lang="en-US" sz="4500" dirty="0">
              <a:latin typeface="Georgia" pitchFamily="18" charset="0"/>
              <a:cs typeface="Arial" panose="020B0604020202020204" pitchFamily="34" charset="0"/>
            </a:endParaRP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Arrange and Manage General Education </a:t>
            </a:r>
          </a:p>
          <a:p>
            <a:pPr lvl="1" algn="just">
              <a:lnSpc>
                <a:spcPct val="160000"/>
              </a:lnSpc>
              <a:buClr>
                <a:schemeClr val="accent1">
                  <a:lumMod val="75000"/>
                </a:schemeClr>
              </a:buClr>
              <a:buFont typeface="Courier New" pitchFamily="49" charset="0"/>
              <a:buChar char="o"/>
            </a:pPr>
            <a:r>
              <a:rPr lang="en-US" sz="7400" i="1" dirty="0">
                <a:solidFill>
                  <a:schemeClr val="tx1"/>
                </a:solidFill>
                <a:latin typeface="Georgia" pitchFamily="18" charset="0"/>
                <a:cs typeface="Arial" panose="020B0604020202020204" pitchFamily="34" charset="0"/>
              </a:rPr>
              <a:t>Primary Education</a:t>
            </a:r>
          </a:p>
          <a:p>
            <a:pPr lvl="1" algn="just">
              <a:lnSpc>
                <a:spcPct val="160000"/>
              </a:lnSpc>
              <a:buClr>
                <a:schemeClr val="accent1">
                  <a:lumMod val="75000"/>
                </a:schemeClr>
              </a:buClr>
              <a:buFont typeface="Courier New" pitchFamily="49" charset="0"/>
              <a:buChar char="o"/>
            </a:pPr>
            <a:r>
              <a:rPr lang="en-US" sz="7400" i="1" dirty="0">
                <a:solidFill>
                  <a:schemeClr val="tx1"/>
                </a:solidFill>
                <a:latin typeface="Georgia" pitchFamily="18" charset="0"/>
                <a:cs typeface="Arial" panose="020B0604020202020204" pitchFamily="34" charset="0"/>
              </a:rPr>
              <a:t>Secondary and Higher Secondary Education</a:t>
            </a:r>
          </a:p>
          <a:p>
            <a:pPr lvl="1" algn="just">
              <a:lnSpc>
                <a:spcPct val="160000"/>
              </a:lnSpc>
              <a:buClr>
                <a:schemeClr val="accent1">
                  <a:lumMod val="75000"/>
                </a:schemeClr>
              </a:buClr>
              <a:buFont typeface="Courier New" pitchFamily="49" charset="0"/>
              <a:buChar char="o"/>
            </a:pPr>
            <a:r>
              <a:rPr lang="en-US" sz="7400" i="1" dirty="0">
                <a:solidFill>
                  <a:schemeClr val="tx1"/>
                </a:solidFill>
                <a:latin typeface="Georgia" pitchFamily="18" charset="0"/>
                <a:cs typeface="Arial" panose="020B0604020202020204" pitchFamily="34" charset="0"/>
              </a:rPr>
              <a:t>College Education</a:t>
            </a:r>
          </a:p>
          <a:p>
            <a:pPr lvl="1" algn="just">
              <a:lnSpc>
                <a:spcPct val="160000"/>
              </a:lnSpc>
              <a:buClr>
                <a:schemeClr val="accent1">
                  <a:lumMod val="75000"/>
                </a:schemeClr>
              </a:buClr>
              <a:buNone/>
            </a:pPr>
            <a:endParaRPr lang="en-US" sz="7400" i="1" dirty="0">
              <a:solidFill>
                <a:schemeClr val="tx1"/>
              </a:solidFill>
              <a:latin typeface="Georgia" pitchFamily="18" charset="0"/>
              <a:cs typeface="Arial" panose="020B0604020202020204" pitchFamily="34" charset="0"/>
            </a:endParaRP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Grant Scholarships</a:t>
            </a: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Execute various Projects/Schemes with Donor coordination</a:t>
            </a: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Administer Human Resource of Education Department</a:t>
            </a: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Undertake Capacity building of Teachers (Training)</a:t>
            </a: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Promote education and research</a:t>
            </a:r>
          </a:p>
          <a:p>
            <a:pPr algn="just">
              <a:lnSpc>
                <a:spcPct val="160000"/>
              </a:lnSpc>
              <a:buClr>
                <a:schemeClr val="accent1">
                  <a:lumMod val="75000"/>
                </a:schemeClr>
              </a:buClr>
              <a:buFont typeface="Wingdings" pitchFamily="2" charset="2"/>
              <a:buChar char="Ø"/>
            </a:pPr>
            <a:r>
              <a:rPr lang="en-US" sz="7400" dirty="0">
                <a:latin typeface="Georgia" pitchFamily="18" charset="0"/>
                <a:cs typeface="Arial" panose="020B0604020202020204" pitchFamily="34" charset="0"/>
              </a:rPr>
              <a:t>Maintain supply and demand side interventions</a:t>
            </a:r>
          </a:p>
          <a:p>
            <a:pPr marL="0" indent="0">
              <a:buNone/>
            </a:pPr>
            <a:endParaRPr lang="en-US" dirty="0"/>
          </a:p>
        </p:txBody>
      </p:sp>
    </p:spTree>
    <p:extLst>
      <p:ext uri="{BB962C8B-B14F-4D97-AF65-F5344CB8AC3E}">
        <p14:creationId xmlns:p14="http://schemas.microsoft.com/office/powerpoint/2010/main" val="2815017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599" y="791570"/>
            <a:ext cx="8550323" cy="886418"/>
          </a:xfrm>
        </p:spPr>
        <p:txBody>
          <a:bodyPr>
            <a:normAutofit/>
          </a:bodyPr>
          <a:lstStyle/>
          <a:p>
            <a:pPr algn="ctr"/>
            <a:r>
              <a:rPr lang="en-US" sz="2800" b="1" dirty="0">
                <a:solidFill>
                  <a:srgbClr val="00B050"/>
                </a:solidFill>
                <a:latin typeface="+mn-lt"/>
                <a:cs typeface="Arial" panose="020B0604020202020204" pitchFamily="34" charset="0"/>
              </a:rPr>
              <a:t>Mission Statement</a:t>
            </a:r>
          </a:p>
        </p:txBody>
      </p:sp>
      <p:sp>
        <p:nvSpPr>
          <p:cNvPr id="3" name="Content Placeholder 2"/>
          <p:cNvSpPr>
            <a:spLocks noGrp="1"/>
          </p:cNvSpPr>
          <p:nvPr>
            <p:ph idx="1"/>
          </p:nvPr>
        </p:nvSpPr>
        <p:spPr>
          <a:xfrm>
            <a:off x="674426" y="2047164"/>
            <a:ext cx="10515600" cy="4135272"/>
          </a:xfrm>
        </p:spPr>
        <p:txBody>
          <a:bodyPr>
            <a:normAutofit/>
          </a:bodyPr>
          <a:lstStyle/>
          <a:p>
            <a:pPr marL="0" indent="0" algn="ctr">
              <a:lnSpc>
                <a:spcPct val="150000"/>
              </a:lnSpc>
              <a:buNone/>
            </a:pPr>
            <a:r>
              <a:rPr lang="en-US" sz="3200" b="1" dirty="0">
                <a:latin typeface="Arial" panose="020B0604020202020204" pitchFamily="34" charset="0"/>
                <a:cs typeface="Arial" panose="020B0604020202020204" pitchFamily="34" charset="0"/>
              </a:rPr>
              <a:t>"</a:t>
            </a:r>
            <a:r>
              <a:rPr lang="en-US" sz="2600" dirty="0">
                <a:latin typeface="Georgia" pitchFamily="18" charset="0"/>
                <a:cs typeface="Arial" panose="020B0604020202020204" pitchFamily="34" charset="0"/>
              </a:rPr>
              <a:t>Government of Sindh stands committed to universalize education, unfold strong policy actions for raising literacy to hundred percent and reform education in Sindh with the help of Democratic Government and elected representatives to secure gradual, but visible and sustainable improvement to access quality education easily"</a:t>
            </a:r>
          </a:p>
        </p:txBody>
      </p:sp>
    </p:spTree>
    <p:extLst>
      <p:ext uri="{BB962C8B-B14F-4D97-AF65-F5344CB8AC3E}">
        <p14:creationId xmlns:p14="http://schemas.microsoft.com/office/powerpoint/2010/main" val="2624633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015484" cy="1095375"/>
          </a:xfrm>
        </p:spPr>
        <p:txBody>
          <a:bodyPr>
            <a:normAutofit/>
          </a:bodyPr>
          <a:lstStyle/>
          <a:p>
            <a:pPr algn="ctr"/>
            <a:r>
              <a:rPr lang="en-US" sz="2800" b="1" dirty="0">
                <a:solidFill>
                  <a:srgbClr val="00B050"/>
                </a:solidFill>
                <a:latin typeface="+mn-lt"/>
              </a:rPr>
              <a:t>          Targets</a:t>
            </a:r>
          </a:p>
        </p:txBody>
      </p:sp>
      <p:sp>
        <p:nvSpPr>
          <p:cNvPr id="3" name="Content Placeholder 2"/>
          <p:cNvSpPr>
            <a:spLocks noGrp="1"/>
          </p:cNvSpPr>
          <p:nvPr>
            <p:ph idx="1"/>
          </p:nvPr>
        </p:nvSpPr>
        <p:spPr>
          <a:xfrm>
            <a:off x="838200" y="1555845"/>
            <a:ext cx="10515600" cy="5049670"/>
          </a:xfrm>
        </p:spPr>
        <p:txBody>
          <a:bodyPr>
            <a:noAutofit/>
          </a:bodyPr>
          <a:lstStyle/>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Provide free and compulsory Primary education </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Increase Primary net enrollment rate</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Provide buildings to all shelter-less Schools</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Provide missing facilities to all Schools</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Functionalize closed Schools</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Reduce Gender gap</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Reduce Urban and Rural gap</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Upgrade Primary Schools to Elementary Schools.</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Provide IT Labs to Secondary and Higher Secondary Schools.</a:t>
            </a:r>
          </a:p>
          <a:p>
            <a:pPr algn="just">
              <a:lnSpc>
                <a:spcPct val="150000"/>
              </a:lnSpc>
              <a:buClr>
                <a:schemeClr val="accent1">
                  <a:lumMod val="75000"/>
                </a:schemeClr>
              </a:buClr>
              <a:buFont typeface="Wingdings" pitchFamily="2" charset="2"/>
              <a:buChar char="Ø"/>
            </a:pPr>
            <a:r>
              <a:rPr lang="en-US" sz="2000" dirty="0">
                <a:latin typeface="Georgia" pitchFamily="18" charset="0"/>
                <a:cs typeface="Arial" panose="020B0604020202020204" pitchFamily="34" charset="0"/>
              </a:rPr>
              <a:t>Enhance the quality through improved learning outcomes.</a:t>
            </a:r>
          </a:p>
        </p:txBody>
      </p:sp>
    </p:spTree>
    <p:extLst>
      <p:ext uri="{BB962C8B-B14F-4D97-AF65-F5344CB8AC3E}">
        <p14:creationId xmlns:p14="http://schemas.microsoft.com/office/powerpoint/2010/main" val="2968560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0" y="-464024"/>
            <a:ext cx="12192000" cy="7765576"/>
          </a:xfrm>
          <a:prstGeom prst="rect">
            <a:avLst/>
          </a:prstGeom>
        </p:spPr>
      </p:pic>
    </p:spTree>
    <p:extLst>
      <p:ext uri="{BB962C8B-B14F-4D97-AF65-F5344CB8AC3E}">
        <p14:creationId xmlns:p14="http://schemas.microsoft.com/office/powerpoint/2010/main" val="2684971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504" y="559558"/>
            <a:ext cx="9919647" cy="941695"/>
          </a:xfrm>
        </p:spPr>
        <p:txBody>
          <a:bodyPr vert="horz" lIns="91440" tIns="45720" rIns="91440" bIns="45720" rtlCol="0" anchor="ctr">
            <a:normAutofit/>
          </a:bodyPr>
          <a:lstStyle/>
          <a:p>
            <a:pPr algn="ctr"/>
            <a:r>
              <a:rPr lang="en-US" sz="2600" b="1" dirty="0">
                <a:solidFill>
                  <a:srgbClr val="00B050"/>
                </a:solidFill>
                <a:latin typeface="+mn-lt"/>
                <a:cs typeface="Arial" panose="020B0604020202020204" pitchFamily="34" charset="0"/>
              </a:rPr>
              <a:t>Basic Summary of Government Schools</a:t>
            </a:r>
            <a:br>
              <a:rPr lang="en-US" sz="2800" b="1" dirty="0">
                <a:solidFill>
                  <a:srgbClr val="00B050"/>
                </a:solidFill>
                <a:latin typeface="Arial" panose="020B0604020202020204" pitchFamily="34" charset="0"/>
                <a:cs typeface="Arial" panose="020B0604020202020204" pitchFamily="34" charset="0"/>
              </a:rPr>
            </a:br>
            <a:r>
              <a:rPr lang="en-US" sz="2400" b="1" i="1" dirty="0">
                <a:solidFill>
                  <a:schemeClr val="accent1">
                    <a:lumMod val="75000"/>
                  </a:schemeClr>
                </a:solidFill>
                <a:latin typeface="+mn-lt"/>
                <a:cs typeface="Arial" panose="020B0604020202020204" pitchFamily="34" charset="0"/>
              </a:rPr>
              <a:t>Statistical Data </a:t>
            </a:r>
          </a:p>
        </p:txBody>
      </p:sp>
      <p:graphicFrame>
        <p:nvGraphicFramePr>
          <p:cNvPr id="4" name="Table 3"/>
          <p:cNvGraphicFramePr>
            <a:graphicFrameLocks noGrp="1"/>
          </p:cNvGraphicFramePr>
          <p:nvPr>
            <p:extLst>
              <p:ext uri="{D42A27DB-BD31-4B8C-83A1-F6EECF244321}">
                <p14:modId xmlns:p14="http://schemas.microsoft.com/office/powerpoint/2010/main" val="798748746"/>
              </p:ext>
            </p:extLst>
          </p:nvPr>
        </p:nvGraphicFramePr>
        <p:xfrm>
          <a:off x="982641" y="1473957"/>
          <a:ext cx="9921919" cy="5384041"/>
        </p:xfrm>
        <a:graphic>
          <a:graphicData uri="http://schemas.openxmlformats.org/drawingml/2006/table">
            <a:tbl>
              <a:tblPr/>
              <a:tblGrid>
                <a:gridCol w="1184708">
                  <a:extLst>
                    <a:ext uri="{9D8B030D-6E8A-4147-A177-3AD203B41FA5}">
                      <a16:colId xmlns:a16="http://schemas.microsoft.com/office/drawing/2014/main" val="20000"/>
                    </a:ext>
                  </a:extLst>
                </a:gridCol>
                <a:gridCol w="341124">
                  <a:extLst>
                    <a:ext uri="{9D8B030D-6E8A-4147-A177-3AD203B41FA5}">
                      <a16:colId xmlns:a16="http://schemas.microsoft.com/office/drawing/2014/main" val="20001"/>
                    </a:ext>
                  </a:extLst>
                </a:gridCol>
                <a:gridCol w="458552">
                  <a:extLst>
                    <a:ext uri="{9D8B030D-6E8A-4147-A177-3AD203B41FA5}">
                      <a16:colId xmlns:a16="http://schemas.microsoft.com/office/drawing/2014/main" val="20002"/>
                    </a:ext>
                  </a:extLst>
                </a:gridCol>
                <a:gridCol w="348530">
                  <a:extLst>
                    <a:ext uri="{9D8B030D-6E8A-4147-A177-3AD203B41FA5}">
                      <a16:colId xmlns:a16="http://schemas.microsoft.com/office/drawing/2014/main" val="20003"/>
                    </a:ext>
                  </a:extLst>
                </a:gridCol>
                <a:gridCol w="567337">
                  <a:extLst>
                    <a:ext uri="{9D8B030D-6E8A-4147-A177-3AD203B41FA5}">
                      <a16:colId xmlns:a16="http://schemas.microsoft.com/office/drawing/2014/main" val="20004"/>
                    </a:ext>
                  </a:extLst>
                </a:gridCol>
                <a:gridCol w="239749">
                  <a:extLst>
                    <a:ext uri="{9D8B030D-6E8A-4147-A177-3AD203B41FA5}">
                      <a16:colId xmlns:a16="http://schemas.microsoft.com/office/drawing/2014/main" val="20005"/>
                    </a:ext>
                  </a:extLst>
                </a:gridCol>
                <a:gridCol w="523480">
                  <a:extLst>
                    <a:ext uri="{9D8B030D-6E8A-4147-A177-3AD203B41FA5}">
                      <a16:colId xmlns:a16="http://schemas.microsoft.com/office/drawing/2014/main" val="20006"/>
                    </a:ext>
                  </a:extLst>
                </a:gridCol>
                <a:gridCol w="283606">
                  <a:extLst>
                    <a:ext uri="{9D8B030D-6E8A-4147-A177-3AD203B41FA5}">
                      <a16:colId xmlns:a16="http://schemas.microsoft.com/office/drawing/2014/main" val="20007"/>
                    </a:ext>
                  </a:extLst>
                </a:gridCol>
                <a:gridCol w="479618">
                  <a:extLst>
                    <a:ext uri="{9D8B030D-6E8A-4147-A177-3AD203B41FA5}">
                      <a16:colId xmlns:a16="http://schemas.microsoft.com/office/drawing/2014/main" val="20008"/>
                    </a:ext>
                  </a:extLst>
                </a:gridCol>
                <a:gridCol w="327467">
                  <a:extLst>
                    <a:ext uri="{9D8B030D-6E8A-4147-A177-3AD203B41FA5}">
                      <a16:colId xmlns:a16="http://schemas.microsoft.com/office/drawing/2014/main" val="20009"/>
                    </a:ext>
                  </a:extLst>
                </a:gridCol>
                <a:gridCol w="741048">
                  <a:extLst>
                    <a:ext uri="{9D8B030D-6E8A-4147-A177-3AD203B41FA5}">
                      <a16:colId xmlns:a16="http://schemas.microsoft.com/office/drawing/2014/main" val="20010"/>
                    </a:ext>
                  </a:extLst>
                </a:gridCol>
                <a:gridCol w="162406">
                  <a:extLst>
                    <a:ext uri="{9D8B030D-6E8A-4147-A177-3AD203B41FA5}">
                      <a16:colId xmlns:a16="http://schemas.microsoft.com/office/drawing/2014/main" val="20011"/>
                    </a:ext>
                  </a:extLst>
                </a:gridCol>
                <a:gridCol w="903452">
                  <a:extLst>
                    <a:ext uri="{9D8B030D-6E8A-4147-A177-3AD203B41FA5}">
                      <a16:colId xmlns:a16="http://schemas.microsoft.com/office/drawing/2014/main" val="20012"/>
                    </a:ext>
                  </a:extLst>
                </a:gridCol>
                <a:gridCol w="903452">
                  <a:extLst>
                    <a:ext uri="{9D8B030D-6E8A-4147-A177-3AD203B41FA5}">
                      <a16:colId xmlns:a16="http://schemas.microsoft.com/office/drawing/2014/main" val="20013"/>
                    </a:ext>
                  </a:extLst>
                </a:gridCol>
                <a:gridCol w="819130">
                  <a:extLst>
                    <a:ext uri="{9D8B030D-6E8A-4147-A177-3AD203B41FA5}">
                      <a16:colId xmlns:a16="http://schemas.microsoft.com/office/drawing/2014/main" val="20014"/>
                    </a:ext>
                  </a:extLst>
                </a:gridCol>
                <a:gridCol w="819130">
                  <a:extLst>
                    <a:ext uri="{9D8B030D-6E8A-4147-A177-3AD203B41FA5}">
                      <a16:colId xmlns:a16="http://schemas.microsoft.com/office/drawing/2014/main" val="20015"/>
                    </a:ext>
                  </a:extLst>
                </a:gridCol>
                <a:gridCol w="819130">
                  <a:extLst>
                    <a:ext uri="{9D8B030D-6E8A-4147-A177-3AD203B41FA5}">
                      <a16:colId xmlns:a16="http://schemas.microsoft.com/office/drawing/2014/main" val="20016"/>
                    </a:ext>
                  </a:extLst>
                </a:gridCol>
              </a:tblGrid>
              <a:tr h="586157">
                <a:tc>
                  <a:txBody>
                    <a:bodyPr/>
                    <a:lstStyle/>
                    <a:p>
                      <a:pPr algn="l" fontAlgn="ctr"/>
                      <a:r>
                        <a:rPr lang="en-US" sz="1400" b="1" i="0" u="none" strike="noStrike" dirty="0">
                          <a:latin typeface="Arial"/>
                        </a:rPr>
                        <a:t>Sindh Province</a:t>
                      </a:r>
                    </a:p>
                  </a:txBody>
                  <a:tcPr marL="7422" marR="7422" marT="742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2D69A"/>
                    </a:solidFill>
                  </a:tcPr>
                </a:tc>
                <a:tc gridSpan="8">
                  <a:txBody>
                    <a:bodyPr/>
                    <a:lstStyle/>
                    <a:p>
                      <a:pPr algn="ctr" fontAlgn="ctr"/>
                      <a:r>
                        <a:rPr lang="en-US" sz="1400" b="1" i="0" u="none" strike="noStrike" dirty="0">
                          <a:solidFill>
                            <a:srgbClr val="000000"/>
                          </a:solidFill>
                          <a:latin typeface="Arial"/>
                        </a:rPr>
                        <a:t>Number of Institutes</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ctr" fontAlgn="ctr"/>
                      <a:endParaRPr lang="en-US" sz="800" b="1"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ctr"/>
                      <a:r>
                        <a:rPr lang="en-US" sz="1400" b="1" i="0" u="none" strike="noStrike" dirty="0">
                          <a:solidFill>
                            <a:srgbClr val="000000"/>
                          </a:solidFill>
                          <a:latin typeface="Arial"/>
                        </a:rPr>
                        <a:t>Enrolment</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ctr" fontAlgn="ctr"/>
                      <a:endParaRPr lang="en-US" sz="800" b="1"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ctr"/>
                      <a:r>
                        <a:rPr lang="en-US" sz="1400" b="1" i="0" u="none" strike="noStrike">
                          <a:solidFill>
                            <a:srgbClr val="000000"/>
                          </a:solidFill>
                          <a:latin typeface="Arial"/>
                        </a:rPr>
                        <a:t>Teachers</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86157">
                <a:tc>
                  <a:txBody>
                    <a:bodyPr/>
                    <a:lstStyle/>
                    <a:p>
                      <a:pPr algn="ctr" fontAlgn="ctr"/>
                      <a:r>
                        <a:rPr lang="en-US" sz="1400" b="1" i="0" u="none" strike="noStrike" dirty="0">
                          <a:solidFill>
                            <a:srgbClr val="000000"/>
                          </a:solidFill>
                          <a:latin typeface="Arial"/>
                        </a:rPr>
                        <a:t>School Level</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gridSpan="2">
                  <a:txBody>
                    <a:bodyPr/>
                    <a:lstStyle/>
                    <a:p>
                      <a:pPr algn="ctr" fontAlgn="ctr"/>
                      <a:r>
                        <a:rPr lang="en-US" sz="1400" b="0" i="0" u="none" strike="noStrike" dirty="0">
                          <a:solidFill>
                            <a:srgbClr val="000000"/>
                          </a:solidFill>
                          <a:latin typeface="Arial"/>
                        </a:rPr>
                        <a:t>Boys</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hMerge="1">
                  <a:txBody>
                    <a:bodyPr/>
                    <a:lstStyle/>
                    <a:p>
                      <a:pPr algn="ctr"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gridSpan="2">
                  <a:txBody>
                    <a:bodyPr/>
                    <a:lstStyle/>
                    <a:p>
                      <a:pPr algn="ctr" fontAlgn="ctr"/>
                      <a:r>
                        <a:rPr lang="en-US" sz="1400" b="0" i="0" u="none" strike="noStrike">
                          <a:solidFill>
                            <a:srgbClr val="000000"/>
                          </a:solidFill>
                          <a:latin typeface="Arial"/>
                        </a:rPr>
                        <a:t>Girls</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hMerge="1">
                  <a:txBody>
                    <a:bodyPr/>
                    <a:lstStyle/>
                    <a:p>
                      <a:pPr algn="ctr"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gridSpan="2">
                  <a:txBody>
                    <a:bodyPr/>
                    <a:lstStyle/>
                    <a:p>
                      <a:pPr algn="ctr" fontAlgn="ctr"/>
                      <a:r>
                        <a:rPr lang="en-US" sz="1400" b="0" i="0" u="none" strike="noStrike" dirty="0">
                          <a:solidFill>
                            <a:srgbClr val="000000"/>
                          </a:solidFill>
                          <a:latin typeface="Arial"/>
                        </a:rPr>
                        <a:t>Co-</a:t>
                      </a:r>
                      <a:r>
                        <a:rPr lang="en-US" sz="1400" b="0" i="0" u="none" strike="noStrike" dirty="0" err="1">
                          <a:solidFill>
                            <a:srgbClr val="000000"/>
                          </a:solidFill>
                          <a:latin typeface="Arial"/>
                        </a:rPr>
                        <a:t>Edu</a:t>
                      </a:r>
                      <a:r>
                        <a:rPr lang="en-US" sz="1400" b="0" i="0" u="none" strike="noStrike" dirty="0">
                          <a:solidFill>
                            <a:srgbClr val="000000"/>
                          </a:solidFill>
                          <a:latin typeface="Arial"/>
                        </a:rPr>
                        <a:t>.</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hMerge="1">
                  <a:txBody>
                    <a:bodyPr/>
                    <a:lstStyle/>
                    <a:p>
                      <a:pPr algn="ctr"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gridSpan="2">
                  <a:txBody>
                    <a:bodyPr/>
                    <a:lstStyle/>
                    <a:p>
                      <a:pPr algn="ctr" fontAlgn="ctr"/>
                      <a:r>
                        <a:rPr lang="en-US" sz="1400" b="0" i="0" u="none" strike="noStrike" dirty="0">
                          <a:solidFill>
                            <a:srgbClr val="000000"/>
                          </a:solidFill>
                          <a:latin typeface="Arial"/>
                        </a:rPr>
                        <a:t>Total</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hMerge="1">
                  <a:txBody>
                    <a:bodyPr/>
                    <a:lstStyle/>
                    <a:p>
                      <a:pPr algn="ctr"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gridSpan="2">
                  <a:txBody>
                    <a:bodyPr/>
                    <a:lstStyle/>
                    <a:p>
                      <a:pPr algn="ctr" fontAlgn="ctr"/>
                      <a:r>
                        <a:rPr lang="en-US" sz="1400" b="0" i="0" u="none" strike="noStrike" dirty="0">
                          <a:solidFill>
                            <a:srgbClr val="000000"/>
                          </a:solidFill>
                          <a:latin typeface="Arial"/>
                        </a:rPr>
                        <a:t>Boys</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hMerge="1">
                  <a:txBody>
                    <a:bodyPr/>
                    <a:lstStyle/>
                    <a:p>
                      <a:pPr algn="ctr"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gridSpan="2">
                  <a:txBody>
                    <a:bodyPr/>
                    <a:lstStyle/>
                    <a:p>
                      <a:pPr algn="ctr" fontAlgn="ctr"/>
                      <a:r>
                        <a:rPr lang="en-US" sz="1400" b="0" i="0" u="none" strike="noStrike">
                          <a:solidFill>
                            <a:srgbClr val="000000"/>
                          </a:solidFill>
                          <a:latin typeface="Arial"/>
                        </a:rPr>
                        <a:t>Girls</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hMerge="1">
                  <a:txBody>
                    <a:bodyPr/>
                    <a:lstStyle/>
                    <a:p>
                      <a:pPr algn="ctr"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400" b="0" i="0" u="none" strike="noStrike">
                          <a:solidFill>
                            <a:srgbClr val="000000"/>
                          </a:solidFill>
                          <a:latin typeface="Arial"/>
                        </a:rPr>
                        <a:t>Total</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400" b="0" i="0" u="none" strike="noStrike">
                          <a:solidFill>
                            <a:srgbClr val="000000"/>
                          </a:solidFill>
                          <a:latin typeface="Arial"/>
                        </a:rPr>
                        <a:t>Male</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400" b="0" i="0" u="none" strike="noStrike">
                          <a:solidFill>
                            <a:srgbClr val="000000"/>
                          </a:solidFill>
                          <a:latin typeface="Arial"/>
                        </a:rPr>
                        <a:t>Female</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fontAlgn="ctr"/>
                      <a:r>
                        <a:rPr lang="en-US" sz="1400" b="0" i="0" u="none" strike="noStrike">
                          <a:solidFill>
                            <a:srgbClr val="000000"/>
                          </a:solidFill>
                          <a:latin typeface="Arial"/>
                        </a:rPr>
                        <a:t>Total</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extLst>
                  <a:ext uri="{0D108BD9-81ED-4DB2-BD59-A6C34878D82A}">
                    <a16:rowId xmlns:a16="http://schemas.microsoft.com/office/drawing/2014/main" val="10001"/>
                  </a:ext>
                </a:extLst>
              </a:tr>
              <a:tr h="669895">
                <a:tc>
                  <a:txBody>
                    <a:bodyPr/>
                    <a:lstStyle/>
                    <a:p>
                      <a:pPr algn="l" fontAlgn="ctr"/>
                      <a:r>
                        <a:rPr lang="en-US" sz="1400" b="0" i="0" u="none" strike="noStrike" dirty="0">
                          <a:solidFill>
                            <a:srgbClr val="002060"/>
                          </a:solidFill>
                          <a:latin typeface="Arial"/>
                        </a:rPr>
                        <a:t>    Primary</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l" fontAlgn="ctr"/>
                      <a:r>
                        <a:rPr lang="en-US" sz="1400" b="0" i="0" u="none" strike="noStrike" dirty="0">
                          <a:solidFill>
                            <a:srgbClr val="002060"/>
                          </a:solidFill>
                          <a:latin typeface="Arial"/>
                        </a:rPr>
                        <a:t>9,402 </a:t>
                      </a: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r>
                        <a:rPr lang="en-US" sz="1400" b="0" i="0" u="none" strike="noStrike" dirty="0">
                          <a:solidFill>
                            <a:srgbClr val="002060"/>
                          </a:solidFill>
                          <a:latin typeface="Arial"/>
                        </a:rPr>
                        <a:t>5,851 </a:t>
                      </a:r>
                    </a:p>
                  </a:txBody>
                  <a:tcPr marL="7422" marR="7422" marT="7422"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r>
                        <a:rPr lang="en-US" sz="1400" b="0" i="0" u="none" strike="noStrike" dirty="0">
                          <a:solidFill>
                            <a:srgbClr val="002060"/>
                          </a:solidFill>
                          <a:latin typeface="Arial"/>
                        </a:rPr>
                        <a:t>26,471 </a:t>
                      </a: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l" fontAlgn="ctr"/>
                      <a:r>
                        <a:rPr lang="en-US" sz="1400" b="0" i="0" u="none" strike="noStrike" dirty="0">
                          <a:solidFill>
                            <a:srgbClr val="002060"/>
                          </a:solidFill>
                          <a:latin typeface="Arial"/>
                        </a:rPr>
                        <a:t>41,724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gridSpan="2">
                  <a:txBody>
                    <a:bodyPr/>
                    <a:lstStyle/>
                    <a:p>
                      <a:pPr algn="l" fontAlgn="ctr"/>
                      <a:r>
                        <a:rPr lang="en-US" sz="1400" b="0" i="0" u="none" strike="noStrike" dirty="0">
                          <a:solidFill>
                            <a:srgbClr val="002060"/>
                          </a:solidFill>
                          <a:latin typeface="Arial"/>
                        </a:rPr>
                        <a:t>1,615,555 </a:t>
                      </a: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gridSpan="2">
                  <a:txBody>
                    <a:bodyPr/>
                    <a:lstStyle/>
                    <a:p>
                      <a:pPr algn="l" fontAlgn="ctr"/>
                      <a:r>
                        <a:rPr lang="en-US" sz="1400" b="0" i="0" u="none" strike="noStrike" dirty="0">
                          <a:solidFill>
                            <a:srgbClr val="002060"/>
                          </a:solidFill>
                          <a:latin typeface="Arial"/>
                        </a:rPr>
                        <a:t>1,030,313 </a:t>
                      </a: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400" b="0" i="0" u="none" strike="noStrike" dirty="0">
                          <a:solidFill>
                            <a:srgbClr val="002060"/>
                          </a:solidFill>
                          <a:latin typeface="Arial"/>
                        </a:rPr>
                        <a:t>2,645,868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400" b="0" i="0" u="none" strike="noStrike" dirty="0">
                          <a:solidFill>
                            <a:srgbClr val="002060"/>
                          </a:solidFill>
                          <a:latin typeface="Arial"/>
                        </a:rPr>
                        <a:t> 64,892 </a:t>
                      </a: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ctr"/>
                      <a:r>
                        <a:rPr lang="en-US" sz="1400" b="0" i="0" u="none" strike="noStrike" dirty="0">
                          <a:solidFill>
                            <a:srgbClr val="002060"/>
                          </a:solidFill>
                          <a:latin typeface="Arial"/>
                        </a:rPr>
                        <a:t> 22,193 </a:t>
                      </a: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US" sz="1400" b="0" i="0" u="none" strike="noStrike" dirty="0">
                          <a:solidFill>
                            <a:srgbClr val="002060"/>
                          </a:solidFill>
                          <a:latin typeface="Arial"/>
                        </a:rPr>
                        <a:t> 87,085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669895">
                <a:tc>
                  <a:txBody>
                    <a:bodyPr/>
                    <a:lstStyle/>
                    <a:p>
                      <a:pPr algn="l" fontAlgn="ctr"/>
                      <a:r>
                        <a:rPr lang="en-US" sz="1400" b="1" i="0" u="none" strike="noStrike" dirty="0">
                          <a:solidFill>
                            <a:srgbClr val="0070C0"/>
                          </a:solidFill>
                          <a:latin typeface="Arial"/>
                        </a:rPr>
                        <a:t>   Middle /     </a:t>
                      </a:r>
                    </a:p>
                    <a:p>
                      <a:pPr algn="l" fontAlgn="ctr"/>
                      <a:r>
                        <a:rPr lang="en-US" sz="1400" b="1" i="0" u="none" strike="noStrike" dirty="0">
                          <a:solidFill>
                            <a:srgbClr val="0070C0"/>
                          </a:solidFill>
                          <a:latin typeface="Arial"/>
                        </a:rPr>
                        <a:t>   Elementary</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1400" b="1" i="0" u="none" strike="noStrike" dirty="0">
                          <a:solidFill>
                            <a:srgbClr val="0070C0"/>
                          </a:solidFill>
                          <a:latin typeface="Arial"/>
                        </a:rPr>
                        <a:t> 504 </a:t>
                      </a: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ctr"/>
                      <a:r>
                        <a:rPr lang="en-US" sz="1400" b="1" i="0" u="none" strike="noStrike" dirty="0">
                          <a:solidFill>
                            <a:srgbClr val="0070C0"/>
                          </a:solidFill>
                          <a:latin typeface="Arial"/>
                        </a:rPr>
                        <a:t> 616 </a:t>
                      </a:r>
                    </a:p>
                  </a:txBody>
                  <a:tcPr marL="7422" marR="7422" marT="7422" marB="0" anchor="ctr">
                    <a:lnL>
                      <a:noFill/>
                    </a:lnL>
                    <a:lnR>
                      <a:noFill/>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a:noFill/>
                    </a:lnR>
                    <a:lnT>
                      <a:noFill/>
                    </a:lnT>
                    <a:lnB>
                      <a:noFill/>
                    </a:lnB>
                  </a:tcPr>
                </a:tc>
                <a:tc gridSpan="2">
                  <a:txBody>
                    <a:bodyPr/>
                    <a:lstStyle/>
                    <a:p>
                      <a:pPr algn="l" fontAlgn="ctr"/>
                      <a:r>
                        <a:rPr lang="en-US" sz="1400" b="1" i="0" u="none" strike="noStrike" dirty="0">
                          <a:solidFill>
                            <a:srgbClr val="0070C0"/>
                          </a:solidFill>
                          <a:latin typeface="Arial"/>
                        </a:rPr>
                        <a:t>1,196 </a:t>
                      </a: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1400" b="1" i="0" u="none" strike="noStrike" dirty="0">
                          <a:solidFill>
                            <a:srgbClr val="0070C0"/>
                          </a:solidFill>
                          <a:latin typeface="Arial"/>
                        </a:rPr>
                        <a:t>2,316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1400" b="1" i="0" u="none" strike="noStrike" dirty="0">
                          <a:solidFill>
                            <a:srgbClr val="0070C0"/>
                          </a:solidFill>
                          <a:latin typeface="Arial"/>
                        </a:rPr>
                        <a:t> 137,750 </a:t>
                      </a: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ctr"/>
                      <a:r>
                        <a:rPr lang="en-US" sz="1400" b="1" i="0" u="none" strike="noStrike" dirty="0">
                          <a:solidFill>
                            <a:srgbClr val="0070C0"/>
                          </a:solidFill>
                          <a:latin typeface="Arial"/>
                        </a:rPr>
                        <a:t> 115,074 </a:t>
                      </a: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400" b="1" i="0" u="none" strike="noStrike" dirty="0">
                          <a:solidFill>
                            <a:srgbClr val="0070C0"/>
                          </a:solidFill>
                          <a:latin typeface="Arial"/>
                        </a:rPr>
                        <a:t> 252,824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400" b="1" i="0" u="none" strike="noStrike" dirty="0">
                          <a:solidFill>
                            <a:srgbClr val="0070C0"/>
                          </a:solidFill>
                          <a:latin typeface="Arial"/>
                        </a:rPr>
                        <a:t>7,588 </a:t>
                      </a: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400" b="1" i="0" u="none" strike="noStrike" dirty="0">
                          <a:solidFill>
                            <a:srgbClr val="0070C0"/>
                          </a:solidFill>
                          <a:latin typeface="Arial"/>
                        </a:rPr>
                        <a:t>4,690 </a:t>
                      </a: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400" b="1" i="0" u="none" strike="noStrike" dirty="0">
                          <a:solidFill>
                            <a:srgbClr val="0070C0"/>
                          </a:solidFill>
                          <a:latin typeface="Arial"/>
                        </a:rPr>
                        <a:t> 12,278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669895">
                <a:tc>
                  <a:txBody>
                    <a:bodyPr/>
                    <a:lstStyle/>
                    <a:p>
                      <a:pPr algn="l" fontAlgn="ctr"/>
                      <a:r>
                        <a:rPr lang="en-US" sz="1400" b="1" i="0" u="none" strike="noStrike" dirty="0">
                          <a:solidFill>
                            <a:srgbClr val="C00000"/>
                          </a:solidFill>
                          <a:latin typeface="Arial"/>
                        </a:rPr>
                        <a:t>   Secondary</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1400" b="1" i="0" u="none" strike="noStrike" dirty="0">
                          <a:solidFill>
                            <a:srgbClr val="C00000"/>
                          </a:solidFill>
                          <a:latin typeface="Arial"/>
                        </a:rPr>
                        <a:t> 618 </a:t>
                      </a: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ctr"/>
                      <a:r>
                        <a:rPr lang="en-US" sz="1400" b="1" i="0" u="none" strike="noStrike" dirty="0">
                          <a:solidFill>
                            <a:srgbClr val="C00000"/>
                          </a:solidFill>
                          <a:latin typeface="Arial"/>
                        </a:rPr>
                        <a:t> 512 </a:t>
                      </a:r>
                    </a:p>
                  </a:txBody>
                  <a:tcPr marL="7422" marR="7422" marT="7422" marB="0" anchor="ctr">
                    <a:lnL>
                      <a:noFill/>
                    </a:lnL>
                    <a:lnR>
                      <a:noFill/>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a:noFill/>
                    </a:lnR>
                    <a:lnT>
                      <a:noFill/>
                    </a:lnT>
                    <a:lnB>
                      <a:noFill/>
                    </a:lnB>
                  </a:tcPr>
                </a:tc>
                <a:tc gridSpan="2">
                  <a:txBody>
                    <a:bodyPr/>
                    <a:lstStyle/>
                    <a:p>
                      <a:pPr algn="l" fontAlgn="ctr"/>
                      <a:r>
                        <a:rPr lang="en-US" sz="1400" b="1" i="0" u="none" strike="noStrike" dirty="0">
                          <a:solidFill>
                            <a:srgbClr val="C00000"/>
                          </a:solidFill>
                          <a:latin typeface="Arial"/>
                        </a:rPr>
                        <a:t> 576 </a:t>
                      </a: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1400" b="1" i="0" u="none" strike="noStrike" dirty="0">
                          <a:solidFill>
                            <a:srgbClr val="C00000"/>
                          </a:solidFill>
                          <a:latin typeface="Arial"/>
                        </a:rPr>
                        <a:t>1,706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US" sz="1400" b="1" i="0" u="none" strike="noStrike" dirty="0">
                          <a:solidFill>
                            <a:srgbClr val="C00000"/>
                          </a:solidFill>
                          <a:latin typeface="Arial"/>
                        </a:rPr>
                        <a:t> 470,633 </a:t>
                      </a: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ctr"/>
                      <a:r>
                        <a:rPr lang="en-US" sz="1400" b="1" i="0" u="none" strike="noStrike" dirty="0">
                          <a:solidFill>
                            <a:srgbClr val="C00000"/>
                          </a:solidFill>
                          <a:latin typeface="Arial"/>
                        </a:rPr>
                        <a:t> 334,498 </a:t>
                      </a: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400" b="1" i="0" u="none" strike="noStrike" dirty="0">
                          <a:solidFill>
                            <a:srgbClr val="C00000"/>
                          </a:solidFill>
                          <a:latin typeface="Arial"/>
                        </a:rPr>
                        <a:t> 805,131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400" b="1" i="0" u="none" strike="noStrike" dirty="0">
                          <a:solidFill>
                            <a:srgbClr val="C00000"/>
                          </a:solidFill>
                          <a:latin typeface="Arial"/>
                        </a:rPr>
                        <a:t> 20,244 </a:t>
                      </a:r>
                    </a:p>
                  </a:txBody>
                  <a:tcPr marL="7422" marR="7422" marT="7422"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400" b="1" i="0" u="none" strike="noStrike" dirty="0">
                          <a:solidFill>
                            <a:srgbClr val="C00000"/>
                          </a:solidFill>
                          <a:latin typeface="Arial"/>
                        </a:rPr>
                        <a:t> 14,344 </a:t>
                      </a:r>
                    </a:p>
                  </a:txBody>
                  <a:tcPr marL="7422" marR="7422" marT="7422"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400" b="1" i="0" u="none" strike="noStrike" dirty="0">
                          <a:solidFill>
                            <a:srgbClr val="C00000"/>
                          </a:solidFill>
                          <a:latin typeface="Arial"/>
                        </a:rPr>
                        <a:t> 34,588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669895">
                <a:tc>
                  <a:txBody>
                    <a:bodyPr/>
                    <a:lstStyle/>
                    <a:p>
                      <a:pPr algn="l" fontAlgn="ctr"/>
                      <a:r>
                        <a:rPr lang="en-US" sz="1400" b="1" i="0" u="none" strike="noStrike" dirty="0">
                          <a:solidFill>
                            <a:srgbClr val="000000"/>
                          </a:solidFill>
                          <a:latin typeface="Arial"/>
                        </a:rPr>
                        <a:t>   Higher </a:t>
                      </a:r>
                    </a:p>
                    <a:p>
                      <a:pPr algn="l" fontAlgn="ctr"/>
                      <a:r>
                        <a:rPr lang="en-US" sz="1400" b="1" i="0" u="none" strike="noStrike" dirty="0">
                          <a:solidFill>
                            <a:srgbClr val="000000"/>
                          </a:solidFill>
                          <a:latin typeface="Arial"/>
                        </a:rPr>
                        <a:t>   Secondary</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1400" b="1" i="0" u="none" strike="noStrike" dirty="0">
                          <a:solidFill>
                            <a:srgbClr val="000000"/>
                          </a:solidFill>
                          <a:latin typeface="Arial"/>
                        </a:rPr>
                        <a:t> 90 </a:t>
                      </a:r>
                    </a:p>
                  </a:txBody>
                  <a:tcPr marL="7422" marR="7422" marT="7422"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1400" b="1" i="0" u="none" strike="noStrike" dirty="0">
                          <a:solidFill>
                            <a:srgbClr val="000000"/>
                          </a:solidFill>
                          <a:latin typeface="Arial"/>
                        </a:rPr>
                        <a:t> 79 </a:t>
                      </a:r>
                    </a:p>
                  </a:txBody>
                  <a:tcPr marL="7422" marR="7422" marT="7422"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1400" b="1" i="0" u="none" strike="noStrike" dirty="0">
                          <a:solidFill>
                            <a:srgbClr val="000000"/>
                          </a:solidFill>
                          <a:latin typeface="Arial"/>
                        </a:rPr>
                        <a:t> 124 </a:t>
                      </a:r>
                    </a:p>
                  </a:txBody>
                  <a:tcPr marL="7422" marR="7422" marT="742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1400" b="1" i="0" u="none" strike="noStrike" dirty="0">
                          <a:solidFill>
                            <a:srgbClr val="000000"/>
                          </a:solidFill>
                          <a:latin typeface="Arial"/>
                        </a:rPr>
                        <a:t> 293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1400" b="1" i="0" u="none" strike="noStrike" dirty="0">
                          <a:solidFill>
                            <a:srgbClr val="000000"/>
                          </a:solidFill>
                          <a:latin typeface="Arial"/>
                        </a:rPr>
                        <a:t> 221,010 </a:t>
                      </a:r>
                    </a:p>
                  </a:txBody>
                  <a:tcPr marL="7422" marR="7422" marT="7422"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gridSpan="2">
                  <a:txBody>
                    <a:bodyPr/>
                    <a:lstStyle/>
                    <a:p>
                      <a:pPr algn="l" fontAlgn="ctr"/>
                      <a:r>
                        <a:rPr lang="en-US" sz="1400" b="1" i="0" u="none" strike="noStrike" dirty="0">
                          <a:solidFill>
                            <a:srgbClr val="000000"/>
                          </a:solidFill>
                          <a:latin typeface="Arial"/>
                        </a:rPr>
                        <a:t> 119,643 </a:t>
                      </a:r>
                    </a:p>
                  </a:txBody>
                  <a:tcPr marL="7422" marR="7422" marT="742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hMerge="1">
                  <a:txBody>
                    <a:bodyPr/>
                    <a:lstStyle/>
                    <a:p>
                      <a:pPr algn="l" fontAlgn="ctr"/>
                      <a:endParaRPr lang="en-US" sz="800" b="0" i="0" u="none" strike="noStrike" dirty="0">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dirty="0">
                          <a:solidFill>
                            <a:srgbClr val="000000"/>
                          </a:solidFill>
                          <a:latin typeface="Arial"/>
                        </a:rPr>
                        <a:t> 340,653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dirty="0">
                          <a:solidFill>
                            <a:srgbClr val="000000"/>
                          </a:solidFill>
                          <a:latin typeface="Arial"/>
                        </a:rPr>
                        <a:t>6,769 </a:t>
                      </a:r>
                    </a:p>
                  </a:txBody>
                  <a:tcPr marL="7422" marR="7422" marT="7422"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dirty="0">
                          <a:solidFill>
                            <a:srgbClr val="000000"/>
                          </a:solidFill>
                          <a:latin typeface="Arial"/>
                        </a:rPr>
                        <a:t>3,450 </a:t>
                      </a:r>
                    </a:p>
                  </a:txBody>
                  <a:tcPr marL="7422" marR="7422" marT="7422"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dirty="0">
                          <a:solidFill>
                            <a:srgbClr val="000000"/>
                          </a:solidFill>
                          <a:latin typeface="Arial"/>
                        </a:rPr>
                        <a:t> 10,219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69895">
                <a:tc>
                  <a:txBody>
                    <a:bodyPr/>
                    <a:lstStyle/>
                    <a:p>
                      <a:pPr algn="ctr" fontAlgn="ctr"/>
                      <a:r>
                        <a:rPr lang="en-US" sz="1400" b="1" i="0" u="none" strike="noStrike" dirty="0">
                          <a:solidFill>
                            <a:srgbClr val="0070C0"/>
                          </a:solidFill>
                          <a:latin typeface="Arial"/>
                        </a:rPr>
                        <a:t>Total</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2">
                  <a:txBody>
                    <a:bodyPr/>
                    <a:lstStyle/>
                    <a:p>
                      <a:pPr algn="l" fontAlgn="ctr"/>
                      <a:r>
                        <a:rPr lang="en-US" sz="1400" b="1" i="0" u="none" strike="noStrike" dirty="0">
                          <a:solidFill>
                            <a:srgbClr val="0070C0"/>
                          </a:solidFill>
                          <a:latin typeface="Arial"/>
                        </a:rPr>
                        <a:t>10,614 </a:t>
                      </a: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l" fontAlgn="ctr"/>
                      <a:endParaRPr lang="en-US" sz="800" b="0"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2">
                  <a:txBody>
                    <a:bodyPr/>
                    <a:lstStyle/>
                    <a:p>
                      <a:pPr algn="l" fontAlgn="ctr"/>
                      <a:r>
                        <a:rPr lang="en-US" sz="1400" b="1" i="0" u="none" strike="noStrike" dirty="0">
                          <a:solidFill>
                            <a:srgbClr val="0070C0"/>
                          </a:solidFill>
                          <a:latin typeface="Arial"/>
                        </a:rPr>
                        <a:t>7,058 </a:t>
                      </a:r>
                    </a:p>
                  </a:txBody>
                  <a:tcPr marL="7422" marR="7422" marT="742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2">
                  <a:txBody>
                    <a:bodyPr/>
                    <a:lstStyle/>
                    <a:p>
                      <a:pPr algn="l" fontAlgn="ctr"/>
                      <a:r>
                        <a:rPr lang="en-US" sz="1400" b="1" i="0" u="none" strike="noStrike" dirty="0">
                          <a:solidFill>
                            <a:srgbClr val="0070C0"/>
                          </a:solidFill>
                          <a:latin typeface="Arial"/>
                        </a:rPr>
                        <a:t>28,367 </a:t>
                      </a: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l" fontAlgn="ctr"/>
                      <a:endParaRPr lang="en-US" sz="800" b="0" i="0" u="none" strike="noStrike">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2">
                  <a:txBody>
                    <a:bodyPr/>
                    <a:lstStyle/>
                    <a:p>
                      <a:pPr algn="l" fontAlgn="ctr"/>
                      <a:r>
                        <a:rPr lang="en-US" sz="1400" b="1" i="0" u="none" strike="noStrike" dirty="0">
                          <a:solidFill>
                            <a:srgbClr val="0070C0"/>
                          </a:solidFill>
                          <a:latin typeface="Arial"/>
                        </a:rPr>
                        <a:t>46,039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l" fontAlgn="ctr"/>
                      <a:endParaRPr lang="en-US" sz="800" b="1" i="0" u="none" strike="noStrike">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2">
                  <a:txBody>
                    <a:bodyPr/>
                    <a:lstStyle/>
                    <a:p>
                      <a:pPr algn="l" fontAlgn="ctr"/>
                      <a:r>
                        <a:rPr lang="en-US" sz="1400" b="1" i="0" u="none" strike="noStrike" dirty="0">
                          <a:solidFill>
                            <a:srgbClr val="0070C0"/>
                          </a:solidFill>
                          <a:latin typeface="Arial"/>
                        </a:rPr>
                        <a:t>2,444,948 </a:t>
                      </a: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l" fontAlgn="ctr"/>
                      <a:endParaRPr lang="en-US" sz="800" b="0" i="0" u="none" strike="noStrike" dirty="0">
                        <a:solidFill>
                          <a:srgbClr val="000000"/>
                        </a:solidFill>
                        <a:latin typeface="Arial"/>
                      </a:endParaRP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gridSpan="2">
                  <a:txBody>
                    <a:bodyPr/>
                    <a:lstStyle/>
                    <a:p>
                      <a:pPr algn="l" fontAlgn="ctr"/>
                      <a:r>
                        <a:rPr lang="en-US" sz="1400" b="1" i="0" u="none" strike="noStrike" dirty="0">
                          <a:solidFill>
                            <a:srgbClr val="0070C0"/>
                          </a:solidFill>
                          <a:latin typeface="Arial"/>
                        </a:rPr>
                        <a:t>1,599,528 </a:t>
                      </a: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pPr algn="l" fontAlgn="ctr"/>
                      <a:endParaRPr lang="en-US" sz="800" b="0" i="0" u="none" strike="noStrike" dirty="0">
                        <a:solidFill>
                          <a:srgbClr val="000000"/>
                        </a:solidFill>
                        <a:latin typeface="Arial"/>
                      </a:endParaRP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ctr"/>
                      <a:r>
                        <a:rPr lang="en-US" sz="1400" b="1" i="0" u="none" strike="noStrike" dirty="0">
                          <a:solidFill>
                            <a:srgbClr val="0070C0"/>
                          </a:solidFill>
                          <a:latin typeface="Arial"/>
                        </a:rPr>
                        <a:t>4,044,476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ctr"/>
                      <a:r>
                        <a:rPr lang="en-US" sz="1400" b="1" i="0" u="none" strike="noStrike" dirty="0">
                          <a:solidFill>
                            <a:srgbClr val="0070C0"/>
                          </a:solidFill>
                          <a:latin typeface="Arial"/>
                        </a:rPr>
                        <a:t> 99,493 </a:t>
                      </a:r>
                    </a:p>
                  </a:txBody>
                  <a:tcPr marL="7422" marR="7422" marT="7422"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ctr"/>
                      <a:r>
                        <a:rPr lang="en-US" sz="1400" b="1" i="0" u="none" strike="noStrike" dirty="0">
                          <a:solidFill>
                            <a:srgbClr val="0070C0"/>
                          </a:solidFill>
                          <a:latin typeface="Arial"/>
                        </a:rPr>
                        <a:t> 44,677 </a:t>
                      </a:r>
                    </a:p>
                  </a:txBody>
                  <a:tcPr marL="7422" marR="7422" marT="742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ctr"/>
                      <a:r>
                        <a:rPr lang="en-US" sz="1400" b="1" i="0" u="none" strike="noStrike" dirty="0">
                          <a:solidFill>
                            <a:srgbClr val="0070C0"/>
                          </a:solidFill>
                          <a:latin typeface="Arial"/>
                        </a:rPr>
                        <a:t> 144,170 </a:t>
                      </a:r>
                    </a:p>
                  </a:txBody>
                  <a:tcPr marL="7422" marR="7422" marT="742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6"/>
                  </a:ext>
                </a:extLst>
              </a:tr>
              <a:tr h="334948">
                <a:tc gridSpan="15">
                  <a:txBody>
                    <a:bodyPr/>
                    <a:lstStyle/>
                    <a:p>
                      <a:pPr algn="l" fontAlgn="ctr"/>
                      <a:r>
                        <a:rPr lang="en-US" sz="1200" b="1" i="0" u="none" strike="noStrike" dirty="0">
                          <a:solidFill>
                            <a:srgbClr val="C00000"/>
                          </a:solidFill>
                          <a:latin typeface="Arial"/>
                        </a:rPr>
                        <a:t>Note : Total Schools Including Schools that merged in Campus Schools in Schools Consolidation Program.</a:t>
                      </a:r>
                    </a:p>
                  </a:txBody>
                  <a:tcPr marL="7422" marR="7422" marT="7422" marB="0" anchor="ctr">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endParaRPr lang="en-US" sz="800" b="1" i="0" u="none" strike="noStrike">
                        <a:latin typeface="Arial"/>
                      </a:endParaRPr>
                    </a:p>
                  </a:txBody>
                  <a:tcPr marL="7422" marR="7422" marT="742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800" b="1" i="0" u="none" strike="noStrike" dirty="0">
                        <a:latin typeface="Arial"/>
                      </a:endParaRPr>
                    </a:p>
                  </a:txBody>
                  <a:tcPr marL="7422" marR="7422" marT="7422"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7"/>
                  </a:ext>
                </a:extLst>
              </a:tr>
              <a:tr h="143045">
                <a:tc gridSpan="2">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latin typeface="Arial"/>
                        </a:rPr>
                        <a:t> </a:t>
                      </a:r>
                    </a:p>
                  </a:txBody>
                  <a:tcPr marL="7422" marR="7422" marT="7422"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84259">
                <a:tc gridSpan="6">
                  <a:txBody>
                    <a:bodyPr/>
                    <a:lstStyle/>
                    <a:p>
                      <a:pPr algn="l" fontAlgn="b"/>
                      <a:endParaRPr lang="fr-FR" sz="700" b="0" i="0" u="none" strike="noStrike" dirty="0">
                        <a:latin typeface="Arial"/>
                      </a:endParaRPr>
                    </a:p>
                  </a:txBody>
                  <a:tcPr marL="7422" marR="7422" marT="742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a:latin typeface="Arial"/>
                      </a:endParaRPr>
                    </a:p>
                  </a:txBody>
                  <a:tcPr marL="7422" marR="7422" marT="742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l" fontAlgn="b"/>
                      <a:endParaRPr lang="en-US" sz="800" b="0" i="0" u="none" strike="noStrike">
                        <a:latin typeface="Arial"/>
                      </a:endParaRPr>
                    </a:p>
                  </a:txBody>
                  <a:tcPr marL="7422" marR="7422" marT="742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l" fontAlgn="b"/>
                      <a:endParaRPr lang="en-US" sz="800" b="0" i="0" u="none" strike="noStrike">
                        <a:latin typeface="Arial"/>
                      </a:endParaRPr>
                    </a:p>
                  </a:txBody>
                  <a:tcPr marL="7422" marR="7422" marT="742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5">
                  <a:txBody>
                    <a:bodyPr/>
                    <a:lstStyle/>
                    <a:p>
                      <a:pPr algn="l" fontAlgn="b"/>
                      <a:r>
                        <a:rPr lang="en-US" sz="1200" b="1" i="0" u="none" strike="noStrike" dirty="0">
                          <a:solidFill>
                            <a:srgbClr val="002060"/>
                          </a:solidFill>
                          <a:latin typeface="Arial"/>
                        </a:rPr>
                        <a:t>Source: </a:t>
                      </a:r>
                      <a:r>
                        <a:rPr lang="en-US" sz="1200" b="1" i="0" u="none" strike="noStrike" dirty="0" err="1">
                          <a:solidFill>
                            <a:srgbClr val="002060"/>
                          </a:solidFill>
                          <a:latin typeface="Arial"/>
                        </a:rPr>
                        <a:t>Sindh</a:t>
                      </a:r>
                      <a:r>
                        <a:rPr lang="en-US" sz="1200" b="1" i="0" u="none" strike="noStrike" dirty="0">
                          <a:solidFill>
                            <a:srgbClr val="002060"/>
                          </a:solidFill>
                          <a:latin typeface="Arial"/>
                        </a:rPr>
                        <a:t> Education Management Information System (SEMIS)</a:t>
                      </a:r>
                    </a:p>
                  </a:txBody>
                  <a:tcPr marL="7422" marR="7422" marT="7422"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bl>
          </a:graphicData>
        </a:graphic>
      </p:graphicFrame>
      <p:sp>
        <p:nvSpPr>
          <p:cNvPr id="10" name="Title 1"/>
          <p:cNvSpPr txBox="1">
            <a:spLocks/>
          </p:cNvSpPr>
          <p:nvPr/>
        </p:nvSpPr>
        <p:spPr>
          <a:xfrm>
            <a:off x="9269105" y="450376"/>
            <a:ext cx="1826525" cy="86138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4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1840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4122446005"/>
              </p:ext>
            </p:extLst>
          </p:nvPr>
        </p:nvGraphicFramePr>
        <p:xfrm>
          <a:off x="1064525" y="1651379"/>
          <a:ext cx="3903259" cy="2361063"/>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1678675" y="1210170"/>
            <a:ext cx="2483891" cy="33855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1600" b="1" dirty="0"/>
              <a:t>Institutions</a:t>
            </a:r>
          </a:p>
        </p:txBody>
      </p:sp>
      <p:graphicFrame>
        <p:nvGraphicFramePr>
          <p:cNvPr id="12" name="Chart 11"/>
          <p:cNvGraphicFramePr/>
          <p:nvPr>
            <p:extLst>
              <p:ext uri="{D42A27DB-BD31-4B8C-83A1-F6EECF244321}">
                <p14:modId xmlns:p14="http://schemas.microsoft.com/office/powerpoint/2010/main" val="2695001673"/>
              </p:ext>
            </p:extLst>
          </p:nvPr>
        </p:nvGraphicFramePr>
        <p:xfrm>
          <a:off x="6237027" y="1746815"/>
          <a:ext cx="4885897" cy="226569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p:nvPr>
            <p:extLst>
              <p:ext uri="{D42A27DB-BD31-4B8C-83A1-F6EECF244321}">
                <p14:modId xmlns:p14="http://schemas.microsoft.com/office/powerpoint/2010/main" val="1880148130"/>
              </p:ext>
            </p:extLst>
          </p:nvPr>
        </p:nvGraphicFramePr>
        <p:xfrm>
          <a:off x="3248167" y="4421876"/>
          <a:ext cx="4531057" cy="2265528"/>
        </p:xfrm>
        <a:graphic>
          <a:graphicData uri="http://schemas.openxmlformats.org/drawingml/2006/chart">
            <c:chart xmlns:c="http://schemas.openxmlformats.org/drawingml/2006/chart" xmlns:r="http://schemas.openxmlformats.org/officeDocument/2006/relationships" r:id="rId4"/>
          </a:graphicData>
        </a:graphic>
      </p:graphicFrame>
      <p:sp>
        <p:nvSpPr>
          <p:cNvPr id="14" name="TextBox 13"/>
          <p:cNvSpPr txBox="1"/>
          <p:nvPr/>
        </p:nvSpPr>
        <p:spPr>
          <a:xfrm>
            <a:off x="7438030" y="1255594"/>
            <a:ext cx="2634017" cy="3385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600" b="1" dirty="0"/>
              <a:t>Enrolment</a:t>
            </a:r>
          </a:p>
        </p:txBody>
      </p:sp>
      <p:sp>
        <p:nvSpPr>
          <p:cNvPr id="15" name="TextBox 14"/>
          <p:cNvSpPr txBox="1"/>
          <p:nvPr/>
        </p:nvSpPr>
        <p:spPr>
          <a:xfrm>
            <a:off x="4531056" y="4067033"/>
            <a:ext cx="2347415" cy="33855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600" b="1" dirty="0"/>
              <a:t>Teachers</a:t>
            </a:r>
          </a:p>
        </p:txBody>
      </p:sp>
      <p:sp>
        <p:nvSpPr>
          <p:cNvPr id="11" name="Title 1"/>
          <p:cNvSpPr>
            <a:spLocks noGrp="1"/>
          </p:cNvSpPr>
          <p:nvPr>
            <p:ph type="title"/>
          </p:nvPr>
        </p:nvSpPr>
        <p:spPr>
          <a:xfrm>
            <a:off x="698311" y="532263"/>
            <a:ext cx="10233546" cy="655092"/>
          </a:xfrm>
        </p:spPr>
        <p:txBody>
          <a:bodyPr vert="horz" lIns="91440" tIns="45720" rIns="91440" bIns="45720" rtlCol="0" anchor="ctr">
            <a:normAutofit/>
          </a:bodyPr>
          <a:lstStyle/>
          <a:p>
            <a:pPr algn="ctr"/>
            <a:r>
              <a:rPr lang="en-US" sz="2800" b="1" dirty="0">
                <a:solidFill>
                  <a:srgbClr val="00B050"/>
                </a:solidFill>
                <a:latin typeface="+mn-lt"/>
                <a:cs typeface="Arial" panose="020B0604020202020204" pitchFamily="34" charset="0"/>
              </a:rPr>
              <a:t>Basic Summary of Government Schools</a:t>
            </a:r>
          </a:p>
        </p:txBody>
      </p:sp>
    </p:spTree>
    <p:extLst>
      <p:ext uri="{BB962C8B-B14F-4D97-AF65-F5344CB8AC3E}">
        <p14:creationId xmlns:p14="http://schemas.microsoft.com/office/powerpoint/2010/main" val="1863618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Template>
  <TotalTime>834</TotalTime>
  <Words>1164</Words>
  <Application>Microsoft Office PowerPoint</Application>
  <PresentationFormat>Widescreen</PresentationFormat>
  <Paragraphs>342</Paragraphs>
  <Slides>25</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Britannic Bold</vt:lpstr>
      <vt:lpstr>Calibri</vt:lpstr>
      <vt:lpstr>Courier New</vt:lpstr>
      <vt:lpstr>Georgia</vt:lpstr>
      <vt:lpstr>HG明朝B</vt:lpstr>
      <vt:lpstr>Times New Roman</vt:lpstr>
      <vt:lpstr>Trebuchet MS</vt:lpstr>
      <vt:lpstr>Wingdings</vt:lpstr>
      <vt:lpstr>Wingdings 2</vt:lpstr>
      <vt:lpstr>Urban</vt:lpstr>
      <vt:lpstr>Presentation of Coordination Group</vt:lpstr>
      <vt:lpstr>PowerPoint Presentation</vt:lpstr>
      <vt:lpstr>Objective of Education Department </vt:lpstr>
      <vt:lpstr>Functions of Education Department </vt:lpstr>
      <vt:lpstr>Mission Statement</vt:lpstr>
      <vt:lpstr>          Targets</vt:lpstr>
      <vt:lpstr>PowerPoint Presentation</vt:lpstr>
      <vt:lpstr>Basic Summary of Government Schools Statistical Data </vt:lpstr>
      <vt:lpstr>Basic Summary of Government Schools</vt:lpstr>
      <vt:lpstr>Budget Execution &amp; Monitoring Team</vt:lpstr>
      <vt:lpstr>Budget Utilization Facts</vt:lpstr>
      <vt:lpstr>Challenges </vt:lpstr>
      <vt:lpstr>Way Forward </vt:lpstr>
      <vt:lpstr>PowerPoint Presentation</vt:lpstr>
      <vt:lpstr>Budget Position</vt:lpstr>
      <vt:lpstr>ADP 2016-17  (Education Sector )</vt:lpstr>
      <vt:lpstr>Sub-Sector wise Allocation for ADP 2016 – 2017  </vt:lpstr>
      <vt:lpstr>Teacher Education </vt:lpstr>
      <vt:lpstr>Sindh Education Foundation</vt:lpstr>
      <vt:lpstr>Secondary Education </vt:lpstr>
      <vt:lpstr>College Education </vt:lpstr>
      <vt:lpstr>Miscellaneous </vt:lpstr>
      <vt:lpstr>Status of New Schemes  ADP 2016-17 as on  20.09.2016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ADP Budgetary Allocation FY 16-17</dc:title>
  <dc:creator>Admin</dc:creator>
  <cp:lastModifiedBy>Rana Asif</cp:lastModifiedBy>
  <cp:revision>55</cp:revision>
  <cp:lastPrinted>2016-09-26T07:19:23Z</cp:lastPrinted>
  <dcterms:created xsi:type="dcterms:W3CDTF">2016-09-22T09:40:51Z</dcterms:created>
  <dcterms:modified xsi:type="dcterms:W3CDTF">2016-10-13T05:50:47Z</dcterms:modified>
</cp:coreProperties>
</file>