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1" r:id="rId2"/>
    <p:sldId id="263" r:id="rId3"/>
    <p:sldId id="257" r:id="rId4"/>
    <p:sldId id="258" r:id="rId5"/>
    <p:sldId id="259"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B4B0EC-7788-43A5-9212-BCAEF577948E}" type="datetimeFigureOut">
              <a:rPr lang="en-US" smtClean="0"/>
              <a:t>10/13/2016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76E5F7-B451-4ED7-8F1F-AD6BBF976210}" type="slidenum">
              <a:rPr lang="en-US" smtClean="0"/>
              <a:t>‹#›</a:t>
            </a:fld>
            <a:endParaRPr lang="en-US"/>
          </a:p>
        </p:txBody>
      </p:sp>
    </p:spTree>
    <p:extLst>
      <p:ext uri="{BB962C8B-B14F-4D97-AF65-F5344CB8AC3E}">
        <p14:creationId xmlns:p14="http://schemas.microsoft.com/office/powerpoint/2010/main" val="4231379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F9E401-ED8B-4A0B-8D54-D04E90EEE976}" type="slidenum">
              <a:rPr lang="en-US" smtClean="0"/>
              <a:pPr/>
              <a:t>3</a:t>
            </a:fld>
            <a:endParaRPr lang="en-US"/>
          </a:p>
        </p:txBody>
      </p:sp>
    </p:spTree>
    <p:extLst>
      <p:ext uri="{BB962C8B-B14F-4D97-AF65-F5344CB8AC3E}">
        <p14:creationId xmlns:p14="http://schemas.microsoft.com/office/powerpoint/2010/main" val="1151843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F9E401-ED8B-4A0B-8D54-D04E90EEE976}" type="slidenum">
              <a:rPr lang="en-US" smtClean="0"/>
              <a:pPr/>
              <a:t>4</a:t>
            </a:fld>
            <a:endParaRPr lang="en-US"/>
          </a:p>
        </p:txBody>
      </p:sp>
    </p:spTree>
    <p:extLst>
      <p:ext uri="{BB962C8B-B14F-4D97-AF65-F5344CB8AC3E}">
        <p14:creationId xmlns:p14="http://schemas.microsoft.com/office/powerpoint/2010/main" val="1513653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CBBBE51-286C-492F-88BA-BF8F64901464}"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B3F08A-F6EF-444E-8BFB-BF16BCE019C6}" type="slidenum">
              <a:rPr lang="en-US" smtClean="0"/>
              <a:t>‹#›</a:t>
            </a:fld>
            <a:endParaRPr lang="en-US"/>
          </a:p>
        </p:txBody>
      </p:sp>
    </p:spTree>
    <p:extLst>
      <p:ext uri="{BB962C8B-B14F-4D97-AF65-F5344CB8AC3E}">
        <p14:creationId xmlns:p14="http://schemas.microsoft.com/office/powerpoint/2010/main" val="2126108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CBBBE51-286C-492F-88BA-BF8F64901464}"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B3F08A-F6EF-444E-8BFB-BF16BCE019C6}" type="slidenum">
              <a:rPr lang="en-US" smtClean="0"/>
              <a:t>‹#›</a:t>
            </a:fld>
            <a:endParaRPr lang="en-US"/>
          </a:p>
        </p:txBody>
      </p:sp>
    </p:spTree>
    <p:extLst>
      <p:ext uri="{BB962C8B-B14F-4D97-AF65-F5344CB8AC3E}">
        <p14:creationId xmlns:p14="http://schemas.microsoft.com/office/powerpoint/2010/main" val="3563173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CBBBE51-286C-492F-88BA-BF8F64901464}"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B3F08A-F6EF-444E-8BFB-BF16BCE019C6}" type="slidenum">
              <a:rPr lang="en-US" smtClean="0"/>
              <a:t>‹#›</a:t>
            </a:fld>
            <a:endParaRPr lang="en-US"/>
          </a:p>
        </p:txBody>
      </p:sp>
    </p:spTree>
    <p:extLst>
      <p:ext uri="{BB962C8B-B14F-4D97-AF65-F5344CB8AC3E}">
        <p14:creationId xmlns:p14="http://schemas.microsoft.com/office/powerpoint/2010/main" val="3460234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CBBBE51-286C-492F-88BA-BF8F64901464}"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B3F08A-F6EF-444E-8BFB-BF16BCE019C6}" type="slidenum">
              <a:rPr lang="en-US" smtClean="0"/>
              <a:t>‹#›</a:t>
            </a:fld>
            <a:endParaRPr lang="en-US"/>
          </a:p>
        </p:txBody>
      </p:sp>
    </p:spTree>
    <p:extLst>
      <p:ext uri="{BB962C8B-B14F-4D97-AF65-F5344CB8AC3E}">
        <p14:creationId xmlns:p14="http://schemas.microsoft.com/office/powerpoint/2010/main" val="313027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BBBE51-286C-492F-88BA-BF8F64901464}"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B3F08A-F6EF-444E-8BFB-BF16BCE019C6}" type="slidenum">
              <a:rPr lang="en-US" smtClean="0"/>
              <a:t>‹#›</a:t>
            </a:fld>
            <a:endParaRPr lang="en-US"/>
          </a:p>
        </p:txBody>
      </p:sp>
    </p:spTree>
    <p:extLst>
      <p:ext uri="{BB962C8B-B14F-4D97-AF65-F5344CB8AC3E}">
        <p14:creationId xmlns:p14="http://schemas.microsoft.com/office/powerpoint/2010/main" val="3299989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CBBBE51-286C-492F-88BA-BF8F64901464}"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B3F08A-F6EF-444E-8BFB-BF16BCE019C6}" type="slidenum">
              <a:rPr lang="en-US" smtClean="0"/>
              <a:t>‹#›</a:t>
            </a:fld>
            <a:endParaRPr lang="en-US"/>
          </a:p>
        </p:txBody>
      </p:sp>
    </p:spTree>
    <p:extLst>
      <p:ext uri="{BB962C8B-B14F-4D97-AF65-F5344CB8AC3E}">
        <p14:creationId xmlns:p14="http://schemas.microsoft.com/office/powerpoint/2010/main" val="2287230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CBBBE51-286C-492F-88BA-BF8F64901464}" type="datetimeFigureOut">
              <a:rPr lang="en-US" smtClean="0"/>
              <a:t>10/13/2016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B3F08A-F6EF-444E-8BFB-BF16BCE019C6}" type="slidenum">
              <a:rPr lang="en-US" smtClean="0"/>
              <a:t>‹#›</a:t>
            </a:fld>
            <a:endParaRPr lang="en-US"/>
          </a:p>
        </p:txBody>
      </p:sp>
    </p:spTree>
    <p:extLst>
      <p:ext uri="{BB962C8B-B14F-4D97-AF65-F5344CB8AC3E}">
        <p14:creationId xmlns:p14="http://schemas.microsoft.com/office/powerpoint/2010/main" val="33627082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CBBBE51-286C-492F-88BA-BF8F64901464}" type="datetimeFigureOut">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B3F08A-F6EF-444E-8BFB-BF16BCE019C6}" type="slidenum">
              <a:rPr lang="en-US" smtClean="0"/>
              <a:t>‹#›</a:t>
            </a:fld>
            <a:endParaRPr lang="en-US"/>
          </a:p>
        </p:txBody>
      </p:sp>
    </p:spTree>
    <p:extLst>
      <p:ext uri="{BB962C8B-B14F-4D97-AF65-F5344CB8AC3E}">
        <p14:creationId xmlns:p14="http://schemas.microsoft.com/office/powerpoint/2010/main" val="382968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BBBE51-286C-492F-88BA-BF8F64901464}" type="datetimeFigureOut">
              <a:rPr lang="en-US" smtClean="0"/>
              <a:t>10/13/2016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B3F08A-F6EF-444E-8BFB-BF16BCE019C6}" type="slidenum">
              <a:rPr lang="en-US" smtClean="0"/>
              <a:t>‹#›</a:t>
            </a:fld>
            <a:endParaRPr lang="en-US"/>
          </a:p>
        </p:txBody>
      </p:sp>
    </p:spTree>
    <p:extLst>
      <p:ext uri="{BB962C8B-B14F-4D97-AF65-F5344CB8AC3E}">
        <p14:creationId xmlns:p14="http://schemas.microsoft.com/office/powerpoint/2010/main" val="2876101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CBBBE51-286C-492F-88BA-BF8F64901464}"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B3F08A-F6EF-444E-8BFB-BF16BCE019C6}" type="slidenum">
              <a:rPr lang="en-US" smtClean="0"/>
              <a:t>‹#›</a:t>
            </a:fld>
            <a:endParaRPr lang="en-US"/>
          </a:p>
        </p:txBody>
      </p:sp>
    </p:spTree>
    <p:extLst>
      <p:ext uri="{BB962C8B-B14F-4D97-AF65-F5344CB8AC3E}">
        <p14:creationId xmlns:p14="http://schemas.microsoft.com/office/powerpoint/2010/main" val="1066657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CBBBE51-286C-492F-88BA-BF8F64901464}"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B3F08A-F6EF-444E-8BFB-BF16BCE019C6}" type="slidenum">
              <a:rPr lang="en-US" smtClean="0"/>
              <a:t>‹#›</a:t>
            </a:fld>
            <a:endParaRPr lang="en-US"/>
          </a:p>
        </p:txBody>
      </p:sp>
    </p:spTree>
    <p:extLst>
      <p:ext uri="{BB962C8B-B14F-4D97-AF65-F5344CB8AC3E}">
        <p14:creationId xmlns:p14="http://schemas.microsoft.com/office/powerpoint/2010/main" val="1478541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BBBE51-286C-492F-88BA-BF8F64901464}" type="datetimeFigureOut">
              <a:rPr lang="en-US" smtClean="0"/>
              <a:t>10/13/2016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B3F08A-F6EF-444E-8BFB-BF16BCE019C6}" type="slidenum">
              <a:rPr lang="en-US" smtClean="0"/>
              <a:t>‹#›</a:t>
            </a:fld>
            <a:endParaRPr lang="en-US"/>
          </a:p>
        </p:txBody>
      </p:sp>
    </p:spTree>
    <p:extLst>
      <p:ext uri="{BB962C8B-B14F-4D97-AF65-F5344CB8AC3E}">
        <p14:creationId xmlns:p14="http://schemas.microsoft.com/office/powerpoint/2010/main" val="1570935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District Planning &amp; Implementation Group</a:t>
            </a:r>
          </a:p>
        </p:txBody>
      </p:sp>
    </p:spTree>
    <p:extLst>
      <p:ext uri="{BB962C8B-B14F-4D97-AF65-F5344CB8AC3E}">
        <p14:creationId xmlns:p14="http://schemas.microsoft.com/office/powerpoint/2010/main" val="149188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2800" b="1" dirty="0"/>
              <a:t>Disclaimer: </a:t>
            </a:r>
            <a:r>
              <a:rPr lang="en-US" sz="2800" dirty="0"/>
              <a:t>This presentation is solely for the purpose of reference and not intended for wider dissemination and preferably to be circulated only within Local Education Group (LEG) Members and the participants of the JESR-II event. </a:t>
            </a:r>
            <a:br>
              <a:rPr lang="en-US" sz="2800" dirty="0"/>
            </a:br>
            <a:br>
              <a:rPr lang="en-US" sz="2800" dirty="0"/>
            </a:br>
            <a:r>
              <a:rPr lang="en-US" sz="2800" dirty="0"/>
              <a:t>The material in this presentation has been compiled from different sources and for any further clarity, kindly contact Reform Support Unit, Education &amp; Literacy </a:t>
            </a:r>
            <a:r>
              <a:rPr lang="en-US" sz="2800" dirty="0" err="1"/>
              <a:t>Deptt</a:t>
            </a:r>
            <a:r>
              <a:rPr lang="en-US" sz="2800" dirty="0"/>
              <a:t>, </a:t>
            </a:r>
            <a:r>
              <a:rPr lang="en-US" sz="2800" dirty="0" err="1"/>
              <a:t>Govt</a:t>
            </a:r>
            <a:r>
              <a:rPr lang="en-US" sz="2800"/>
              <a:t> of Sindh.</a:t>
            </a:r>
            <a:endParaRPr lang="en-US" sz="2800" dirty="0"/>
          </a:p>
        </p:txBody>
      </p:sp>
    </p:spTree>
    <p:extLst>
      <p:ext uri="{BB962C8B-B14F-4D97-AF65-F5344CB8AC3E}">
        <p14:creationId xmlns:p14="http://schemas.microsoft.com/office/powerpoint/2010/main" val="170298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57200"/>
          </a:xfrm>
        </p:spPr>
        <p:txBody>
          <a:bodyPr>
            <a:normAutofit/>
          </a:bodyPr>
          <a:lstStyle/>
          <a:p>
            <a:r>
              <a:rPr lang="en-US" sz="2400" b="1" u="sng" dirty="0"/>
              <a:t>Early Childhood Education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78604338"/>
              </p:ext>
            </p:extLst>
          </p:nvPr>
        </p:nvGraphicFramePr>
        <p:xfrm>
          <a:off x="304800" y="762000"/>
          <a:ext cx="8686800" cy="5767337"/>
        </p:xfrm>
        <a:graphic>
          <a:graphicData uri="http://schemas.openxmlformats.org/drawingml/2006/table">
            <a:tbl>
              <a:tblPr>
                <a:tableStyleId>{5C22544A-7EE6-4342-B048-85BDC9FD1C3A}</a:tableStyleId>
              </a:tblPr>
              <a:tblGrid>
                <a:gridCol w="2110810">
                  <a:extLst>
                    <a:ext uri="{9D8B030D-6E8A-4147-A177-3AD203B41FA5}">
                      <a16:colId xmlns:a16="http://schemas.microsoft.com/office/drawing/2014/main" val="20004"/>
                    </a:ext>
                  </a:extLst>
                </a:gridCol>
                <a:gridCol w="6575990">
                  <a:extLst>
                    <a:ext uri="{9D8B030D-6E8A-4147-A177-3AD203B41FA5}">
                      <a16:colId xmlns:a16="http://schemas.microsoft.com/office/drawing/2014/main" val="20001"/>
                    </a:ext>
                  </a:extLst>
                </a:gridCol>
              </a:tblGrid>
              <a:tr h="637172">
                <a:tc>
                  <a:txBody>
                    <a:bodyPr/>
                    <a:lstStyle/>
                    <a:p>
                      <a:pPr algn="ctr" fontAlgn="ctr"/>
                      <a:r>
                        <a:rPr lang="en-US" sz="1800" b="1" u="none" strike="noStrike" dirty="0">
                          <a:effectLst/>
                        </a:rPr>
                        <a:t>Challenges </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algn="ctr" fontAlgn="ctr"/>
                      <a:r>
                        <a:rPr lang="en-US" sz="1800" b="1" i="0" u="none" strike="noStrike" dirty="0">
                          <a:solidFill>
                            <a:schemeClr val="tx1"/>
                          </a:solidFill>
                          <a:effectLst/>
                          <a:latin typeface="Calibri"/>
                        </a:rPr>
                        <a:t>Recommendations </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000"/>
                  </a:ext>
                </a:extLst>
              </a:tr>
              <a:tr h="4925428">
                <a:tc>
                  <a:txBody>
                    <a:bodyPr/>
                    <a:lstStyle/>
                    <a:p>
                      <a:pPr marL="285750" indent="-285750">
                        <a:buFont typeface="Arial" panose="020B0604020202020204" pitchFamily="34" charset="0"/>
                        <a:buChar char="•"/>
                      </a:pPr>
                      <a:r>
                        <a:rPr lang="en-US" sz="2000" dirty="0"/>
                        <a:t>Un-availability  of ECE Teachers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Lack of Infrastructure</a:t>
                      </a:r>
                      <a:r>
                        <a:rPr lang="en-US" sz="2000" baseline="0" dirty="0"/>
                        <a:t> /Construction </a:t>
                      </a:r>
                    </a:p>
                    <a:p>
                      <a:pPr marL="285750" indent="-285750">
                        <a:buFont typeface="Arial" panose="020B0604020202020204" pitchFamily="34" charset="0"/>
                        <a:buChar char="•"/>
                      </a:pPr>
                      <a:endParaRPr lang="en-US" sz="2000" baseline="0" dirty="0"/>
                    </a:p>
                    <a:p>
                      <a:pPr marL="285750" indent="-285750">
                        <a:buFont typeface="Arial" panose="020B0604020202020204" pitchFamily="34" charset="0"/>
                        <a:buChar char="•"/>
                      </a:pPr>
                      <a:r>
                        <a:rPr lang="en-US" sz="2000" baseline="0" dirty="0"/>
                        <a:t>Resource centers were not developed</a:t>
                      </a:r>
                    </a:p>
                    <a:p>
                      <a:pPr marL="285750" indent="-285750">
                        <a:buFont typeface="Arial" panose="020B0604020202020204" pitchFamily="34" charset="0"/>
                        <a:buChar char="•"/>
                      </a:pPr>
                      <a:endParaRPr lang="en-US" sz="2000" baseline="0" dirty="0"/>
                    </a:p>
                    <a:p>
                      <a:pPr marL="285750" indent="-285750">
                        <a:buFont typeface="Arial" panose="020B0604020202020204" pitchFamily="34" charset="0"/>
                        <a:buChar char="•"/>
                      </a:pPr>
                      <a:r>
                        <a:rPr lang="en-US" sz="2000" baseline="0" dirty="0"/>
                        <a:t>Non- utilization of one Time Grant (OTG</a:t>
                      </a:r>
                      <a:r>
                        <a:rPr lang="en-US" sz="1600" baseline="0" dirty="0"/>
                        <a:t>)</a:t>
                      </a:r>
                    </a:p>
                    <a:p>
                      <a:pPr marL="285750" indent="-285750">
                        <a:buFont typeface="Arial" panose="020B0604020202020204" pitchFamily="34" charset="0"/>
                        <a:buChar char="•"/>
                      </a:pP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lvl="0" indent="-285750" algn="just" rtl="0">
                        <a:buFont typeface="Arial" panose="020B0604020202020204" pitchFamily="34" charset="0"/>
                        <a:buChar char="•"/>
                      </a:pPr>
                      <a:r>
                        <a:rPr lang="en-US" sz="2000" kern="1200" dirty="0">
                          <a:solidFill>
                            <a:schemeClr val="dk1"/>
                          </a:solidFill>
                          <a:effectLst/>
                          <a:latin typeface="+mn-lt"/>
                          <a:ea typeface="+mn-ea"/>
                          <a:cs typeface="+mn-cs"/>
                        </a:rPr>
                        <a:t>Need to revise recruitment rules for ECE teachers</a:t>
                      </a: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On job Training or  diploma courses  in ECE should be provided to teachers after recruitment for ECE as trained teachers are not available having diploma in ECE as per recruitment rules </a:t>
                      </a: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Close coordination with education &amp; works &amp; services department for improving the infrastructure of Schools. The Works &amp; services may held monthly meetings with Education department and share the progress.</a:t>
                      </a: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Resource centers for ECE classes in ELD should be established within a month so resource centers at town level may be established. </a:t>
                      </a: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Acute shortage of authorized persons / DDOs may be assigned</a:t>
                      </a:r>
                      <a:r>
                        <a:rPr lang="en-US" sz="2000" kern="1200" baseline="0" dirty="0">
                          <a:solidFill>
                            <a:schemeClr val="dk1"/>
                          </a:solidFill>
                          <a:effectLst/>
                          <a:latin typeface="+mn-lt"/>
                          <a:ea typeface="+mn-ea"/>
                          <a:cs typeface="+mn-cs"/>
                        </a:rPr>
                        <a:t> </a:t>
                      </a:r>
                      <a:r>
                        <a:rPr lang="en-US" sz="2000" kern="1200" dirty="0">
                          <a:solidFill>
                            <a:schemeClr val="dk1"/>
                          </a:solidFill>
                          <a:effectLst/>
                          <a:latin typeface="+mn-lt"/>
                          <a:ea typeface="+mn-ea"/>
                          <a:cs typeface="+mn-cs"/>
                        </a:rPr>
                        <a:t>through recruitment / promotions as HM.</a:t>
                      </a: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Training of DDOs and release of funds may be completed by November  </a:t>
                      </a:r>
                    </a:p>
                    <a:p>
                      <a:pPr marL="0" indent="0">
                        <a:buFont typeface="Arial" panose="020B0604020202020204" pitchFamily="34" charset="0"/>
                        <a:buNone/>
                      </a:pPr>
                      <a:endParaRPr lang="en-US" sz="16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877603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57200"/>
          </a:xfrm>
        </p:spPr>
        <p:txBody>
          <a:bodyPr>
            <a:normAutofit fontScale="90000"/>
          </a:bodyPr>
          <a:lstStyle/>
          <a:p>
            <a:r>
              <a:rPr lang="en-US" sz="3200" b="1" u="sng" dirty="0"/>
              <a:t>Primary &amp; Elementary Education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44164453"/>
              </p:ext>
            </p:extLst>
          </p:nvPr>
        </p:nvGraphicFramePr>
        <p:xfrm>
          <a:off x="152400" y="762000"/>
          <a:ext cx="8382000" cy="5352711"/>
        </p:xfrm>
        <a:graphic>
          <a:graphicData uri="http://schemas.openxmlformats.org/drawingml/2006/table">
            <a:tbl>
              <a:tblPr>
                <a:tableStyleId>{5C22544A-7EE6-4342-B048-85BDC9FD1C3A}</a:tableStyleId>
              </a:tblPr>
              <a:tblGrid>
                <a:gridCol w="2743200">
                  <a:extLst>
                    <a:ext uri="{9D8B030D-6E8A-4147-A177-3AD203B41FA5}">
                      <a16:colId xmlns:a16="http://schemas.microsoft.com/office/drawing/2014/main" val="20000"/>
                    </a:ext>
                  </a:extLst>
                </a:gridCol>
                <a:gridCol w="5638800">
                  <a:extLst>
                    <a:ext uri="{9D8B030D-6E8A-4147-A177-3AD203B41FA5}">
                      <a16:colId xmlns:a16="http://schemas.microsoft.com/office/drawing/2014/main" val="20004"/>
                    </a:ext>
                  </a:extLst>
                </a:gridCol>
              </a:tblGrid>
              <a:tr h="771186">
                <a:tc>
                  <a:txBody>
                    <a:bodyPr/>
                    <a:lstStyle/>
                    <a:p>
                      <a:pPr algn="ctr" fontAlgn="ctr"/>
                      <a:r>
                        <a:rPr lang="en-US" sz="1800" b="1" u="none" strike="noStrike" dirty="0">
                          <a:effectLst/>
                        </a:rPr>
                        <a:t>Challenges </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algn="ctr" fontAlgn="ctr"/>
                      <a:r>
                        <a:rPr lang="en-US" sz="1800" b="1" u="none" strike="noStrike" dirty="0">
                          <a:effectLst/>
                        </a:rPr>
                        <a:t>Challenges </a:t>
                      </a:r>
                    </a:p>
                    <a:p>
                      <a:pPr algn="ctr" fontAlgn="ctr"/>
                      <a:r>
                        <a:rPr lang="en-US" sz="1800" b="1" u="none" strike="noStrike" dirty="0">
                          <a:effectLst/>
                        </a:rPr>
                        <a:t>(if any)</a:t>
                      </a:r>
                      <a:endParaRPr lang="en-US" sz="1800" b="1" i="0" u="none" strike="noStrike" dirty="0">
                        <a:solidFill>
                          <a:srgbClr val="FFFFFF"/>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000"/>
                  </a:ext>
                </a:extLst>
              </a:tr>
              <a:tr h="4519204">
                <a:tc>
                  <a:txBody>
                    <a:bodyPr/>
                    <a:lstStyle/>
                    <a:p>
                      <a:pPr marL="285750" indent="-285750" algn="l" fontAlgn="ctr">
                        <a:buFont typeface="Arial" panose="020B0604020202020204" pitchFamily="34" charset="0"/>
                        <a:buChar char="•"/>
                      </a:pPr>
                      <a:r>
                        <a:rPr lang="en-US" sz="2000" b="0" i="0" u="none" strike="noStrike" dirty="0">
                          <a:solidFill>
                            <a:srgbClr val="000000"/>
                          </a:solidFill>
                          <a:effectLst/>
                          <a:latin typeface="+mn-lt"/>
                        </a:rPr>
                        <a:t>PC-1 couldn’t</a:t>
                      </a:r>
                      <a:r>
                        <a:rPr lang="en-US" sz="2000" b="0" i="0" u="none" strike="noStrike" baseline="0" dirty="0">
                          <a:solidFill>
                            <a:srgbClr val="000000"/>
                          </a:solidFill>
                          <a:effectLst/>
                          <a:latin typeface="+mn-lt"/>
                        </a:rPr>
                        <a:t> prepared due to  unavailability of DDOs</a:t>
                      </a:r>
                    </a:p>
                    <a:p>
                      <a:pPr marL="285750" indent="-285750" algn="l" fontAlgn="ctr">
                        <a:buFont typeface="Arial" panose="020B0604020202020204" pitchFamily="34" charset="0"/>
                        <a:buChar char="•"/>
                      </a:pPr>
                      <a:endParaRPr lang="en-US" sz="2000" b="0" i="0" u="none" strike="noStrike" baseline="0" dirty="0">
                        <a:solidFill>
                          <a:srgbClr val="000000"/>
                        </a:solidFill>
                        <a:effectLst/>
                        <a:latin typeface="+mn-lt"/>
                      </a:endParaRPr>
                    </a:p>
                    <a:p>
                      <a:pPr marL="285750" indent="-285750" algn="l" fontAlgn="ctr">
                        <a:buFont typeface="Arial" panose="020B0604020202020204" pitchFamily="34" charset="0"/>
                        <a:buChar char="•"/>
                      </a:pPr>
                      <a:r>
                        <a:rPr lang="en-US" sz="2000" b="0" i="0" u="none" strike="noStrike" baseline="0" dirty="0">
                          <a:solidFill>
                            <a:srgbClr val="000000"/>
                          </a:solidFill>
                          <a:effectLst/>
                          <a:latin typeface="+mn-lt"/>
                        </a:rPr>
                        <a:t>Lack of awareness of District Education Plan (DEP) due to Frequent Transfer Posting and implementation of management cadre.</a:t>
                      </a:r>
                    </a:p>
                    <a:p>
                      <a:pPr marL="285750" indent="-285750" algn="l" fontAlgn="ctr">
                        <a:buFont typeface="Arial" panose="020B0604020202020204" pitchFamily="34" charset="0"/>
                        <a:buChar char="•"/>
                      </a:pPr>
                      <a:endParaRPr lang="en-US" sz="2000" b="0" i="0" u="none" strike="noStrike" baseline="0" dirty="0">
                        <a:solidFill>
                          <a:srgbClr val="000000"/>
                        </a:solidFill>
                        <a:effectLst/>
                        <a:latin typeface="+mn-lt"/>
                      </a:endParaRPr>
                    </a:p>
                    <a:p>
                      <a:pPr marL="285750" indent="-285750" algn="l" fontAlgn="ctr">
                        <a:buFont typeface="Arial" panose="020B0604020202020204" pitchFamily="34" charset="0"/>
                        <a:buChar char="•"/>
                      </a:pPr>
                      <a:r>
                        <a:rPr lang="en-US" sz="2000" b="0" i="0" u="none" strike="noStrike" dirty="0">
                          <a:solidFill>
                            <a:srgbClr val="000000"/>
                          </a:solidFill>
                          <a:effectLst/>
                          <a:latin typeface="+mn-lt"/>
                        </a:rPr>
                        <a:t>Shortage</a:t>
                      </a:r>
                      <a:r>
                        <a:rPr lang="en-US" sz="2000" b="0" i="0" u="none" strike="noStrike" baseline="0" dirty="0">
                          <a:solidFill>
                            <a:srgbClr val="000000"/>
                          </a:solidFill>
                          <a:effectLst/>
                          <a:latin typeface="+mn-lt"/>
                        </a:rPr>
                        <a:t> of IT Professional </a:t>
                      </a:r>
                      <a:endParaRPr lang="en-US" sz="2000" b="0" i="0" u="none" strike="noStrike" dirty="0">
                        <a:solidFill>
                          <a:srgbClr val="000000"/>
                        </a:solidFill>
                        <a:effectLst/>
                        <a:latin typeface="+mn-lt"/>
                      </a:endParaRPr>
                    </a:p>
                    <a:p>
                      <a:pPr algn="l" fontAlgn="ctr"/>
                      <a:r>
                        <a:rPr lang="en-US" sz="2000" u="none" strike="noStrike" dirty="0">
                          <a:effectLst/>
                          <a:latin typeface="+mn-lt"/>
                        </a:rPr>
                        <a:t> </a:t>
                      </a:r>
                      <a:endParaRPr lang="en-US" sz="20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lvl="0" indent="-285750" algn="just" rtl="0">
                        <a:buFont typeface="Arial" panose="020B0604020202020204" pitchFamily="34" charset="0"/>
                        <a:buChar char="•"/>
                      </a:pPr>
                      <a:r>
                        <a:rPr lang="en-US" sz="2000" kern="1200" dirty="0">
                          <a:solidFill>
                            <a:schemeClr val="dk1"/>
                          </a:solidFill>
                          <a:effectLst/>
                          <a:latin typeface="+mn-lt"/>
                          <a:ea typeface="+mn-ea"/>
                          <a:cs typeface="+mn-cs"/>
                        </a:rPr>
                        <a:t>PC1 for new primary schools and additional classrooms should be timely prepared by education works department in consultation with concerned DEO.</a:t>
                      </a: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District Education Officer may be posted for minimum 03 years as per service rules.</a:t>
                      </a: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Vacant</a:t>
                      </a:r>
                      <a:r>
                        <a:rPr lang="en-US" sz="2000" kern="1200" baseline="0" dirty="0">
                          <a:solidFill>
                            <a:schemeClr val="dk1"/>
                          </a:solidFill>
                          <a:effectLst/>
                          <a:latin typeface="+mn-lt"/>
                          <a:ea typeface="+mn-ea"/>
                          <a:cs typeface="+mn-cs"/>
                        </a:rPr>
                        <a:t> positions @ District &amp; taluka level may be filled with relevant person .</a:t>
                      </a:r>
                      <a:endParaRPr lang="en-US" sz="2000" kern="1200" dirty="0">
                        <a:solidFill>
                          <a:schemeClr val="dk1"/>
                        </a:solidFill>
                        <a:effectLst/>
                        <a:latin typeface="+mn-lt"/>
                        <a:ea typeface="+mn-ea"/>
                        <a:cs typeface="+mn-cs"/>
                      </a:endParaRP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Decentralization of powers (financial &amp; administrative) at all levels.</a:t>
                      </a: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Trained I.T staff in data centers already established in every district must be appointed as soon as possible or short course training may be provided to available teachers.</a:t>
                      </a:r>
                    </a:p>
                    <a:p>
                      <a:pPr marL="285750" indent="-285750" algn="l" fontAlgn="ctr">
                        <a:buFont typeface="Arial" panose="020B0604020202020204" pitchFamily="34" charset="0"/>
                        <a:buChar char="•"/>
                      </a:pPr>
                      <a:endParaRPr lang="en-US" sz="20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732958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09600"/>
          </a:xfrm>
        </p:spPr>
        <p:txBody>
          <a:bodyPr>
            <a:normAutofit/>
          </a:bodyPr>
          <a:lstStyle/>
          <a:p>
            <a:r>
              <a:rPr lang="en-US" sz="3200" b="1" u="sng" dirty="0"/>
              <a:t>Secondary &amp; High Secondary Education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15189828"/>
              </p:ext>
            </p:extLst>
          </p:nvPr>
        </p:nvGraphicFramePr>
        <p:xfrm>
          <a:off x="152400" y="1066800"/>
          <a:ext cx="8610600" cy="5029200"/>
        </p:xfrm>
        <a:graphic>
          <a:graphicData uri="http://schemas.openxmlformats.org/drawingml/2006/table">
            <a:tbl>
              <a:tblPr>
                <a:tableStyleId>{5C22544A-7EE6-4342-B048-85BDC9FD1C3A}</a:tableStyleId>
              </a:tblPr>
              <a:tblGrid>
                <a:gridCol w="3124200">
                  <a:extLst>
                    <a:ext uri="{9D8B030D-6E8A-4147-A177-3AD203B41FA5}">
                      <a16:colId xmlns:a16="http://schemas.microsoft.com/office/drawing/2014/main" val="20004"/>
                    </a:ext>
                  </a:extLst>
                </a:gridCol>
                <a:gridCol w="5486400">
                  <a:extLst>
                    <a:ext uri="{9D8B030D-6E8A-4147-A177-3AD203B41FA5}">
                      <a16:colId xmlns:a16="http://schemas.microsoft.com/office/drawing/2014/main" val="20001"/>
                    </a:ext>
                  </a:extLst>
                </a:gridCol>
              </a:tblGrid>
              <a:tr h="887663">
                <a:tc>
                  <a:txBody>
                    <a:bodyPr/>
                    <a:lstStyle/>
                    <a:p>
                      <a:pPr algn="ctr" fontAlgn="ctr"/>
                      <a:r>
                        <a:rPr lang="en-US" sz="1800" b="1" u="none" strike="noStrike" dirty="0">
                          <a:effectLst/>
                        </a:rPr>
                        <a:t>Challenges </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800" b="1" i="0" u="none" strike="noStrike" dirty="0">
                          <a:solidFill>
                            <a:schemeClr val="tx1"/>
                          </a:solidFill>
                          <a:effectLst/>
                          <a:latin typeface="+mn-lt"/>
                        </a:rPr>
                        <a:t>Recommendations </a:t>
                      </a:r>
                    </a:p>
                    <a:p>
                      <a:pPr algn="ctr" fontAlgn="ctr"/>
                      <a:endParaRPr lang="en-US" sz="1800" b="1" i="0" u="none" strike="noStrike" dirty="0">
                        <a:solidFill>
                          <a:srgbClr val="FFFFFF"/>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000"/>
                  </a:ext>
                </a:extLst>
              </a:tr>
              <a:tr h="4141537">
                <a:tc>
                  <a:txBody>
                    <a:bodyPr/>
                    <a:lstStyle/>
                    <a:p>
                      <a:pPr marL="285750" marR="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2000" dirty="0"/>
                        <a:t>Low transition system</a:t>
                      </a:r>
                      <a:r>
                        <a:rPr lang="en-US" sz="2000" baseline="0" dirty="0"/>
                        <a:t>  due to n</a:t>
                      </a:r>
                      <a:r>
                        <a:rPr lang="en-US" sz="2000" dirty="0"/>
                        <a:t>o student  tracking mechanism.</a:t>
                      </a:r>
                    </a:p>
                    <a:p>
                      <a:pPr marL="0" marR="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r>
                        <a:rPr lang="en-US" sz="2000" dirty="0"/>
                        <a:t> </a:t>
                      </a:r>
                    </a:p>
                    <a:p>
                      <a:pPr marL="285750" marR="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2000" dirty="0"/>
                        <a:t>Lake of Infrastructure</a:t>
                      </a:r>
                      <a:r>
                        <a:rPr lang="en-US" sz="2000" baseline="0" dirty="0"/>
                        <a:t> /Construction </a:t>
                      </a:r>
                    </a:p>
                    <a:p>
                      <a:pPr marL="0" marR="0" indent="0" algn="l" defTabSz="914400" rtl="0" eaLnBrk="1" fontAlgn="ctr" latinLnBrk="0" hangingPunct="1">
                        <a:lnSpc>
                          <a:spcPct val="100000"/>
                        </a:lnSpc>
                        <a:spcBef>
                          <a:spcPts val="0"/>
                        </a:spcBef>
                        <a:spcAft>
                          <a:spcPts val="0"/>
                        </a:spcAft>
                        <a:buClrTx/>
                        <a:buSzTx/>
                        <a:buFont typeface="Arial" panose="020B0604020202020204" pitchFamily="34" charset="0"/>
                        <a:buNone/>
                        <a:tabLst/>
                        <a:defRPr/>
                      </a:pPr>
                      <a:endParaRPr lang="en-US" sz="2000" b="0" i="0" u="none" strike="noStrike" dirty="0">
                        <a:solidFill>
                          <a:srgbClr val="000000"/>
                        </a:solidFill>
                        <a:effectLst/>
                        <a:latin typeface="+mn-lt"/>
                      </a:endParaRPr>
                    </a:p>
                    <a:p>
                      <a:pPr marL="285750" marR="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dirty="0">
                          <a:solidFill>
                            <a:srgbClr val="000000"/>
                          </a:solidFill>
                          <a:effectLst/>
                          <a:latin typeface="+mn-lt"/>
                        </a:rPr>
                        <a:t>Shortage</a:t>
                      </a:r>
                      <a:r>
                        <a:rPr lang="en-US" sz="2000" b="0" i="0" u="none" strike="noStrike" baseline="0" dirty="0">
                          <a:solidFill>
                            <a:srgbClr val="000000"/>
                          </a:solidFill>
                          <a:effectLst/>
                          <a:latin typeface="+mn-lt"/>
                        </a:rPr>
                        <a:t> of  IT Professional </a:t>
                      </a:r>
                      <a:r>
                        <a:rPr lang="en-US" sz="2000" u="none" strike="noStrike" baseline="0" dirty="0">
                          <a:effectLst/>
                          <a:latin typeface="+mn-lt"/>
                        </a:rPr>
                        <a:t> </a:t>
                      </a:r>
                      <a:endParaRPr lang="en-US" sz="20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dirty="0">
                          <a:solidFill>
                            <a:srgbClr val="000000"/>
                          </a:solidFill>
                          <a:effectLst/>
                          <a:latin typeface="+mn-lt"/>
                        </a:rPr>
                        <a:t>Proper tracking mechanism</a:t>
                      </a:r>
                      <a:r>
                        <a:rPr lang="en-US" sz="2000" b="0" i="0" u="none" strike="noStrike" baseline="0" dirty="0">
                          <a:solidFill>
                            <a:srgbClr val="000000"/>
                          </a:solidFill>
                          <a:effectLst/>
                          <a:latin typeface="+mn-lt"/>
                        </a:rPr>
                        <a:t> for public private schools like SEF, NCHD, IRC or any other should also be tracked out.</a:t>
                      </a:r>
                    </a:p>
                    <a:p>
                      <a:pPr marL="285750" marR="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lang="en-US" sz="2000" b="0" i="0" u="none" strike="noStrike" baseline="0" dirty="0">
                        <a:solidFill>
                          <a:srgbClr val="000000"/>
                        </a:solidFill>
                        <a:effectLst/>
                        <a:latin typeface="+mn-lt"/>
                      </a:endParaRPr>
                    </a:p>
                    <a:p>
                      <a:pPr marL="285750" marR="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baseline="0" dirty="0">
                          <a:solidFill>
                            <a:srgbClr val="000000"/>
                          </a:solidFill>
                          <a:effectLst/>
                          <a:latin typeface="+mn-lt"/>
                        </a:rPr>
                        <a:t>For the purpose of student retention proper database  /mechanism may be formed.</a:t>
                      </a:r>
                      <a:endParaRPr lang="en-US" sz="20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006306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62000"/>
          </a:xfrm>
        </p:spPr>
        <p:txBody>
          <a:bodyPr>
            <a:normAutofit/>
          </a:bodyPr>
          <a:lstStyle/>
          <a:p>
            <a:r>
              <a:rPr lang="en-US" sz="3200" b="1" u="sng" dirty="0"/>
              <a:t>Non Formal Education</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228913559"/>
              </p:ext>
            </p:extLst>
          </p:nvPr>
        </p:nvGraphicFramePr>
        <p:xfrm>
          <a:off x="304795" y="1011556"/>
          <a:ext cx="8382004" cy="4675141"/>
        </p:xfrm>
        <a:graphic>
          <a:graphicData uri="http://schemas.openxmlformats.org/drawingml/2006/table">
            <a:tbl>
              <a:tblPr>
                <a:tableStyleId>{5C22544A-7EE6-4342-B048-85BDC9FD1C3A}</a:tableStyleId>
              </a:tblPr>
              <a:tblGrid>
                <a:gridCol w="3124205">
                  <a:extLst>
                    <a:ext uri="{9D8B030D-6E8A-4147-A177-3AD203B41FA5}">
                      <a16:colId xmlns:a16="http://schemas.microsoft.com/office/drawing/2014/main" val="20004"/>
                    </a:ext>
                  </a:extLst>
                </a:gridCol>
                <a:gridCol w="5257799">
                  <a:extLst>
                    <a:ext uri="{9D8B030D-6E8A-4147-A177-3AD203B41FA5}">
                      <a16:colId xmlns:a16="http://schemas.microsoft.com/office/drawing/2014/main" val="20001"/>
                    </a:ext>
                  </a:extLst>
                </a:gridCol>
              </a:tblGrid>
              <a:tr h="457200">
                <a:tc>
                  <a:txBody>
                    <a:bodyPr/>
                    <a:lstStyle/>
                    <a:p>
                      <a:pPr algn="ctr" fontAlgn="ctr"/>
                      <a:r>
                        <a:rPr lang="en-US" sz="1800" b="1" u="none" strike="noStrike" dirty="0">
                          <a:effectLst/>
                        </a:rPr>
                        <a:t>Challenges </a:t>
                      </a: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800" b="1" i="0" u="none" strike="noStrike" dirty="0">
                          <a:solidFill>
                            <a:schemeClr val="tx1"/>
                          </a:solidFill>
                          <a:effectLst/>
                          <a:latin typeface="+mn-lt"/>
                        </a:rPr>
                        <a:t>Recommendations </a:t>
                      </a:r>
                    </a:p>
                    <a:p>
                      <a:pPr algn="ctr" fontAlgn="ctr"/>
                      <a:endParaRPr lang="en-US" sz="1800" b="1" i="0" u="none" strike="noStrike" dirty="0">
                        <a:solidFill>
                          <a:srgbClr val="FFFFFF"/>
                        </a:solidFill>
                        <a:effectLst/>
                        <a:latin typeface="Calibri"/>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000"/>
                  </a:ext>
                </a:extLst>
              </a:tr>
              <a:tr h="4116976">
                <a:tc>
                  <a:txBody>
                    <a:bodyPr/>
                    <a:lstStyle/>
                    <a:p>
                      <a:pPr marL="285750" marR="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dirty="0">
                          <a:solidFill>
                            <a:srgbClr val="000000"/>
                          </a:solidFill>
                          <a:effectLst/>
                          <a:latin typeface="+mn-lt"/>
                        </a:rPr>
                        <a:t>Lake of Human</a:t>
                      </a:r>
                      <a:r>
                        <a:rPr lang="en-US" sz="2000" b="0" i="0" u="none" strike="noStrike" baseline="0" dirty="0">
                          <a:solidFill>
                            <a:srgbClr val="000000"/>
                          </a:solidFill>
                          <a:effectLst/>
                          <a:latin typeface="+mn-lt"/>
                        </a:rPr>
                        <a:t> resource and un-availably Teachers  at Local level.</a:t>
                      </a:r>
                    </a:p>
                    <a:p>
                      <a:pPr marL="285750" marR="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lang="en-US" sz="2000" b="0" i="0" u="none" strike="noStrike" baseline="0" dirty="0">
                        <a:solidFill>
                          <a:srgbClr val="000000"/>
                        </a:solidFill>
                        <a:effectLst/>
                        <a:latin typeface="+mn-lt"/>
                      </a:endParaRPr>
                    </a:p>
                    <a:p>
                      <a:pPr marL="285750" marR="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endParaRPr lang="en-US" sz="2000" b="0" i="0" u="none" strike="noStrike" baseline="0" dirty="0">
                        <a:solidFill>
                          <a:srgbClr val="000000"/>
                        </a:solidFill>
                        <a:effectLst/>
                        <a:latin typeface="+mn-lt"/>
                      </a:endParaRPr>
                    </a:p>
                    <a:p>
                      <a:pPr marL="285750" marR="0" indent="-285750" algn="l" defTabSz="914400" rtl="0" eaLnBrk="1" fontAlgn="ctr" latinLnBrk="0" hangingPunct="1">
                        <a:lnSpc>
                          <a:spcPct val="100000"/>
                        </a:lnSpc>
                        <a:spcBef>
                          <a:spcPts val="0"/>
                        </a:spcBef>
                        <a:spcAft>
                          <a:spcPts val="0"/>
                        </a:spcAft>
                        <a:buClrTx/>
                        <a:buSzTx/>
                        <a:buFont typeface="Arial" panose="020B0604020202020204" pitchFamily="34" charset="0"/>
                        <a:buChar char="•"/>
                        <a:tabLst/>
                        <a:defRPr/>
                      </a:pPr>
                      <a:r>
                        <a:rPr lang="en-US" sz="2000" b="0" i="0" u="none" strike="noStrike" baseline="0" dirty="0">
                          <a:solidFill>
                            <a:srgbClr val="000000"/>
                          </a:solidFill>
                          <a:effectLst/>
                          <a:latin typeface="+mn-lt"/>
                        </a:rPr>
                        <a:t>Availability of Syllabus for ALC &amp; NFE Centers.</a:t>
                      </a:r>
                      <a:endParaRPr lang="en-US" sz="2000" b="0" i="0" u="none" strike="noStrike" dirty="0">
                        <a:solidFill>
                          <a:srgbClr val="000000"/>
                        </a:solidFill>
                        <a:effectLst/>
                        <a:latin typeface="+mn-lt"/>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lvl="0" indent="-285750" algn="just" rtl="0">
                        <a:buFont typeface="Arial" panose="020B0604020202020204" pitchFamily="34" charset="0"/>
                        <a:buChar char="•"/>
                      </a:pPr>
                      <a:endParaRPr lang="en-US" sz="2000" kern="1200" dirty="0">
                        <a:solidFill>
                          <a:schemeClr val="dk1"/>
                        </a:solidFill>
                        <a:effectLst/>
                        <a:latin typeface="+mn-lt"/>
                        <a:ea typeface="+mn-ea"/>
                        <a:cs typeface="+mn-cs"/>
                      </a:endParaRPr>
                    </a:p>
                    <a:p>
                      <a:pPr marL="285750" lvl="0" indent="-285750" algn="just" rtl="0">
                        <a:buFont typeface="Arial" panose="020B0604020202020204" pitchFamily="34" charset="0"/>
                        <a:buChar char="•"/>
                      </a:pPr>
                      <a:endParaRPr lang="en-US" sz="2000" kern="1200" dirty="0">
                        <a:solidFill>
                          <a:schemeClr val="dk1"/>
                        </a:solidFill>
                        <a:effectLst/>
                        <a:latin typeface="+mn-lt"/>
                        <a:ea typeface="+mn-ea"/>
                        <a:cs typeface="+mn-cs"/>
                      </a:endParaRPr>
                    </a:p>
                    <a:p>
                      <a:pPr marL="285750" lvl="0" indent="-285750" algn="just" rtl="0">
                        <a:buFont typeface="Arial" panose="020B0604020202020204" pitchFamily="34" charset="0"/>
                        <a:buChar char="•"/>
                      </a:pPr>
                      <a:r>
                        <a:rPr lang="en-US" sz="2000" kern="1200" dirty="0">
                          <a:solidFill>
                            <a:schemeClr val="dk1"/>
                          </a:solidFill>
                          <a:effectLst/>
                          <a:latin typeface="+mn-lt"/>
                          <a:ea typeface="+mn-ea"/>
                          <a:cs typeface="+mn-cs"/>
                        </a:rPr>
                        <a:t>Directorate for non -formal education should be fully functionalized with DEO literacy @ District level.</a:t>
                      </a: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Baseline survey is required for literacy at UC &amp; taluka level for knowing the areas with low literacy rate. </a:t>
                      </a: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Data should be reliable </a:t>
                      </a:r>
                    </a:p>
                    <a:p>
                      <a:pPr marL="285750" lvl="0" indent="-285750" algn="just">
                        <a:buFont typeface="Arial" panose="020B0604020202020204" pitchFamily="34" charset="0"/>
                        <a:buChar char="•"/>
                      </a:pPr>
                      <a:r>
                        <a:rPr lang="en-US" sz="2000" kern="1200" dirty="0">
                          <a:solidFill>
                            <a:schemeClr val="dk1"/>
                          </a:solidFill>
                          <a:effectLst/>
                          <a:latin typeface="+mn-lt"/>
                          <a:ea typeface="+mn-ea"/>
                          <a:cs typeface="+mn-cs"/>
                        </a:rPr>
                        <a:t>All the NGOs</a:t>
                      </a:r>
                      <a:r>
                        <a:rPr lang="en-US" sz="2000" kern="1200" baseline="0" dirty="0">
                          <a:solidFill>
                            <a:schemeClr val="dk1"/>
                          </a:solidFill>
                          <a:effectLst/>
                          <a:latin typeface="+mn-lt"/>
                          <a:ea typeface="+mn-ea"/>
                          <a:cs typeface="+mn-cs"/>
                        </a:rPr>
                        <a:t> working in education sector should be @ one page.</a:t>
                      </a:r>
                      <a:endParaRPr lang="en-US" sz="2000" kern="1200" dirty="0">
                        <a:solidFill>
                          <a:schemeClr val="dk1"/>
                        </a:solidFill>
                        <a:effectLst/>
                        <a:latin typeface="+mn-lt"/>
                        <a:ea typeface="+mn-ea"/>
                        <a:cs typeface="+mn-cs"/>
                      </a:endParaRPr>
                    </a:p>
                    <a:p>
                      <a:pPr marL="285750" indent="-285750" algn="just">
                        <a:buFont typeface="Arial" panose="020B0604020202020204" pitchFamily="34" charset="0"/>
                        <a:buChar char="•"/>
                      </a:pPr>
                      <a:endParaRPr lang="en-US" sz="2000" kern="1200" dirty="0">
                        <a:solidFill>
                          <a:schemeClr val="dk1"/>
                        </a:solidFill>
                        <a:effectLst/>
                        <a:latin typeface="+mn-lt"/>
                        <a:ea typeface="+mn-ea"/>
                        <a:cs typeface="+mn-cs"/>
                      </a:endParaRPr>
                    </a:p>
                  </a:txBody>
                  <a:tcPr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0889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62200"/>
            <a:ext cx="8229600" cy="1143000"/>
          </a:xfrm>
        </p:spPr>
        <p:txBody>
          <a:bodyPr>
            <a:normAutofit/>
          </a:bodyPr>
          <a:lstStyle/>
          <a:p>
            <a:r>
              <a:rPr lang="en-US" sz="6600" dirty="0"/>
              <a:t>Thanks </a:t>
            </a:r>
          </a:p>
        </p:txBody>
      </p:sp>
    </p:spTree>
    <p:extLst>
      <p:ext uri="{BB962C8B-B14F-4D97-AF65-F5344CB8AC3E}">
        <p14:creationId xmlns:p14="http://schemas.microsoft.com/office/powerpoint/2010/main" val="2232568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TotalTime>
  <Words>438</Words>
  <Application>Microsoft Office PowerPoint</Application>
  <PresentationFormat>On-screen Show (4:3)</PresentationFormat>
  <Paragraphs>60</Paragraphs>
  <Slides>7</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District Planning &amp; Implementation Group</vt:lpstr>
      <vt:lpstr>Disclaimer: This presentation is solely for the purpose of reference and not intended for wider dissemination and preferably to be circulated only within Local Education Group (LEG) Members and the participants of the JESR-II event.   The material in this presentation has been compiled from different sources and for any further clarity, kindly contact Reform Support Unit, Education &amp; Literacy Deptt, Govt of Sindh.</vt:lpstr>
      <vt:lpstr>Early Childhood Education</vt:lpstr>
      <vt:lpstr>Primary &amp; Elementary Education</vt:lpstr>
      <vt:lpstr>Secondary &amp; High Secondary Education</vt:lpstr>
      <vt:lpstr>Non Formal Education</vt:lpstr>
      <vt:lpstr>Thanks </vt:lpstr>
    </vt:vector>
  </TitlesOfParts>
  <Company>UNICEF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Childhood Education</dc:title>
  <dc:creator>Mujeeb Khatri</dc:creator>
  <cp:lastModifiedBy>Rana Asif</cp:lastModifiedBy>
  <cp:revision>11</cp:revision>
  <dcterms:created xsi:type="dcterms:W3CDTF">2016-09-28T07:09:10Z</dcterms:created>
  <dcterms:modified xsi:type="dcterms:W3CDTF">2016-10-13T05:58:10Z</dcterms:modified>
</cp:coreProperties>
</file>