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68" r:id="rId3"/>
    <p:sldId id="258" r:id="rId4"/>
    <p:sldId id="266" r:id="rId5"/>
    <p:sldId id="267" r:id="rId6"/>
    <p:sldId id="259" r:id="rId7"/>
    <p:sldId id="260" r:id="rId8"/>
    <p:sldId id="261" r:id="rId9"/>
    <p:sldId id="262" r:id="rId10"/>
    <p:sldId id="263"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6396" autoAdjust="0"/>
  </p:normalViewPr>
  <p:slideViewPr>
    <p:cSldViewPr>
      <p:cViewPr varScale="1">
        <p:scale>
          <a:sx n="68" d="100"/>
          <a:sy n="68" d="100"/>
        </p:scale>
        <p:origin x="1440" y="72"/>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BE6CB0-8E1A-43B3-BB18-7E5466904B82}" type="datetimeFigureOut">
              <a:rPr lang="en-US" smtClean="0"/>
              <a:t>10/13/2016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E1890A-A39A-46D4-8091-714AA9AA4D3B}" type="slidenum">
              <a:rPr lang="en-US" smtClean="0"/>
              <a:t>‹#›</a:t>
            </a:fld>
            <a:endParaRPr lang="en-US"/>
          </a:p>
        </p:txBody>
      </p:sp>
    </p:spTree>
    <p:extLst>
      <p:ext uri="{BB962C8B-B14F-4D97-AF65-F5344CB8AC3E}">
        <p14:creationId xmlns:p14="http://schemas.microsoft.com/office/powerpoint/2010/main" val="723005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AE28A7-8AEF-49E2-8703-9F5490C567D3}" type="datetimeFigureOut">
              <a:rPr lang="en-US" smtClean="0"/>
              <a:t>10/13/2016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D0F55-E999-4720-9AB8-5A813DF1B34C}" type="slidenum">
              <a:rPr lang="en-US" smtClean="0"/>
              <a:t>‹#›</a:t>
            </a:fld>
            <a:endParaRPr lang="en-US"/>
          </a:p>
        </p:txBody>
      </p:sp>
    </p:spTree>
    <p:extLst>
      <p:ext uri="{BB962C8B-B14F-4D97-AF65-F5344CB8AC3E}">
        <p14:creationId xmlns:p14="http://schemas.microsoft.com/office/powerpoint/2010/main" val="32016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AA1722-2E89-4E10-B53B-5FF4F9AE00CA}"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56194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7FF86E-C203-4890-A833-0B6421AF6B67}"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55094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DD682-AA9A-4C90-AE9E-FCF2D57F2E0E}"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48667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269AEA-B2C7-469E-9CB5-DB6B5917E3A1}"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11594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E0F8DC-8F6B-4CCF-8ECA-DB593A3E4C75}"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41355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40CE6C-15B1-4A0E-B033-A5250B33186F}"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414396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B8B02D-C158-47D6-A106-246A81FC4554}" type="datetime1">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753087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80CAB-4F69-4ABD-8E0D-46B387A253EE}" type="datetime1">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58087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D1C77-5D4E-442C-AF33-7B26E537FC49}" type="datetime1">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9879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7DEDF9-FBD7-4F8C-8AEF-A0EADC98EBA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05232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AE653A-4D38-48C3-B1F2-812D49405D5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87511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alpha val="3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4AC55-253B-4FF9-9B87-7221F788DACF}" type="datetime1">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3352E-DE48-4CBE-9FFA-88596BF82E7F}" type="slidenum">
              <a:rPr lang="en-US" smtClean="0"/>
              <a:t>‹#›</a:t>
            </a:fld>
            <a:endParaRPr lang="en-US"/>
          </a:p>
        </p:txBody>
      </p:sp>
    </p:spTree>
    <p:extLst>
      <p:ext uri="{BB962C8B-B14F-4D97-AF65-F5344CB8AC3E}">
        <p14:creationId xmlns:p14="http://schemas.microsoft.com/office/powerpoint/2010/main" val="3387989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microsoft.com/office/2007/relationships/hdphoto" Target="../media/hdphoto1.wdp"/><Relationship Id="rId7"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jpeg"/><Relationship Id="rId5" Type="http://schemas.microsoft.com/office/2007/relationships/hdphoto" Target="../media/hdphoto2.wdp"/><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2130425"/>
            <a:ext cx="8039100" cy="1704332"/>
          </a:xfrm>
        </p:spPr>
        <p:txBody>
          <a:bodyPr>
            <a:normAutofit/>
          </a:bodyPr>
          <a:lstStyle/>
          <a:p>
            <a:r>
              <a:rPr lang="en-US" sz="4000" b="1" dirty="0">
                <a:solidFill>
                  <a:srgbClr val="FF0000"/>
                </a:solidFill>
              </a:rPr>
              <a:t>District Planning &amp; Implementation</a:t>
            </a:r>
            <a:br>
              <a:rPr lang="en-US" sz="4000" b="1" dirty="0">
                <a:solidFill>
                  <a:srgbClr val="FF0000"/>
                </a:solidFill>
              </a:rPr>
            </a:br>
            <a:r>
              <a:rPr lang="en-US" sz="2200" i="1" dirty="0">
                <a:solidFill>
                  <a:srgbClr val="FF0000"/>
                </a:solidFill>
              </a:rPr>
              <a:t>Sub Themes: (Implementation of SESP at District Level) </a:t>
            </a:r>
            <a:r>
              <a:rPr lang="en-US" sz="4000" dirty="0">
                <a:solidFill>
                  <a:schemeClr val="accent3">
                    <a:lumMod val="75000"/>
                  </a:schemeClr>
                </a:solidFill>
              </a:rPr>
              <a:t>	</a:t>
            </a:r>
            <a:endParaRPr lang="en-US" sz="4000" b="1" dirty="0">
              <a:solidFill>
                <a:schemeClr val="accent3">
                  <a:lumMod val="75000"/>
                </a:schemeClr>
              </a:solidFill>
            </a:endParaRPr>
          </a:p>
        </p:txBody>
      </p:sp>
      <p:sp>
        <p:nvSpPr>
          <p:cNvPr id="3" name="Subtitle 2"/>
          <p:cNvSpPr>
            <a:spLocks noGrp="1"/>
          </p:cNvSpPr>
          <p:nvPr>
            <p:ph type="subTitle" idx="1"/>
          </p:nvPr>
        </p:nvSpPr>
        <p:spPr>
          <a:xfrm>
            <a:off x="1104900" y="4038600"/>
            <a:ext cx="8039100" cy="1651643"/>
          </a:xfrm>
        </p:spPr>
        <p:txBody>
          <a:bodyPr>
            <a:normAutofit fontScale="85000" lnSpcReduction="20000"/>
          </a:bodyPr>
          <a:lstStyle/>
          <a:p>
            <a:r>
              <a:rPr lang="en-US" b="1" dirty="0">
                <a:solidFill>
                  <a:schemeClr val="tx1"/>
                </a:solidFill>
              </a:rPr>
              <a:t>By: Syed </a:t>
            </a:r>
            <a:r>
              <a:rPr lang="en-US" b="1" dirty="0" err="1">
                <a:solidFill>
                  <a:schemeClr val="tx1"/>
                </a:solidFill>
              </a:rPr>
              <a:t>Rasool</a:t>
            </a:r>
            <a:r>
              <a:rPr lang="en-US" b="1" dirty="0">
                <a:solidFill>
                  <a:schemeClr val="tx1"/>
                </a:solidFill>
              </a:rPr>
              <a:t> Bux Shah</a:t>
            </a:r>
          </a:p>
          <a:p>
            <a:r>
              <a:rPr lang="en-US" sz="2400" b="1" dirty="0">
                <a:solidFill>
                  <a:schemeClr val="tx1"/>
                </a:solidFill>
              </a:rPr>
              <a:t>Director School Education (Secondary/Higher Secondary)</a:t>
            </a:r>
          </a:p>
          <a:p>
            <a:r>
              <a:rPr lang="en-US" sz="2400" b="1" dirty="0">
                <a:solidFill>
                  <a:schemeClr val="tx1"/>
                </a:solidFill>
              </a:rPr>
              <a:t>Hyderabad</a:t>
            </a:r>
          </a:p>
          <a:p>
            <a:endParaRPr lang="en-US" sz="2400" b="1" dirty="0">
              <a:solidFill>
                <a:schemeClr val="tx1"/>
              </a:solidFill>
            </a:endParaRPr>
          </a:p>
          <a:p>
            <a:r>
              <a:rPr lang="en-US" sz="1900" b="1" dirty="0">
                <a:solidFill>
                  <a:schemeClr val="tx1"/>
                </a:solidFill>
              </a:rPr>
              <a:t>27 September, 2016</a:t>
            </a:r>
          </a:p>
        </p:txBody>
      </p:sp>
      <p:pic>
        <p:nvPicPr>
          <p:cNvPr id="1026" name="Picture 2" descr="E:\RSU\SESP\Ph-III\Presentation\JSER\DEsign.jpg"/>
          <p:cNvPicPr>
            <a:picLocks noChangeAspect="1" noChangeArrowheads="1"/>
          </p:cNvPicPr>
          <p:nvPr/>
        </p:nvPicPr>
        <p:blipFill>
          <a:blip r:embed="rId3">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662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Content Placeholder 4"/>
          <p:cNvGraphicFramePr>
            <a:graphicFrameLocks/>
          </p:cNvGraphicFramePr>
          <p:nvPr>
            <p:extLst>
              <p:ext uri="{D42A27DB-BD31-4B8C-83A1-F6EECF244321}">
                <p14:modId xmlns:p14="http://schemas.microsoft.com/office/powerpoint/2010/main" val="664104249"/>
              </p:ext>
            </p:extLst>
          </p:nvPr>
        </p:nvGraphicFramePr>
        <p:xfrm>
          <a:off x="457199" y="1371600"/>
          <a:ext cx="8534401" cy="5029201"/>
        </p:xfrm>
        <a:graphic>
          <a:graphicData uri="http://schemas.openxmlformats.org/drawingml/2006/table">
            <a:tbl>
              <a:tblPr>
                <a:tableStyleId>{5C22544A-7EE6-4342-B048-85BDC9FD1C3A}</a:tableStyleId>
              </a:tblPr>
              <a:tblGrid>
                <a:gridCol w="1497264">
                  <a:extLst>
                    <a:ext uri="{9D8B030D-6E8A-4147-A177-3AD203B41FA5}">
                      <a16:colId xmlns:a16="http://schemas.microsoft.com/office/drawing/2014/main" val="20000"/>
                    </a:ext>
                  </a:extLst>
                </a:gridCol>
                <a:gridCol w="2245895">
                  <a:extLst>
                    <a:ext uri="{9D8B030D-6E8A-4147-A177-3AD203B41FA5}">
                      <a16:colId xmlns:a16="http://schemas.microsoft.com/office/drawing/2014/main" val="20001"/>
                    </a:ext>
                  </a:extLst>
                </a:gridCol>
                <a:gridCol w="1048084">
                  <a:extLst>
                    <a:ext uri="{9D8B030D-6E8A-4147-A177-3AD203B41FA5}">
                      <a16:colId xmlns:a16="http://schemas.microsoft.com/office/drawing/2014/main" val="20002"/>
                    </a:ext>
                  </a:extLst>
                </a:gridCol>
                <a:gridCol w="2021305">
                  <a:extLst>
                    <a:ext uri="{9D8B030D-6E8A-4147-A177-3AD203B41FA5}">
                      <a16:colId xmlns:a16="http://schemas.microsoft.com/office/drawing/2014/main" val="20003"/>
                    </a:ext>
                  </a:extLst>
                </a:gridCol>
                <a:gridCol w="1721853">
                  <a:extLst>
                    <a:ext uri="{9D8B030D-6E8A-4147-A177-3AD203B41FA5}">
                      <a16:colId xmlns:a16="http://schemas.microsoft.com/office/drawing/2014/main" val="20004"/>
                    </a:ext>
                  </a:extLst>
                </a:gridCol>
              </a:tblGrid>
              <a:tr h="466026">
                <a:tc>
                  <a:txBody>
                    <a:bodyPr/>
                    <a:lstStyle/>
                    <a:p>
                      <a:pPr algn="ctr" fontAlgn="ctr"/>
                      <a:r>
                        <a:rPr lang="en-US" sz="1400" b="1" u="none" strike="noStrike" dirty="0">
                          <a:solidFill>
                            <a:schemeClr val="bg1"/>
                          </a:solidFill>
                          <a:effectLst/>
                        </a:rPr>
                        <a:t>Objective</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Activities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Target</a:t>
                      </a:r>
                    </a:p>
                    <a:p>
                      <a:pPr algn="ctr" fontAlgn="ctr"/>
                      <a:r>
                        <a:rPr lang="en-US" sz="1400" b="1" u="none" strike="noStrike" baseline="0" dirty="0">
                          <a:solidFill>
                            <a:schemeClr val="bg1"/>
                          </a:solidFill>
                          <a:effectLst/>
                        </a:rPr>
                        <a:t>2015-16</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Achievements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Challenges </a:t>
                      </a:r>
                    </a:p>
                    <a:p>
                      <a:pPr algn="ctr" fontAlgn="ctr"/>
                      <a:r>
                        <a:rPr lang="en-US" sz="1400" b="1" u="none" strike="noStrike" dirty="0">
                          <a:solidFill>
                            <a:schemeClr val="bg1"/>
                          </a:solidFill>
                          <a:effectLst/>
                        </a:rPr>
                        <a:t>(if any)</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368938">
                <a:tc rowSpan="2">
                  <a:txBody>
                    <a:bodyPr/>
                    <a:lstStyle/>
                    <a:p>
                      <a:pPr algn="l" fontAlgn="ctr"/>
                      <a:r>
                        <a:rPr lang="en-US" sz="1400" b="1" u="none" strike="noStrike" dirty="0">
                          <a:effectLst/>
                          <a:latin typeface="+mn-lt"/>
                        </a:rPr>
                        <a:t>Improved Access</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400" u="none" strike="noStrike" dirty="0">
                          <a:effectLst/>
                          <a:latin typeface="+mn-lt"/>
                        </a:rPr>
                        <a:t>Establish NFE Center</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485</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algn="l" fontAlgn="ctr"/>
                      <a:r>
                        <a:rPr lang="en-US" sz="1400" u="none" strike="noStrike" dirty="0">
                          <a:effectLst/>
                          <a:latin typeface="+mn-lt"/>
                        </a:rPr>
                        <a:t>PC-1 for</a:t>
                      </a:r>
                      <a:r>
                        <a:rPr lang="en-US" sz="1400" u="none" strike="noStrike" baseline="0" dirty="0">
                          <a:effectLst/>
                          <a:latin typeface="+mn-lt"/>
                        </a:rPr>
                        <a:t> 100 Adult Literacy Centers</a:t>
                      </a:r>
                      <a:endParaRPr lang="en-US" sz="1400" b="0" i="0" u="none" strike="noStrike" dirty="0">
                        <a:solidFill>
                          <a:srgbClr val="000000"/>
                        </a:solidFill>
                        <a:effectLst/>
                        <a:latin typeface="+mn-lt"/>
                      </a:endParaRPr>
                    </a:p>
                    <a:p>
                      <a:pPr algn="l" fontAlgn="ctr"/>
                      <a:r>
                        <a:rPr lang="en-US" sz="1400" u="none" strike="noStrike" dirty="0">
                          <a:effectLst/>
                          <a:latin typeface="+mn-lt"/>
                        </a:rPr>
                        <a:t>&amp; 50 Non Formal Education approved for following districts:</a:t>
                      </a:r>
                    </a:p>
                    <a:p>
                      <a:pPr marL="176213" indent="-176213" algn="l" fontAlgn="ctr">
                        <a:buFont typeface="Arial" pitchFamily="34" charset="0"/>
                        <a:buChar char="•"/>
                      </a:pPr>
                      <a:r>
                        <a:rPr lang="en-US" sz="1400" b="0" i="0" u="none" strike="noStrike" dirty="0">
                          <a:solidFill>
                            <a:srgbClr val="000000"/>
                          </a:solidFill>
                          <a:effectLst/>
                          <a:latin typeface="+mn-lt"/>
                        </a:rPr>
                        <a:t>Hyderabad</a:t>
                      </a:r>
                    </a:p>
                    <a:p>
                      <a:pPr marL="176213" indent="-176213" algn="l" fontAlgn="ctr">
                        <a:buFont typeface="Arial" pitchFamily="34" charset="0"/>
                        <a:buChar char="•"/>
                      </a:pPr>
                      <a:r>
                        <a:rPr lang="en-US" sz="1400" b="0" i="0" u="none" strike="noStrike" dirty="0" err="1">
                          <a:solidFill>
                            <a:srgbClr val="000000"/>
                          </a:solidFill>
                          <a:effectLst/>
                          <a:latin typeface="+mn-lt"/>
                        </a:rPr>
                        <a:t>Jamshoro</a:t>
                      </a:r>
                      <a:endParaRPr lang="en-US" sz="1400" b="0" i="0" u="none" strike="noStrike" dirty="0">
                        <a:solidFill>
                          <a:srgbClr val="000000"/>
                        </a:solidFill>
                        <a:effectLst/>
                        <a:latin typeface="+mn-lt"/>
                      </a:endParaRPr>
                    </a:p>
                    <a:p>
                      <a:pPr marL="176213" indent="-176213" algn="l" fontAlgn="ctr">
                        <a:buFont typeface="Arial" pitchFamily="34" charset="0"/>
                        <a:buChar char="•"/>
                      </a:pPr>
                      <a:r>
                        <a:rPr lang="en-US" sz="1400" b="0" i="0" u="none" strike="noStrike" dirty="0" err="1">
                          <a:solidFill>
                            <a:srgbClr val="000000"/>
                          </a:solidFill>
                          <a:effectLst/>
                          <a:latin typeface="+mn-lt"/>
                        </a:rPr>
                        <a:t>Thatta</a:t>
                      </a:r>
                      <a:endParaRPr lang="en-US" sz="1400" b="0" i="0" u="none" strike="noStrike" dirty="0">
                        <a:solidFill>
                          <a:srgbClr val="000000"/>
                        </a:solidFill>
                        <a:effectLst/>
                        <a:latin typeface="+mn-lt"/>
                      </a:endParaRPr>
                    </a:p>
                    <a:p>
                      <a:pPr marL="176213" indent="-176213" algn="l" fontAlgn="ctr">
                        <a:buFont typeface="Arial" pitchFamily="34" charset="0"/>
                        <a:buChar char="•"/>
                      </a:pPr>
                      <a:r>
                        <a:rPr lang="en-US" sz="1400" b="0" i="0" u="none" strike="noStrike" dirty="0" err="1">
                          <a:solidFill>
                            <a:srgbClr val="000000"/>
                          </a:solidFill>
                          <a:effectLst/>
                          <a:latin typeface="+mn-lt"/>
                        </a:rPr>
                        <a:t>Mirpurkhas</a:t>
                      </a:r>
                      <a:endParaRPr lang="en-US" sz="1400" b="0" i="0" u="none" strike="noStrike" dirty="0">
                        <a:solidFill>
                          <a:srgbClr val="000000"/>
                        </a:solidFill>
                        <a:effectLst/>
                        <a:latin typeface="+mn-lt"/>
                      </a:endParaRPr>
                    </a:p>
                    <a:p>
                      <a:pPr marL="176213" indent="-176213" algn="l" fontAlgn="ctr">
                        <a:buFont typeface="Arial" pitchFamily="34" charset="0"/>
                        <a:buChar char="•"/>
                      </a:pPr>
                      <a:r>
                        <a:rPr lang="en-US" sz="1400" b="0" i="0" u="none" strike="noStrike" dirty="0" err="1">
                          <a:solidFill>
                            <a:srgbClr val="000000"/>
                          </a:solidFill>
                          <a:effectLst/>
                          <a:latin typeface="+mn-lt"/>
                        </a:rPr>
                        <a:t>Tando</a:t>
                      </a:r>
                      <a:r>
                        <a:rPr lang="en-US" sz="1400" b="0" i="0" u="none" strike="noStrike" baseline="0" dirty="0">
                          <a:solidFill>
                            <a:srgbClr val="000000"/>
                          </a:solidFill>
                          <a:effectLst/>
                          <a:latin typeface="+mn-lt"/>
                        </a:rPr>
                        <a:t> </a:t>
                      </a:r>
                      <a:r>
                        <a:rPr lang="en-US" sz="1400" b="0" i="0" u="none" strike="noStrike" baseline="0" dirty="0" err="1">
                          <a:solidFill>
                            <a:srgbClr val="000000"/>
                          </a:solidFill>
                          <a:effectLst/>
                          <a:latin typeface="+mn-lt"/>
                        </a:rPr>
                        <a:t>Allahyar</a:t>
                      </a:r>
                      <a:endParaRPr lang="en-US" sz="1400" b="0" i="0" u="none" strike="noStrike" baseline="0" dirty="0">
                        <a:solidFill>
                          <a:srgbClr val="000000"/>
                        </a:solidFill>
                        <a:effectLst/>
                        <a:latin typeface="+mn-lt"/>
                      </a:endParaRPr>
                    </a:p>
                    <a:p>
                      <a:pPr algn="l" fontAlgn="ctr">
                        <a:buFont typeface="Arial" pitchFamily="34" charset="0"/>
                        <a:buNone/>
                      </a:pPr>
                      <a:endParaRPr lang="en-US" sz="1400" b="0" i="0" u="none" strike="noStrike" baseline="0" dirty="0">
                        <a:solidFill>
                          <a:srgbClr val="000000"/>
                        </a:solidFill>
                        <a:effectLst/>
                        <a:latin typeface="+mn-lt"/>
                      </a:endParaRPr>
                    </a:p>
                    <a:p>
                      <a:pPr algn="l" fontAlgn="ctr">
                        <a:buFont typeface="Arial" pitchFamily="34" charset="0"/>
                        <a:buNone/>
                      </a:pPr>
                      <a:endParaRPr lang="en-US" sz="1400" b="0" i="0" u="none" strike="noStrike" baseline="0" dirty="0">
                        <a:solidFill>
                          <a:srgbClr val="000000"/>
                        </a:solidFill>
                        <a:effectLst/>
                        <a:latin typeface="+mn-lt"/>
                      </a:endParaRPr>
                    </a:p>
                    <a:p>
                      <a:pPr algn="l" fontAlgn="ctr">
                        <a:buFont typeface="Arial" pitchFamily="34" charset="0"/>
                        <a:buNone/>
                      </a:pPr>
                      <a:r>
                        <a:rPr lang="en-US" sz="1400" u="none" strike="noStrike" dirty="0">
                          <a:effectLst/>
                          <a:latin typeface="+mn-lt"/>
                        </a:rPr>
                        <a:t>Developed 1</a:t>
                      </a:r>
                      <a:r>
                        <a:rPr lang="en-US" sz="1400" u="none" strike="noStrike" baseline="30000" dirty="0">
                          <a:effectLst/>
                          <a:latin typeface="+mn-lt"/>
                        </a:rPr>
                        <a:t>st</a:t>
                      </a:r>
                      <a:r>
                        <a:rPr lang="en-US" sz="1400" u="none" strike="noStrike" baseline="0" dirty="0">
                          <a:effectLst/>
                          <a:latin typeface="+mn-lt"/>
                        </a:rPr>
                        <a:t> Draft </a:t>
                      </a:r>
                      <a:r>
                        <a:rPr lang="en-US" sz="1400" u="none" strike="noStrike" dirty="0">
                          <a:effectLst/>
                          <a:latin typeface="+mn-lt"/>
                        </a:rPr>
                        <a:t>NFE’s Policy </a:t>
                      </a:r>
                    </a:p>
                    <a:p>
                      <a:pPr algn="l" fontAlgn="ctr">
                        <a:buFont typeface="Arial" pitchFamily="34" charset="0"/>
                        <a:buNone/>
                      </a:pPr>
                      <a:endParaRPr lang="en-US" sz="1400" u="none" strike="noStrike" dirty="0">
                        <a:effectLst/>
                        <a:latin typeface="+mn-lt"/>
                      </a:endParaRPr>
                    </a:p>
                    <a:p>
                      <a:pPr algn="l" fontAlgn="ctr">
                        <a:buFont typeface="Arial" pitchFamily="34" charset="0"/>
                        <a:buNone/>
                      </a:pPr>
                      <a:r>
                        <a:rPr lang="en-US" sz="1400" u="none" strike="noStrike" dirty="0">
                          <a:effectLst/>
                          <a:latin typeface="+mn-lt"/>
                        </a:rPr>
                        <a:t>NFE Curriculum Approved </a:t>
                      </a:r>
                      <a:endParaRPr lang="en-US" sz="1400" b="0" i="0" u="none" strike="noStrike" dirty="0">
                        <a:solidFill>
                          <a:srgbClr val="000000"/>
                        </a:solidFill>
                        <a:effectLst/>
                        <a:latin typeface="+mn-lt"/>
                      </a:endParaRPr>
                    </a:p>
                  </a:txBody>
                  <a:tcPr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dirty="0">
                          <a:solidFill>
                            <a:srgbClr val="000000"/>
                          </a:solidFill>
                          <a:effectLst/>
                          <a:latin typeface="+mn-lt"/>
                        </a:rPr>
                        <a:t>Lack of Human</a:t>
                      </a:r>
                      <a:r>
                        <a:rPr lang="en-US" sz="1400" b="0" i="0" u="none" strike="noStrike" baseline="0" dirty="0">
                          <a:solidFill>
                            <a:srgbClr val="000000"/>
                          </a:solidFill>
                          <a:effectLst/>
                          <a:latin typeface="+mn-lt"/>
                        </a:rPr>
                        <a:t> Resource and un-availability of Teachers at Local level.</a:t>
                      </a: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baseline="0" dirty="0">
                        <a:solidFill>
                          <a:srgbClr val="000000"/>
                        </a:solidFill>
                        <a:effectLst/>
                        <a:latin typeface="+mn-lt"/>
                      </a:endParaRPr>
                    </a:p>
                    <a:p>
                      <a:pPr marL="1588" marR="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baseline="0" dirty="0">
                        <a:solidFill>
                          <a:srgbClr val="000000"/>
                        </a:solidFill>
                        <a:effectLst/>
                        <a:latin typeface="+mn-lt"/>
                      </a:endParaRP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1400" b="0" i="0" u="none" strike="noStrike" baseline="0" dirty="0">
                        <a:solidFill>
                          <a:srgbClr val="000000"/>
                        </a:solidFill>
                        <a:effectLst/>
                        <a:latin typeface="+mn-lt"/>
                      </a:endParaRP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400" b="0" i="0" u="none" strike="noStrike" baseline="0" dirty="0">
                          <a:solidFill>
                            <a:srgbClr val="000000"/>
                          </a:solidFill>
                          <a:effectLst/>
                          <a:latin typeface="+mn-lt"/>
                        </a:rPr>
                        <a:t>Syllabus in Process for ALC &amp; NFE Centers.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60478">
                <a:tc vMerge="1">
                  <a:txBody>
                    <a:bodyPr/>
                    <a:lstStyle/>
                    <a:p>
                      <a:endParaRPr lang="en-US"/>
                    </a:p>
                  </a:txBody>
                  <a:tcPr/>
                </a:tc>
                <a:tc>
                  <a:txBody>
                    <a:bodyPr/>
                    <a:lstStyle/>
                    <a:p>
                      <a:pPr algn="l" fontAlgn="b"/>
                      <a:r>
                        <a:rPr lang="en-US" sz="1400" u="none" strike="noStrike" dirty="0">
                          <a:effectLst/>
                          <a:latin typeface="+mn-lt"/>
                        </a:rPr>
                        <a:t>Establish ALC /ALP Center for Adult</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343 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75043">
                <a:tc rowSpan="3">
                  <a:txBody>
                    <a:bodyPr/>
                    <a:lstStyle/>
                    <a:p>
                      <a:pPr algn="l" fontAlgn="ctr"/>
                      <a:r>
                        <a:rPr lang="en-US" sz="1400" b="1" u="none" strike="noStrike" dirty="0">
                          <a:effectLst/>
                          <a:latin typeface="+mn-lt"/>
                        </a:rPr>
                        <a:t>Improved Quality of Education</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Training of Teachers on Teaching Techniques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20%</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2060">
                <a:tc vMerge="1">
                  <a:txBody>
                    <a:bodyPr/>
                    <a:lstStyle/>
                    <a:p>
                      <a:endParaRPr lang="en-US"/>
                    </a:p>
                  </a:txBody>
                  <a:tcPr/>
                </a:tc>
                <a:tc>
                  <a:txBody>
                    <a:bodyPr/>
                    <a:lstStyle/>
                    <a:p>
                      <a:pPr algn="l" fontAlgn="ctr"/>
                      <a:r>
                        <a:rPr lang="en-US" sz="1400" u="none" strike="noStrike" dirty="0">
                          <a:effectLst/>
                          <a:latin typeface="+mn-lt"/>
                        </a:rPr>
                        <a:t>Develop &amp; integrate Skill Center</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68938">
                <a:tc vMerge="1">
                  <a:txBody>
                    <a:bodyPr/>
                    <a:lstStyle/>
                    <a:p>
                      <a:endParaRPr lang="en-US"/>
                    </a:p>
                  </a:txBody>
                  <a:tcPr/>
                </a:tc>
                <a:tc>
                  <a:txBody>
                    <a:bodyPr/>
                    <a:lstStyle/>
                    <a:p>
                      <a:pPr algn="l" fontAlgn="ctr"/>
                      <a:r>
                        <a:rPr lang="en-US" sz="1400" u="none" strike="noStrike" dirty="0">
                          <a:effectLst/>
                          <a:latin typeface="+mn-lt"/>
                        </a:rPr>
                        <a:t>Mainstream</a:t>
                      </a:r>
                      <a:r>
                        <a:rPr lang="en-US" sz="1400" u="none" strike="noStrike" baseline="0" dirty="0">
                          <a:effectLst/>
                          <a:latin typeface="+mn-lt"/>
                        </a:rPr>
                        <a:t> of </a:t>
                      </a:r>
                      <a:r>
                        <a:rPr lang="en-US" sz="1400" u="none" strike="noStrike" dirty="0">
                          <a:effectLst/>
                          <a:latin typeface="+mn-lt"/>
                        </a:rPr>
                        <a:t>Students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848834">
                <a:tc rowSpan="2">
                  <a:txBody>
                    <a:bodyPr/>
                    <a:lstStyle/>
                    <a:p>
                      <a:pPr algn="l" fontAlgn="ctr"/>
                      <a:r>
                        <a:rPr lang="en-US" sz="1400" b="1" u="none" strike="noStrike" dirty="0">
                          <a:effectLst/>
                          <a:latin typeface="+mn-lt"/>
                        </a:rPr>
                        <a:t>More Effective Management</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Data collection for illiterate  population</a:t>
                      </a:r>
                      <a:r>
                        <a:rPr lang="en-US" sz="1400" u="none" strike="noStrike" baseline="0" dirty="0">
                          <a:effectLst/>
                          <a:latin typeface="+mn-lt"/>
                        </a:rPr>
                        <a:t> </a:t>
                      </a:r>
                      <a:r>
                        <a:rPr lang="en-US" sz="1400" u="none" strike="noStrike" dirty="0">
                          <a:effectLst/>
                          <a:latin typeface="+mn-lt"/>
                        </a:rPr>
                        <a:t>(13-39 age group)</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052166">
                <a:tc vMerge="1">
                  <a:txBody>
                    <a:bodyPr/>
                    <a:lstStyle/>
                    <a:p>
                      <a:endParaRPr lang="en-US"/>
                    </a:p>
                  </a:txBody>
                  <a:tcPr/>
                </a:tc>
                <a:tc>
                  <a:txBody>
                    <a:bodyPr/>
                    <a:lstStyle/>
                    <a:p>
                      <a:pPr algn="l" fontAlgn="ctr"/>
                      <a:r>
                        <a:rPr lang="en-US" sz="1400" u="none" strike="noStrike" dirty="0">
                          <a:effectLst/>
                          <a:latin typeface="+mn-lt"/>
                        </a:rPr>
                        <a:t>HR &amp; Database of Graduate</a:t>
                      </a:r>
                      <a:r>
                        <a:rPr lang="en-US" sz="1400" u="none" strike="noStrike" baseline="0" dirty="0">
                          <a:effectLst/>
                          <a:latin typeface="+mn-lt"/>
                        </a:rPr>
                        <a:t> </a:t>
                      </a:r>
                      <a:r>
                        <a:rPr lang="en-US" sz="1400" u="none" strike="noStrike" dirty="0">
                          <a:effectLst/>
                          <a:latin typeface="+mn-lt"/>
                        </a:rPr>
                        <a:t>literate  candidates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66718">
                <a:tc gridSpan="5">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US" sz="1200" dirty="0"/>
                        <a:t>Achievements: </a:t>
                      </a:r>
                      <a:r>
                        <a:rPr lang="en-US" sz="1200" baseline="0" dirty="0"/>
                        <a:t> Directorate of NFE</a:t>
                      </a:r>
                      <a:endParaRPr lang="en-US" sz="12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10" name="Title 1"/>
          <p:cNvSpPr txBox="1">
            <a:spLocks/>
          </p:cNvSpPr>
          <p:nvPr/>
        </p:nvSpPr>
        <p:spPr>
          <a:xfrm>
            <a:off x="342900" y="506104"/>
            <a:ext cx="8801100" cy="78929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FF0000"/>
                </a:solidFill>
              </a:rPr>
              <a:t>Non Formal Education</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10721"/>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25775"/>
            <a:ext cx="7772400" cy="1470025"/>
          </a:xfrm>
        </p:spPr>
        <p:txBody>
          <a:bodyPr>
            <a:normAutofit/>
          </a:bodyPr>
          <a:lstStyle/>
          <a:p>
            <a:r>
              <a:rPr lang="en-US" sz="8800" dirty="0">
                <a:solidFill>
                  <a:srgbClr val="FF0000"/>
                </a:solidFill>
                <a:latin typeface="Brush Script MT" panose="03060802040406070304" pitchFamily="66" charset="0"/>
              </a:rPr>
              <a:t>Thanks</a:t>
            </a:r>
          </a:p>
        </p:txBody>
      </p:sp>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7"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8580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b="1" dirty="0"/>
              <a:t>Disclaimer: </a:t>
            </a:r>
            <a:r>
              <a:rPr lang="en-US" dirty="0"/>
              <a:t>This presentation is solely for the purpose of reference and not intended for wider dissemination and preferably to be circulated only within Local Education Group (LEG) Members and the participants of the JESR-II event. </a:t>
            </a:r>
            <a:br>
              <a:rPr lang="en-US" dirty="0"/>
            </a:br>
            <a:br>
              <a:rPr lang="en-US" dirty="0"/>
            </a:br>
            <a:r>
              <a:rPr lang="en-US" dirty="0"/>
              <a:t>The material in this presentation has been compiled from different sources and for any further clarity, kindly contact Reform Support Unit, Education &amp; Literacy </a:t>
            </a:r>
            <a:r>
              <a:rPr lang="en-US" dirty="0" err="1"/>
              <a:t>Deptt</a:t>
            </a:r>
            <a:r>
              <a:rPr lang="en-US" dirty="0"/>
              <a:t>, </a:t>
            </a:r>
            <a:r>
              <a:rPr lang="en-US" dirty="0" err="1"/>
              <a:t>Govt</a:t>
            </a:r>
            <a:r>
              <a:rPr lang="en-US"/>
              <a:t> of Sindh.</a:t>
            </a:r>
            <a:endParaRPr lang="en-US" dirty="0"/>
          </a:p>
        </p:txBody>
      </p:sp>
    </p:spTree>
    <p:extLst>
      <p:ext uri="{BB962C8B-B14F-4D97-AF65-F5344CB8AC3E}">
        <p14:creationId xmlns:p14="http://schemas.microsoft.com/office/powerpoint/2010/main" val="2096028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Title 1"/>
          <p:cNvSpPr txBox="1">
            <a:spLocks/>
          </p:cNvSpPr>
          <p:nvPr/>
        </p:nvSpPr>
        <p:spPr>
          <a:xfrm>
            <a:off x="457200" y="579438"/>
            <a:ext cx="8229600" cy="8683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u="sng" dirty="0">
                <a:solidFill>
                  <a:srgbClr val="FF0000"/>
                </a:solidFill>
              </a:rPr>
              <a:t>Why District Education Plans?</a:t>
            </a:r>
          </a:p>
        </p:txBody>
      </p:sp>
      <p:sp>
        <p:nvSpPr>
          <p:cNvPr id="10" name="Content Placeholder 2"/>
          <p:cNvSpPr txBox="1">
            <a:spLocks/>
          </p:cNvSpPr>
          <p:nvPr/>
        </p:nvSpPr>
        <p:spPr>
          <a:xfrm>
            <a:off x="609600" y="1447800"/>
            <a:ext cx="8229600" cy="5181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JM" sz="2400" dirty="0">
                <a:solidFill>
                  <a:schemeClr val="tx1"/>
                </a:solidFill>
              </a:rPr>
              <a:t>After 18</a:t>
            </a:r>
            <a:r>
              <a:rPr lang="en-JM" sz="2400" baseline="30000" dirty="0">
                <a:solidFill>
                  <a:schemeClr val="tx1"/>
                </a:solidFill>
              </a:rPr>
              <a:t>th</a:t>
            </a:r>
            <a:r>
              <a:rPr lang="en-JM" sz="2400" dirty="0">
                <a:solidFill>
                  <a:schemeClr val="tx1"/>
                </a:solidFill>
              </a:rPr>
              <a:t> Amendment and Right to </a:t>
            </a:r>
            <a:r>
              <a:rPr lang="en-US" sz="2400" dirty="0">
                <a:solidFill>
                  <a:schemeClr val="tx1"/>
                </a:solidFill>
              </a:rPr>
              <a:t>Free and Compulsory Education Act (25-A), </a:t>
            </a:r>
            <a:r>
              <a:rPr lang="en-JM" sz="2400" dirty="0">
                <a:solidFill>
                  <a:schemeClr val="tx1"/>
                </a:solidFill>
              </a:rPr>
              <a:t>Sindh Government developed a comprehensive Sindh Education Sector Plan (SESP) 2014-18.</a:t>
            </a:r>
            <a:endParaRPr lang="en-US" sz="2400" dirty="0">
              <a:solidFill>
                <a:schemeClr val="tx1"/>
              </a:solidFill>
            </a:endParaRPr>
          </a:p>
          <a:p>
            <a:pPr algn="l"/>
            <a:endParaRPr lang="en-US" sz="1000" dirty="0">
              <a:solidFill>
                <a:schemeClr val="tx1"/>
              </a:solidFill>
            </a:endParaRPr>
          </a:p>
          <a:p>
            <a:pPr marL="342900" indent="-342900" algn="l">
              <a:buFont typeface="Arial" panose="020B0604020202020204" pitchFamily="34" charset="0"/>
              <a:buChar char="•"/>
            </a:pPr>
            <a:r>
              <a:rPr lang="en-JM" sz="2200" dirty="0">
                <a:solidFill>
                  <a:schemeClr val="tx1"/>
                </a:solidFill>
              </a:rPr>
              <a:t>29 District Education Plans (DEPs) developed as roll out of Sindh Education Sector Plan (SESP).</a:t>
            </a:r>
            <a:endParaRPr lang="en-US" sz="2200" dirty="0">
              <a:solidFill>
                <a:schemeClr val="tx1"/>
              </a:solidFill>
            </a:endParaRPr>
          </a:p>
          <a:p>
            <a:pPr marL="342900" indent="-342900" algn="l">
              <a:buFont typeface="Arial" panose="020B0604020202020204" pitchFamily="34" charset="0"/>
              <a:buChar char="•"/>
            </a:pPr>
            <a:r>
              <a:rPr lang="en-US" sz="2200" dirty="0">
                <a:solidFill>
                  <a:schemeClr val="tx1"/>
                </a:solidFill>
              </a:rPr>
              <a:t>Increased understanding of targets &amp; activities as per SESP, inclusive of capacity building of Educational Officials.</a:t>
            </a:r>
          </a:p>
          <a:p>
            <a:pPr marL="342900" indent="-342900" algn="l">
              <a:buFont typeface="Arial" panose="020B0604020202020204" pitchFamily="34" charset="0"/>
              <a:buChar char="•"/>
            </a:pPr>
            <a:r>
              <a:rPr lang="en-US" sz="2200" dirty="0">
                <a:solidFill>
                  <a:schemeClr val="tx1"/>
                </a:solidFill>
              </a:rPr>
              <a:t>Avoid duplication of interventions and overlap of resources.</a:t>
            </a:r>
          </a:p>
          <a:p>
            <a:pPr marL="342900" indent="-342900" algn="l">
              <a:buFont typeface="Arial" panose="020B0604020202020204" pitchFamily="34" charset="0"/>
              <a:buChar char="•"/>
            </a:pPr>
            <a:r>
              <a:rPr lang="en-US" sz="2200" dirty="0">
                <a:solidFill>
                  <a:schemeClr val="tx1"/>
                </a:solidFill>
              </a:rPr>
              <a:t>Develop road map to align SDG-4 with DEPs. </a:t>
            </a:r>
          </a:p>
          <a:p>
            <a:pPr marL="342900" indent="-342900" algn="l">
              <a:buFont typeface="Arial" panose="020B0604020202020204" pitchFamily="34" charset="0"/>
              <a:buChar char="•"/>
            </a:pPr>
            <a:r>
              <a:rPr lang="en-US" sz="2200" dirty="0">
                <a:solidFill>
                  <a:schemeClr val="tx1"/>
                </a:solidFill>
              </a:rPr>
              <a:t>District Situation Analysis and identification of gaps.</a:t>
            </a:r>
          </a:p>
          <a:p>
            <a:pPr marL="342900" indent="-342900" algn="l">
              <a:buFont typeface="Arial" panose="020B0604020202020204" pitchFamily="34" charset="0"/>
              <a:buChar char="•"/>
            </a:pPr>
            <a:r>
              <a:rPr lang="en-US" sz="2200" dirty="0">
                <a:solidFill>
                  <a:schemeClr val="tx1"/>
                </a:solidFill>
              </a:rPr>
              <a:t>Improved Student Learning Outcomes. </a:t>
            </a:r>
          </a:p>
          <a:p>
            <a:pPr marL="342900" indent="-342900" algn="l">
              <a:buFont typeface="Arial" panose="020B0604020202020204" pitchFamily="34" charset="0"/>
              <a:buChar char="•"/>
            </a:pPr>
            <a:r>
              <a:rPr lang="en-US" sz="2200" dirty="0">
                <a:solidFill>
                  <a:schemeClr val="tx1"/>
                </a:solidFill>
              </a:rPr>
              <a:t>Streamlining Development Partners’ interventions.</a:t>
            </a:r>
          </a:p>
          <a:p>
            <a:pPr algn="l"/>
            <a:endParaRPr lang="en-US" sz="2200" dirty="0">
              <a:solidFill>
                <a:schemeClr val="tx1"/>
              </a:solidFill>
            </a:endParaRPr>
          </a:p>
          <a:p>
            <a:pPr algn="l"/>
            <a:endParaRPr lang="en-US" sz="2400" dirty="0">
              <a:solidFill>
                <a:schemeClr val="tx1"/>
              </a:solidFill>
            </a:endParaRP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Tree>
    <p:extLst>
      <p:ext uri="{BB962C8B-B14F-4D97-AF65-F5344CB8AC3E}">
        <p14:creationId xmlns:p14="http://schemas.microsoft.com/office/powerpoint/2010/main" val="390351134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normAutofit/>
          </a:bodyPr>
          <a:lstStyle/>
          <a:p>
            <a:r>
              <a:rPr lang="en-US" sz="3000" b="1" dirty="0">
                <a:solidFill>
                  <a:srgbClr val="FF0000"/>
                </a:solidFill>
              </a:rPr>
              <a:t>Field Observations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60674651"/>
              </p:ext>
            </p:extLst>
          </p:nvPr>
        </p:nvGraphicFramePr>
        <p:xfrm>
          <a:off x="457199" y="762000"/>
          <a:ext cx="8382000" cy="5689169"/>
        </p:xfrm>
        <a:graphic>
          <a:graphicData uri="http://schemas.openxmlformats.org/drawingml/2006/table">
            <a:tbl>
              <a:tblPr firstRow="1" bandRow="1">
                <a:tableStyleId>{2D5ABB26-0587-4C30-8999-92F81FD0307C}</a:tableStyleId>
              </a:tblPr>
              <a:tblGrid>
                <a:gridCol w="1202355">
                  <a:extLst>
                    <a:ext uri="{9D8B030D-6E8A-4147-A177-3AD203B41FA5}">
                      <a16:colId xmlns:a16="http://schemas.microsoft.com/office/drawing/2014/main" val="20000"/>
                    </a:ext>
                  </a:extLst>
                </a:gridCol>
                <a:gridCol w="1980348">
                  <a:extLst>
                    <a:ext uri="{9D8B030D-6E8A-4147-A177-3AD203B41FA5}">
                      <a16:colId xmlns:a16="http://schemas.microsoft.com/office/drawing/2014/main" val="20001"/>
                    </a:ext>
                  </a:extLst>
                </a:gridCol>
                <a:gridCol w="5199297">
                  <a:extLst>
                    <a:ext uri="{9D8B030D-6E8A-4147-A177-3AD203B41FA5}">
                      <a16:colId xmlns:a16="http://schemas.microsoft.com/office/drawing/2014/main" val="20002"/>
                    </a:ext>
                  </a:extLst>
                </a:gridCol>
              </a:tblGrid>
              <a:tr h="659969">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Name of Districts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District Group Members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Observation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4902631">
                <a:tc>
                  <a:txBody>
                    <a:bodyPr/>
                    <a:lstStyle/>
                    <a:p>
                      <a:r>
                        <a:rPr lang="en-US" sz="1800" b="1" dirty="0" err="1"/>
                        <a:t>Nausharo</a:t>
                      </a:r>
                      <a:r>
                        <a:rPr lang="en-US" sz="1800" b="1" baseline="0" dirty="0"/>
                        <a:t> </a:t>
                      </a:r>
                      <a:r>
                        <a:rPr lang="en-US" sz="1800" b="1" baseline="0" dirty="0" err="1"/>
                        <a:t>Feroze</a:t>
                      </a:r>
                      <a:endParaRPr lang="en-US" sz="1800" b="1" baseline="0" dirty="0"/>
                    </a:p>
                    <a:p>
                      <a:endParaRPr lang="en-US" sz="1800" b="1" baseline="0" dirty="0"/>
                    </a:p>
                    <a:p>
                      <a:endParaRPr lang="en-US" sz="1800" b="1" baseline="0" dirty="0"/>
                    </a:p>
                    <a:p>
                      <a:r>
                        <a:rPr lang="en-US" sz="1800" b="1" baseline="0" dirty="0" err="1"/>
                        <a:t>Tando</a:t>
                      </a:r>
                      <a:r>
                        <a:rPr lang="en-US" sz="1800" b="1" baseline="0" dirty="0"/>
                        <a:t> </a:t>
                      </a:r>
                      <a:r>
                        <a:rPr lang="en-US" sz="1800" b="1" baseline="0" dirty="0" err="1"/>
                        <a:t>Allahyar</a:t>
                      </a:r>
                      <a:endParaRPr lang="en-US" sz="18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t>Mr.</a:t>
                      </a:r>
                      <a:r>
                        <a:rPr lang="en-US" sz="1600" b="1" baseline="0" dirty="0"/>
                        <a:t> </a:t>
                      </a:r>
                      <a:r>
                        <a:rPr lang="en-US" sz="1600" b="1" baseline="0" dirty="0" err="1"/>
                        <a:t>Riaz</a:t>
                      </a:r>
                      <a:r>
                        <a:rPr lang="en-US" sz="1600" b="1" baseline="0" dirty="0"/>
                        <a:t> Ahmed Agro </a:t>
                      </a:r>
                      <a:r>
                        <a:rPr lang="en-US" sz="1400" baseline="0" dirty="0"/>
                        <a:t>(National Commission for Human Development)</a:t>
                      </a:r>
                    </a:p>
                    <a:p>
                      <a:endParaRPr lang="en-US" sz="1600" baseline="0" dirty="0"/>
                    </a:p>
                    <a:p>
                      <a:endParaRPr lang="en-US" sz="1600" baseline="0" dirty="0"/>
                    </a:p>
                    <a:p>
                      <a:r>
                        <a:rPr lang="en-US" sz="1600" b="1" baseline="0" dirty="0"/>
                        <a:t>Mr. </a:t>
                      </a:r>
                      <a:r>
                        <a:rPr lang="en-US" sz="1600" b="1" baseline="0" dirty="0" err="1"/>
                        <a:t>Avais</a:t>
                      </a:r>
                      <a:r>
                        <a:rPr lang="en-US" sz="1600" b="1" baseline="0" dirty="0"/>
                        <a:t> </a:t>
                      </a:r>
                      <a:r>
                        <a:rPr lang="en-US" sz="1600" b="1" baseline="0" dirty="0" err="1"/>
                        <a:t>Inayat</a:t>
                      </a:r>
                      <a:r>
                        <a:rPr lang="en-US" sz="1600" b="1" baseline="0" dirty="0"/>
                        <a:t> Memon </a:t>
                      </a:r>
                    </a:p>
                    <a:p>
                      <a:r>
                        <a:rPr lang="en-US" sz="1400" baseline="0" dirty="0"/>
                        <a:t>(Management &amp; Development Center)</a:t>
                      </a:r>
                    </a:p>
                    <a:p>
                      <a:endParaRPr lang="en-US" sz="1600" baseline="0" dirty="0"/>
                    </a:p>
                    <a:p>
                      <a:endParaRPr lang="en-US" sz="1600" baseline="0" dirty="0"/>
                    </a:p>
                    <a:p>
                      <a:r>
                        <a:rPr lang="en-US" sz="1600" b="1" baseline="0" dirty="0"/>
                        <a:t>Mr. Mujeeb-</a:t>
                      </a:r>
                      <a:r>
                        <a:rPr lang="en-US" sz="1600" b="1" baseline="0" dirty="0" err="1"/>
                        <a:t>ur</a:t>
                      </a:r>
                      <a:r>
                        <a:rPr lang="en-US" sz="1600" b="1" baseline="0" dirty="0"/>
                        <a:t>-Rehman</a:t>
                      </a:r>
                      <a:r>
                        <a:rPr lang="en-US" sz="1600" baseline="0" dirty="0"/>
                        <a:t> </a:t>
                      </a:r>
                    </a:p>
                    <a:p>
                      <a:r>
                        <a:rPr lang="en-US" sz="1400" baseline="0" dirty="0"/>
                        <a:t>(Reform Support Unit E&amp;LD)</a:t>
                      </a:r>
                      <a:endParaRPr 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68275" lvl="0" indent="-168275" rtl="0">
                        <a:buFont typeface="Arial" panose="020B0604020202020204" pitchFamily="34" charset="0"/>
                        <a:buChar char="•"/>
                      </a:pPr>
                      <a:r>
                        <a:rPr lang="en-US" sz="1800" kern="1200" dirty="0">
                          <a:solidFill>
                            <a:schemeClr val="tx1"/>
                          </a:solidFill>
                          <a:effectLst/>
                          <a:latin typeface="+mn-lt"/>
                          <a:ea typeface="+mn-ea"/>
                          <a:cs typeface="+mn-cs"/>
                        </a:rPr>
                        <a:t>DEGs</a:t>
                      </a:r>
                      <a:r>
                        <a:rPr lang="en-US" sz="1800" kern="1200" baseline="0" dirty="0">
                          <a:solidFill>
                            <a:schemeClr val="tx1"/>
                          </a:solidFill>
                          <a:effectLst/>
                          <a:latin typeface="+mn-lt"/>
                          <a:ea typeface="+mn-ea"/>
                          <a:cs typeface="+mn-cs"/>
                        </a:rPr>
                        <a:t> meetings not held regularly.</a:t>
                      </a:r>
                    </a:p>
                    <a:p>
                      <a:pPr marL="168275" lvl="0" indent="-168275" rtl="0">
                        <a:buFont typeface="Arial" panose="020B0604020202020204" pitchFamily="34" charset="0"/>
                        <a:buChar char="•"/>
                      </a:pPr>
                      <a:r>
                        <a:rPr lang="en-US" sz="1800" kern="1200" dirty="0">
                          <a:solidFill>
                            <a:schemeClr val="tx1"/>
                          </a:solidFill>
                          <a:effectLst/>
                          <a:latin typeface="+mn-lt"/>
                          <a:ea typeface="+mn-ea"/>
                          <a:cs typeface="+mn-cs"/>
                        </a:rPr>
                        <a:t>Lack of awareness regarding District Education Plan.</a:t>
                      </a:r>
                    </a:p>
                    <a:p>
                      <a:pPr marL="168275" lvl="0" indent="-168275" rtl="0">
                        <a:buFont typeface="Arial" panose="020B0604020202020204" pitchFamily="34" charset="0"/>
                        <a:buChar char="•"/>
                      </a:pPr>
                      <a:r>
                        <a:rPr lang="en-US" sz="1800" kern="1200" dirty="0">
                          <a:solidFill>
                            <a:schemeClr val="tx1"/>
                          </a:solidFill>
                          <a:effectLst/>
                          <a:latin typeface="+mn-lt"/>
                          <a:ea typeface="+mn-ea"/>
                          <a:cs typeface="+mn-cs"/>
                        </a:rPr>
                        <a:t>Unavailability of DEP copies with DEG members and implementers.</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DEP activities funds were not allocated </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No follow-up to develop PC 1, for DEPs activates,</a:t>
                      </a:r>
                      <a:r>
                        <a:rPr lang="en-US" sz="1800" kern="1200" baseline="0" dirty="0">
                          <a:solidFill>
                            <a:schemeClr val="tx1"/>
                          </a:solidFill>
                          <a:effectLst/>
                          <a:latin typeface="+mn-lt"/>
                          <a:ea typeface="+mn-ea"/>
                          <a:cs typeface="+mn-cs"/>
                        </a:rPr>
                        <a:t> </a:t>
                      </a:r>
                      <a:r>
                        <a:rPr lang="en-US" sz="1800" kern="1200" dirty="0">
                          <a:solidFill>
                            <a:schemeClr val="tx1"/>
                          </a:solidFill>
                          <a:effectLst/>
                          <a:latin typeface="+mn-lt"/>
                          <a:ea typeface="+mn-ea"/>
                          <a:cs typeface="+mn-cs"/>
                        </a:rPr>
                        <a:t>due to Shortage of DDOs in district.</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No access to public private partnership.</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Lack of  participation of private Sector</a:t>
                      </a:r>
                      <a:r>
                        <a:rPr lang="en-US" sz="1800" kern="1200" baseline="0" dirty="0">
                          <a:solidFill>
                            <a:schemeClr val="tx1"/>
                          </a:solidFill>
                          <a:effectLst/>
                          <a:latin typeface="+mn-lt"/>
                          <a:ea typeface="+mn-ea"/>
                          <a:cs typeface="+mn-cs"/>
                        </a:rPr>
                        <a:t> and </a:t>
                      </a:r>
                      <a:r>
                        <a:rPr lang="en-US" sz="1800" kern="1200" dirty="0">
                          <a:solidFill>
                            <a:schemeClr val="tx1"/>
                          </a:solidFill>
                          <a:effectLst/>
                          <a:latin typeface="+mn-lt"/>
                          <a:ea typeface="+mn-ea"/>
                          <a:cs typeface="+mn-cs"/>
                        </a:rPr>
                        <a:t>relevant stakeholders in the DEG meetings</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ECE class established though Public private partnership but no access mechanism for ED officials.</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Teacher not imparted (other then NTS recruited teachers)</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SNE according DEPs  allocation are not approved.</a:t>
                      </a:r>
                    </a:p>
                    <a:p>
                      <a:pPr marL="168275" lvl="0" indent="-168275">
                        <a:buFont typeface="Arial" panose="020B0604020202020204" pitchFamily="34" charset="0"/>
                        <a:buChar char="•"/>
                      </a:pPr>
                      <a:r>
                        <a:rPr lang="en-US" sz="1800" kern="1200" dirty="0">
                          <a:solidFill>
                            <a:schemeClr val="tx1"/>
                          </a:solidFill>
                          <a:effectLst/>
                          <a:latin typeface="+mn-lt"/>
                          <a:ea typeface="+mn-ea"/>
                          <a:cs typeface="+mn-cs"/>
                        </a:rPr>
                        <a:t>Data Center established</a:t>
                      </a:r>
                      <a:r>
                        <a:rPr lang="en-US" sz="1800" kern="1200" baseline="0" dirty="0">
                          <a:solidFill>
                            <a:schemeClr val="tx1"/>
                          </a:solidFill>
                          <a:effectLst/>
                          <a:latin typeface="+mn-lt"/>
                          <a:ea typeface="+mn-ea"/>
                          <a:cs typeface="+mn-cs"/>
                        </a:rPr>
                        <a:t> but n</a:t>
                      </a:r>
                      <a:r>
                        <a:rPr lang="en-US" sz="1800" kern="1200" dirty="0">
                          <a:solidFill>
                            <a:schemeClr val="tx1"/>
                          </a:solidFill>
                          <a:effectLst/>
                          <a:latin typeface="+mn-lt"/>
                          <a:ea typeface="+mn-ea"/>
                          <a:cs typeface="+mn-cs"/>
                        </a:rPr>
                        <a:t>ot functional due to unavailability of Human resource / IT Professional.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6"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7"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8" name="Picture 2" descr="E:\RSU\SESP\Ph-III\Presentation\JSER\DEsign.jpg"/>
          <p:cNvPicPr>
            <a:picLocks noChangeAspect="1" noChangeArrowheads="1"/>
          </p:cNvPicPr>
          <p:nvPr/>
        </p:nvPicPr>
        <p:blipFill>
          <a:blip r:embed="rId2">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804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a:solidFill>
                  <a:schemeClr val="accent3">
                    <a:lumMod val="75000"/>
                  </a:schemeClr>
                </a:solidFill>
              </a:rPr>
              <a:t>Pictures</a:t>
            </a:r>
          </a:p>
        </p:txBody>
      </p:sp>
      <p:pic>
        <p:nvPicPr>
          <p:cNvPr id="1027" name="Picture 3" descr="C:\Users\Mujeeb Khatri\AppData\Local\Microsoft\Windows\Temporary Internet Files\Content.Outlook\5UM4H2GU\IMG-20160916-WA0026.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5943600" y="894240"/>
            <a:ext cx="3200400" cy="26560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ujeeb Khatri\AppData\Local\Microsoft\Windows\Temporary Internet Files\Content.Outlook\5UM4H2GU\IMG-20160918-WA0009.jp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2895601" y="894240"/>
            <a:ext cx="3090448" cy="269307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ujeeb Khatri\AppData\Local\Microsoft\Windows\Temporary Internet Files\Content.Outlook\5UM4H2GU\IMG-20160915-WA001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550329"/>
            <a:ext cx="5029200" cy="330767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Mujeeb Khatri\AppData\Local\Microsoft\Windows\Temporary Internet Files\Content.Outlook\5UM4H2GU\IMG-20160915-WA0018.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 y="894241"/>
            <a:ext cx="2895601" cy="2693079"/>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Mujeeb Khatri\AppData\Local\Microsoft\Windows\Temporary Internet Files\Content.Outlook\5UM4H2GU\IMG-20160916-WA0003.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9200" y="3568700"/>
            <a:ext cx="4114800" cy="328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3056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Content Placeholder 2"/>
          <p:cNvSpPr txBox="1">
            <a:spLocks/>
          </p:cNvSpPr>
          <p:nvPr/>
        </p:nvSpPr>
        <p:spPr>
          <a:xfrm>
            <a:off x="457200" y="1752600"/>
            <a:ext cx="8229600" cy="452596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342900" indent="-342900" algn="l">
              <a:buFont typeface="Arial" panose="020B0604020202020204" pitchFamily="34" charset="0"/>
              <a:buChar char="•"/>
            </a:pPr>
            <a:r>
              <a:rPr lang="en-US" sz="2200" dirty="0">
                <a:solidFill>
                  <a:schemeClr val="tx1"/>
                </a:solidFill>
              </a:rPr>
              <a:t>Formation of 29 District Education Groups (DEGs)  </a:t>
            </a:r>
            <a:r>
              <a:rPr lang="en-US" sz="2200" dirty="0">
                <a:solidFill>
                  <a:schemeClr val="accent3">
                    <a:lumMod val="75000"/>
                  </a:schemeClr>
                </a:solidFill>
              </a:rPr>
              <a:t>(Sept-Dec-2014).</a:t>
            </a:r>
          </a:p>
          <a:p>
            <a:pPr marL="342900" indent="-342900" algn="l">
              <a:buFont typeface="Arial" panose="020B0604020202020204" pitchFamily="34" charset="0"/>
              <a:buChar char="•"/>
            </a:pPr>
            <a:r>
              <a:rPr lang="en-US" sz="2200" dirty="0">
                <a:solidFill>
                  <a:schemeClr val="tx1"/>
                </a:solidFill>
              </a:rPr>
              <a:t>Sensitization, orientation and capacity building of 870 DEG members on SESP </a:t>
            </a:r>
            <a:r>
              <a:rPr lang="en-US" sz="2200" dirty="0">
                <a:solidFill>
                  <a:schemeClr val="accent3">
                    <a:lumMod val="75000"/>
                  </a:schemeClr>
                </a:solidFill>
              </a:rPr>
              <a:t>(Dec-2014 to Jan-2015).</a:t>
            </a:r>
          </a:p>
          <a:p>
            <a:pPr marL="342900" indent="-342900" algn="l">
              <a:buFont typeface="Arial" panose="020B0604020202020204" pitchFamily="34" charset="0"/>
              <a:buChar char="•"/>
            </a:pPr>
            <a:r>
              <a:rPr lang="en-US" sz="2200" dirty="0">
                <a:solidFill>
                  <a:schemeClr val="tx1"/>
                </a:solidFill>
              </a:rPr>
              <a:t>Notification and endorsement of 29 DEGs by E&amp;LD. </a:t>
            </a:r>
            <a:r>
              <a:rPr lang="en-US" sz="2200" dirty="0">
                <a:solidFill>
                  <a:schemeClr val="accent3">
                    <a:lumMod val="75000"/>
                  </a:schemeClr>
                </a:solidFill>
              </a:rPr>
              <a:t>(Mar-2015).</a:t>
            </a:r>
          </a:p>
          <a:p>
            <a:pPr marL="342900" indent="-342900" algn="l">
              <a:buFont typeface="Arial" panose="020B0604020202020204" pitchFamily="34" charset="0"/>
              <a:buChar char="•"/>
            </a:pPr>
            <a:r>
              <a:rPr lang="en-US" sz="2200" dirty="0">
                <a:solidFill>
                  <a:schemeClr val="tx1"/>
                </a:solidFill>
              </a:rPr>
              <a:t>Development of fully </a:t>
            </a:r>
            <a:r>
              <a:rPr lang="en-US" sz="2200" dirty="0" err="1">
                <a:solidFill>
                  <a:schemeClr val="tx1"/>
                </a:solidFill>
              </a:rPr>
              <a:t>costed</a:t>
            </a:r>
            <a:r>
              <a:rPr lang="en-US" sz="2200" dirty="0">
                <a:solidFill>
                  <a:schemeClr val="tx1"/>
                </a:solidFill>
              </a:rPr>
              <a:t> 29 District Education Plans (DEPs). based on situational analysis </a:t>
            </a:r>
            <a:r>
              <a:rPr lang="en-US" sz="2200" dirty="0">
                <a:solidFill>
                  <a:schemeClr val="accent3">
                    <a:lumMod val="75000"/>
                  </a:schemeClr>
                </a:solidFill>
              </a:rPr>
              <a:t>(Apr-Aug-2015).</a:t>
            </a:r>
          </a:p>
          <a:p>
            <a:pPr marL="342900" indent="-342900" algn="l">
              <a:buFont typeface="Arial" panose="020B0604020202020204" pitchFamily="34" charset="0"/>
              <a:buChar char="•"/>
            </a:pPr>
            <a:r>
              <a:rPr lang="en-US" sz="2200" dirty="0">
                <a:solidFill>
                  <a:schemeClr val="tx1"/>
                </a:solidFill>
              </a:rPr>
              <a:t>Comprehensive review/validation of data and cost analysis of 29 DEPs </a:t>
            </a:r>
            <a:r>
              <a:rPr lang="en-US" sz="2200" dirty="0">
                <a:solidFill>
                  <a:schemeClr val="accent3">
                    <a:lumMod val="75000"/>
                  </a:schemeClr>
                </a:solidFill>
              </a:rPr>
              <a:t>(Sept-Dec-2015).</a:t>
            </a:r>
          </a:p>
          <a:p>
            <a:pPr marL="342900" indent="-342900" algn="l">
              <a:buFont typeface="Arial" panose="020B0604020202020204" pitchFamily="34" charset="0"/>
              <a:buChar char="•"/>
            </a:pPr>
            <a:r>
              <a:rPr lang="en-US" sz="2200" dirty="0">
                <a:solidFill>
                  <a:schemeClr val="tx1"/>
                </a:solidFill>
              </a:rPr>
              <a:t>29 DEPs endorsed by respective DEGs </a:t>
            </a:r>
            <a:r>
              <a:rPr lang="en-US" sz="2200" dirty="0">
                <a:solidFill>
                  <a:schemeClr val="accent3">
                    <a:lumMod val="75000"/>
                  </a:schemeClr>
                </a:solidFill>
              </a:rPr>
              <a:t>(Aug-Dec 2015).</a:t>
            </a:r>
          </a:p>
          <a:p>
            <a:pPr marL="342900" indent="-342900" algn="l">
              <a:buFont typeface="Arial" panose="020B0604020202020204" pitchFamily="34" charset="0"/>
              <a:buChar char="•"/>
            </a:pPr>
            <a:r>
              <a:rPr lang="en-US" sz="2200" dirty="0">
                <a:solidFill>
                  <a:schemeClr val="tx1"/>
                </a:solidFill>
              </a:rPr>
              <a:t>29 DEPs translated in Urdu &amp; Sindhi languages </a:t>
            </a:r>
            <a:r>
              <a:rPr lang="en-US" sz="2200" dirty="0">
                <a:solidFill>
                  <a:schemeClr val="accent3">
                    <a:lumMod val="75000"/>
                  </a:schemeClr>
                </a:solidFill>
              </a:rPr>
              <a:t>(Jan-May 2016).</a:t>
            </a:r>
          </a:p>
          <a:p>
            <a:pPr marL="342900" indent="-342900" algn="l">
              <a:buFont typeface="Arial" panose="020B0604020202020204" pitchFamily="34" charset="0"/>
              <a:buChar char="•"/>
            </a:pPr>
            <a:r>
              <a:rPr lang="en-US" sz="2200" dirty="0">
                <a:solidFill>
                  <a:schemeClr val="tx1"/>
                </a:solidFill>
              </a:rPr>
              <a:t>29 DEPs under printing in English, Urdu and Sindhi languages.</a:t>
            </a:r>
          </a:p>
        </p:txBody>
      </p:sp>
      <p:sp>
        <p:nvSpPr>
          <p:cNvPr id="10" name="Title 1"/>
          <p:cNvSpPr txBox="1">
            <a:spLocks/>
          </p:cNvSpPr>
          <p:nvPr/>
        </p:nvSpPr>
        <p:spPr>
          <a:xfrm>
            <a:off x="342900" y="609600"/>
            <a:ext cx="88011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u="sng" dirty="0">
                <a:solidFill>
                  <a:srgbClr val="FF0000"/>
                </a:solidFill>
              </a:rPr>
              <a:t>Key Achievements</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1"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948794"/>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Content Placeholder 3"/>
          <p:cNvGraphicFramePr>
            <a:graphicFrameLocks/>
          </p:cNvGraphicFramePr>
          <p:nvPr>
            <p:extLst>
              <p:ext uri="{D42A27DB-BD31-4B8C-83A1-F6EECF244321}">
                <p14:modId xmlns:p14="http://schemas.microsoft.com/office/powerpoint/2010/main" val="739776615"/>
              </p:ext>
            </p:extLst>
          </p:nvPr>
        </p:nvGraphicFramePr>
        <p:xfrm>
          <a:off x="457201" y="1066800"/>
          <a:ext cx="8610600" cy="5410201"/>
        </p:xfrm>
        <a:graphic>
          <a:graphicData uri="http://schemas.openxmlformats.org/drawingml/2006/table">
            <a:tbl>
              <a:tblPr>
                <a:tableStyleId>{5C22544A-7EE6-4342-B048-85BDC9FD1C3A}</a:tableStyleId>
              </a:tblPr>
              <a:tblGrid>
                <a:gridCol w="1796997">
                  <a:extLst>
                    <a:ext uri="{9D8B030D-6E8A-4147-A177-3AD203B41FA5}">
                      <a16:colId xmlns:a16="http://schemas.microsoft.com/office/drawing/2014/main" val="20000"/>
                    </a:ext>
                  </a:extLst>
                </a:gridCol>
                <a:gridCol w="2470867">
                  <a:extLst>
                    <a:ext uri="{9D8B030D-6E8A-4147-A177-3AD203B41FA5}">
                      <a16:colId xmlns:a16="http://schemas.microsoft.com/office/drawing/2014/main" val="20001"/>
                    </a:ext>
                  </a:extLst>
                </a:gridCol>
                <a:gridCol w="898497">
                  <a:extLst>
                    <a:ext uri="{9D8B030D-6E8A-4147-A177-3AD203B41FA5}">
                      <a16:colId xmlns:a16="http://schemas.microsoft.com/office/drawing/2014/main" val="20002"/>
                    </a:ext>
                  </a:extLst>
                </a:gridCol>
                <a:gridCol w="1647245">
                  <a:extLst>
                    <a:ext uri="{9D8B030D-6E8A-4147-A177-3AD203B41FA5}">
                      <a16:colId xmlns:a16="http://schemas.microsoft.com/office/drawing/2014/main" val="20003"/>
                    </a:ext>
                  </a:extLst>
                </a:gridCol>
                <a:gridCol w="1796994">
                  <a:extLst>
                    <a:ext uri="{9D8B030D-6E8A-4147-A177-3AD203B41FA5}">
                      <a16:colId xmlns:a16="http://schemas.microsoft.com/office/drawing/2014/main" val="20004"/>
                    </a:ext>
                  </a:extLst>
                </a:gridCol>
              </a:tblGrid>
              <a:tr h="451507">
                <a:tc>
                  <a:txBody>
                    <a:bodyPr/>
                    <a:lstStyle/>
                    <a:p>
                      <a:pPr algn="ctr" fontAlgn="ctr"/>
                      <a:r>
                        <a:rPr lang="en-US" sz="1400" b="1" u="none" strike="noStrike" dirty="0">
                          <a:solidFill>
                            <a:schemeClr val="bg1"/>
                          </a:solidFill>
                          <a:effectLst/>
                        </a:rPr>
                        <a:t>Objective</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Activities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Target</a:t>
                      </a:r>
                    </a:p>
                    <a:p>
                      <a:pPr algn="ctr" fontAlgn="ctr"/>
                      <a:r>
                        <a:rPr lang="en-US" sz="1400" b="1" u="none" strike="noStrike" baseline="0" dirty="0">
                          <a:solidFill>
                            <a:schemeClr val="bg1"/>
                          </a:solidFill>
                          <a:effectLst/>
                        </a:rPr>
                        <a:t>2015-16</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Achievements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Challenges </a:t>
                      </a:r>
                    </a:p>
                    <a:p>
                      <a:pPr algn="ctr" fontAlgn="ctr"/>
                      <a:r>
                        <a:rPr lang="en-US" sz="1400" b="1" u="none" strike="noStrike" dirty="0">
                          <a:solidFill>
                            <a:schemeClr val="bg1"/>
                          </a:solidFill>
                          <a:effectLst/>
                        </a:rPr>
                        <a:t>(if any)</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334805">
                <a:tc rowSpan="3">
                  <a:txBody>
                    <a:bodyPr/>
                    <a:lstStyle/>
                    <a:p>
                      <a:pPr algn="l" fontAlgn="ctr"/>
                      <a:r>
                        <a:rPr lang="en-US" sz="1400" b="1" u="none" strike="noStrike" dirty="0">
                          <a:effectLst/>
                          <a:latin typeface="+mn-lt"/>
                        </a:rPr>
                        <a:t>Improved Access</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Transform Kachi Classes into ECE Classes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2,431 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solidFill>
                            <a:schemeClr val="tx1"/>
                          </a:solidFill>
                          <a:effectLst/>
                          <a:latin typeface="+mn-lt"/>
                        </a:rPr>
                        <a:t>2 ECE Classes</a:t>
                      </a:r>
                      <a:r>
                        <a:rPr lang="en-US" sz="1400" u="none" strike="noStrike" baseline="0" dirty="0">
                          <a:solidFill>
                            <a:schemeClr val="tx1"/>
                          </a:solidFill>
                          <a:effectLst/>
                          <a:latin typeface="+mn-lt"/>
                        </a:rPr>
                        <a:t>  operated by Public sector</a:t>
                      </a:r>
                    </a:p>
                    <a:p>
                      <a:pPr algn="l" fontAlgn="ctr"/>
                      <a:r>
                        <a:rPr lang="en-US" sz="1400" b="0" i="0" u="none" strike="noStrike" baseline="0" dirty="0">
                          <a:solidFill>
                            <a:schemeClr val="tx1"/>
                          </a:solidFill>
                          <a:effectLst/>
                          <a:latin typeface="+mn-lt"/>
                        </a:rPr>
                        <a:t>300 </a:t>
                      </a:r>
                      <a:r>
                        <a:rPr lang="en-US" sz="1400" u="none" strike="noStrike" dirty="0">
                          <a:solidFill>
                            <a:schemeClr val="tx1"/>
                          </a:solidFill>
                          <a:effectLst/>
                          <a:latin typeface="+mn-lt"/>
                        </a:rPr>
                        <a:t>ECE Classes</a:t>
                      </a:r>
                      <a:r>
                        <a:rPr lang="en-US" sz="1400" u="none" strike="noStrike" baseline="0" dirty="0">
                          <a:solidFill>
                            <a:schemeClr val="tx1"/>
                          </a:solidFill>
                          <a:effectLst/>
                          <a:latin typeface="+mn-lt"/>
                        </a:rPr>
                        <a:t> operated by </a:t>
                      </a:r>
                      <a:r>
                        <a:rPr lang="en-US" sz="1400" b="0" i="0" u="none" strike="noStrike" baseline="0" dirty="0">
                          <a:solidFill>
                            <a:schemeClr val="tx1"/>
                          </a:solidFill>
                          <a:effectLst/>
                          <a:latin typeface="+mn-lt"/>
                        </a:rPr>
                        <a:t>Public Private Partnership</a:t>
                      </a:r>
                      <a:endParaRPr lang="en-US" sz="1400" b="0" i="0" u="none" strike="noStrike" dirty="0">
                        <a:solidFill>
                          <a:schemeClr val="tx1"/>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pPr marL="174625" indent="-173038">
                        <a:buFont typeface="Arial" panose="020B0604020202020204" pitchFamily="34" charset="0"/>
                        <a:buChar char="•"/>
                      </a:pPr>
                      <a:r>
                        <a:rPr lang="en-US" sz="1400" dirty="0"/>
                        <a:t>Un-availability  of qualified ECE Teachers</a:t>
                      </a:r>
                    </a:p>
                    <a:p>
                      <a:pPr marL="174625" indent="-173038">
                        <a:buFont typeface="Arial" panose="020B0604020202020204" pitchFamily="34" charset="0"/>
                        <a:buChar char="•"/>
                      </a:pPr>
                      <a:endParaRPr lang="en-US" sz="1400" dirty="0"/>
                    </a:p>
                    <a:p>
                      <a:pPr marL="174625" indent="-173038">
                        <a:buFont typeface="Arial" panose="020B0604020202020204" pitchFamily="34" charset="0"/>
                        <a:buChar char="•"/>
                      </a:pPr>
                      <a:r>
                        <a:rPr lang="en-US" sz="1400" dirty="0"/>
                        <a:t>Lack of Infrastructure</a:t>
                      </a:r>
                      <a:r>
                        <a:rPr lang="en-US" sz="1400" baseline="0" dirty="0"/>
                        <a:t> /Construction </a:t>
                      </a:r>
                    </a:p>
                    <a:p>
                      <a:pPr marL="174625" indent="-173038">
                        <a:buFont typeface="Arial" panose="020B0604020202020204" pitchFamily="34" charset="0"/>
                        <a:buChar char="•"/>
                      </a:pPr>
                      <a:endParaRPr lang="en-US" sz="1400" baseline="0" dirty="0"/>
                    </a:p>
                    <a:p>
                      <a:pPr marL="174625" indent="-173038">
                        <a:buFont typeface="Arial" panose="020B0604020202020204" pitchFamily="34" charset="0"/>
                        <a:buChar char="•"/>
                      </a:pPr>
                      <a:r>
                        <a:rPr lang="en-US" sz="1400" baseline="0" dirty="0"/>
                        <a:t>Resource centers were not developed due to non-establishment of ECE unit in E&amp;LD</a:t>
                      </a:r>
                    </a:p>
                    <a:p>
                      <a:pPr marL="174625" indent="-173038">
                        <a:buFont typeface="Arial" panose="020B0604020202020204" pitchFamily="34" charset="0"/>
                        <a:buChar char="•"/>
                      </a:pPr>
                      <a:endParaRPr lang="en-US" sz="1400" baseline="0" dirty="0"/>
                    </a:p>
                    <a:p>
                      <a:pPr marL="174625" indent="-173038">
                        <a:buFont typeface="Arial" panose="020B0604020202020204" pitchFamily="34" charset="0"/>
                        <a:buChar char="•"/>
                      </a:pPr>
                      <a:r>
                        <a:rPr lang="en-US" sz="1400" baseline="0" dirty="0"/>
                        <a:t>Non-utilization of one Time Grant (OTG)</a:t>
                      </a:r>
                    </a:p>
                    <a:p>
                      <a:pPr marL="285750" indent="-285750">
                        <a:buFont typeface="Arial" panose="020B0604020202020204" pitchFamily="34" charset="0"/>
                        <a:buChar char="•"/>
                      </a:pP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15464">
                <a:tc vMerge="1">
                  <a:txBody>
                    <a:bodyPr/>
                    <a:lstStyle/>
                    <a:p>
                      <a:endParaRPr lang="en-US"/>
                    </a:p>
                  </a:txBody>
                  <a:tcPr/>
                </a:tc>
                <a:tc>
                  <a:txBody>
                    <a:bodyPr/>
                    <a:lstStyle/>
                    <a:p>
                      <a:pPr algn="l" fontAlgn="ctr"/>
                      <a:r>
                        <a:rPr lang="en-US" sz="1400" b="0" i="0" u="none" strike="noStrike" dirty="0">
                          <a:solidFill>
                            <a:srgbClr val="000000"/>
                          </a:solidFill>
                          <a:effectLst/>
                          <a:latin typeface="+mn-lt"/>
                        </a:rPr>
                        <a:t>Establish</a:t>
                      </a:r>
                      <a:r>
                        <a:rPr lang="en-US" sz="1400" b="0" i="0" u="none" strike="noStrike" baseline="0" dirty="0">
                          <a:solidFill>
                            <a:srgbClr val="000000"/>
                          </a:solidFill>
                          <a:effectLst/>
                          <a:latin typeface="+mn-lt"/>
                        </a:rPr>
                        <a:t> </a:t>
                      </a:r>
                      <a:r>
                        <a:rPr lang="en-US" sz="1400" b="0" i="0" u="none" strike="noStrike" dirty="0">
                          <a:solidFill>
                            <a:srgbClr val="000000"/>
                          </a:solidFill>
                          <a:effectLst/>
                          <a:latin typeface="+mn-lt"/>
                        </a:rPr>
                        <a:t>ECE Resource Center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0" i="0" u="none" strike="noStrike" dirty="0">
                          <a:solidFill>
                            <a:srgbClr val="000000"/>
                          </a:solidFill>
                          <a:effectLst/>
                          <a:latin typeface="+mn-lt"/>
                        </a:rPr>
                        <a:t>33</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b="0" i="0" u="none" strike="noStrike" dirty="0">
                          <a:solidFill>
                            <a:srgbClr val="000000"/>
                          </a:solidFill>
                          <a:effectLst/>
                          <a:latin typeface="+mn-lt"/>
                        </a:rPr>
                        <a:t>2 (</a:t>
                      </a:r>
                      <a:r>
                        <a:rPr lang="en-US" sz="1400" b="0" i="0" u="none" strike="noStrike" dirty="0" err="1">
                          <a:solidFill>
                            <a:srgbClr val="000000"/>
                          </a:solidFill>
                          <a:effectLst/>
                          <a:latin typeface="+mn-lt"/>
                        </a:rPr>
                        <a:t>Khi</a:t>
                      </a:r>
                      <a:r>
                        <a:rPr lang="en-US" sz="1400" b="0" i="0" u="none" strike="noStrike" baseline="0" dirty="0">
                          <a:solidFill>
                            <a:srgbClr val="000000"/>
                          </a:solidFill>
                          <a:effectLst/>
                          <a:latin typeface="+mn-lt"/>
                        </a:rPr>
                        <a:t> &amp; SBA)</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10002"/>
                  </a:ext>
                </a:extLst>
              </a:tr>
              <a:tr h="672332">
                <a:tc vMerge="1">
                  <a:txBody>
                    <a:bodyPr/>
                    <a:lstStyle/>
                    <a:p>
                      <a:endParaRPr lang="en-US"/>
                    </a:p>
                  </a:txBody>
                  <a:tcPr/>
                </a:tc>
                <a:tc>
                  <a:txBody>
                    <a:bodyPr/>
                    <a:lstStyle/>
                    <a:p>
                      <a:pPr algn="l" fontAlgn="ctr"/>
                      <a:r>
                        <a:rPr lang="en-US" sz="1400" u="none" strike="noStrike" dirty="0">
                          <a:effectLst/>
                          <a:latin typeface="+mn-lt"/>
                        </a:rPr>
                        <a:t>Recruit ECE Teachers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2,464</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u="none" strike="noStrike" dirty="0">
                          <a:effectLst/>
                          <a:latin typeface="+mn-lt"/>
                        </a:rPr>
                        <a:t>859 ECE teachers post reflected in FY</a:t>
                      </a:r>
                      <a:r>
                        <a:rPr lang="en-US" sz="1400" u="none" strike="noStrike" baseline="0" dirty="0">
                          <a:effectLst/>
                          <a:latin typeface="+mn-lt"/>
                        </a:rPr>
                        <a:t> 16-17</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51507">
                <a:tc rowSpan="2">
                  <a:txBody>
                    <a:bodyPr/>
                    <a:lstStyle/>
                    <a:p>
                      <a:pPr algn="l" fontAlgn="ctr"/>
                      <a:r>
                        <a:rPr lang="en-US" sz="1400" b="1" u="none" strike="noStrike" dirty="0">
                          <a:effectLst/>
                          <a:latin typeface="+mn-lt"/>
                        </a:rPr>
                        <a:t>Improved Quality of Education</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Develop a Child</a:t>
                      </a:r>
                      <a:r>
                        <a:rPr lang="en-US" sz="1400" u="none" strike="noStrike" baseline="0" dirty="0">
                          <a:effectLst/>
                          <a:latin typeface="+mn-lt"/>
                        </a:rPr>
                        <a:t> </a:t>
                      </a:r>
                      <a:r>
                        <a:rPr lang="en-US" sz="1400" u="none" strike="noStrike" dirty="0">
                          <a:effectLst/>
                          <a:latin typeface="+mn-lt"/>
                        </a:rPr>
                        <a:t>Learning</a:t>
                      </a:r>
                      <a:r>
                        <a:rPr lang="en-US" sz="1400" u="none" strike="noStrike" baseline="0" dirty="0">
                          <a:effectLst/>
                          <a:latin typeface="+mn-lt"/>
                        </a:rPr>
                        <a:t> </a:t>
                      </a:r>
                      <a:r>
                        <a:rPr lang="en-US" sz="1400" u="none" strike="noStrike" dirty="0">
                          <a:effectLst/>
                          <a:latin typeface="+mn-lt"/>
                        </a:rPr>
                        <a:t>Friendly School environment</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2,431</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302</a:t>
                      </a:r>
                      <a:r>
                        <a:rPr lang="en-US" sz="1400" u="none" strike="noStrike" baseline="0" dirty="0">
                          <a:effectLst/>
                          <a:latin typeface="+mn-lt"/>
                        </a:rPr>
                        <a:t> Schools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72332">
                <a:tc vMerge="1">
                  <a:txBody>
                    <a:bodyPr/>
                    <a:lstStyle/>
                    <a:p>
                      <a:endParaRPr lang="en-US"/>
                    </a:p>
                  </a:txBody>
                  <a:tcPr/>
                </a:tc>
                <a:tc>
                  <a:txBody>
                    <a:bodyPr/>
                    <a:lstStyle/>
                    <a:p>
                      <a:pPr algn="l" fontAlgn="b"/>
                      <a:r>
                        <a:rPr lang="en-US" sz="1400" u="none" strike="noStrike" dirty="0">
                          <a:effectLst/>
                          <a:latin typeface="+mn-lt"/>
                        </a:rPr>
                        <a:t>Train teachers on assessment based on ECE curriculum</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kern="1200" dirty="0">
                          <a:solidFill>
                            <a:schemeClr val="dk1"/>
                          </a:solidFill>
                          <a:latin typeface="+mn-lt"/>
                          <a:ea typeface="+mn-ea"/>
                          <a:cs typeface="+mn-cs"/>
                        </a:rPr>
                        <a:t>ECE curriculum/ standards</a:t>
                      </a:r>
                      <a:r>
                        <a:rPr lang="en-US" sz="1400" kern="1200" baseline="0" dirty="0">
                          <a:solidFill>
                            <a:schemeClr val="dk1"/>
                          </a:solidFill>
                          <a:latin typeface="+mn-lt"/>
                          <a:ea typeface="+mn-ea"/>
                          <a:cs typeface="+mn-cs"/>
                        </a:rPr>
                        <a:t> are in review process</a:t>
                      </a: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72332">
                <a:tc rowSpan="2">
                  <a:txBody>
                    <a:bodyPr/>
                    <a:lstStyle/>
                    <a:p>
                      <a:pPr algn="l" fontAlgn="ctr"/>
                      <a:r>
                        <a:rPr lang="en-US" sz="1400" b="1" u="none" strike="noStrike" dirty="0">
                          <a:effectLst/>
                          <a:latin typeface="+mn-lt"/>
                        </a:rPr>
                        <a:t>More Effective Management</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a:effectLst/>
                          <a:latin typeface="+mn-lt"/>
                        </a:rPr>
                        <a:t>Develop a database of participation in continuous professional development</a:t>
                      </a:r>
                      <a:endParaRPr lang="en-US" sz="1400" b="0" i="0" u="none" strike="noStrike">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400" u="none" strike="noStrike" dirty="0">
                          <a:effectLst/>
                          <a:latin typeface="+mn-lt"/>
                        </a:rPr>
                        <a:t>Online ECE enrollment data base</a:t>
                      </a:r>
                      <a:r>
                        <a:rPr lang="en-US" sz="1400" u="none" strike="noStrike" baseline="0" dirty="0">
                          <a:effectLst/>
                          <a:latin typeface="+mn-lt"/>
                        </a:rPr>
                        <a:t> is in process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451507">
                <a:tc vMerge="1">
                  <a:txBody>
                    <a:bodyPr/>
                    <a:lstStyle/>
                    <a:p>
                      <a:endParaRPr lang="en-US"/>
                    </a:p>
                  </a:txBody>
                  <a:tcPr/>
                </a:tc>
                <a:tc>
                  <a:txBody>
                    <a:bodyPr/>
                    <a:lstStyle/>
                    <a:p>
                      <a:pPr algn="l" fontAlgn="ctr"/>
                      <a:r>
                        <a:rPr lang="en-US" sz="1400" u="none" strike="noStrike" dirty="0">
                          <a:effectLst/>
                          <a:latin typeface="+mn-lt"/>
                        </a:rPr>
                        <a:t>Developed HR-MIS and online Progress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88415">
                <a:tc gridSpan="5">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US" sz="1200" dirty="0"/>
                        <a:t>Achievements: As per Census 2014-2015</a:t>
                      </a:r>
                    </a:p>
                    <a:p>
                      <a:pPr marL="0" marR="0" indent="0" algn="r" defTabSz="914400" rtl="0" eaLnBrk="1" fontAlgn="ctr" latinLnBrk="0" hangingPunct="1">
                        <a:lnSpc>
                          <a:spcPct val="100000"/>
                        </a:lnSpc>
                        <a:spcBef>
                          <a:spcPts val="0"/>
                        </a:spcBef>
                        <a:spcAft>
                          <a:spcPts val="0"/>
                        </a:spcAft>
                        <a:buClrTx/>
                        <a:buSzTx/>
                        <a:buFontTx/>
                        <a:buNone/>
                        <a:tabLst/>
                        <a:defRPr/>
                      </a:pPr>
                      <a:r>
                        <a:rPr lang="en-US" sz="1200" dirty="0"/>
                        <a:t>PPP-ITA</a:t>
                      </a:r>
                      <a:r>
                        <a:rPr lang="en-US" sz="1200" baseline="0" dirty="0"/>
                        <a:t>  database</a:t>
                      </a:r>
                      <a:endParaRPr lang="en-US" sz="1200" dirty="0"/>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10" name="Title 1"/>
          <p:cNvSpPr txBox="1">
            <a:spLocks/>
          </p:cNvSpPr>
          <p:nvPr/>
        </p:nvSpPr>
        <p:spPr>
          <a:xfrm>
            <a:off x="342900" y="420668"/>
            <a:ext cx="8801099" cy="4937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FF0000"/>
                </a:solidFill>
              </a:rPr>
              <a:t>Early Childhood Education</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1"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59336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Content Placeholder 4"/>
          <p:cNvGraphicFramePr>
            <a:graphicFrameLocks/>
          </p:cNvGraphicFramePr>
          <p:nvPr>
            <p:extLst>
              <p:ext uri="{D42A27DB-BD31-4B8C-83A1-F6EECF244321}">
                <p14:modId xmlns:p14="http://schemas.microsoft.com/office/powerpoint/2010/main" val="1761246779"/>
              </p:ext>
            </p:extLst>
          </p:nvPr>
        </p:nvGraphicFramePr>
        <p:xfrm>
          <a:off x="457201" y="1066800"/>
          <a:ext cx="8610601" cy="5385599"/>
        </p:xfrm>
        <a:graphic>
          <a:graphicData uri="http://schemas.openxmlformats.org/drawingml/2006/table">
            <a:tbl>
              <a:tblPr>
                <a:tableStyleId>{5C22544A-7EE6-4342-B048-85BDC9FD1C3A}</a:tableStyleId>
              </a:tblPr>
              <a:tblGrid>
                <a:gridCol w="1633045">
                  <a:extLst>
                    <a:ext uri="{9D8B030D-6E8A-4147-A177-3AD203B41FA5}">
                      <a16:colId xmlns:a16="http://schemas.microsoft.com/office/drawing/2014/main" val="20000"/>
                    </a:ext>
                  </a:extLst>
                </a:gridCol>
                <a:gridCol w="2078421">
                  <a:extLst>
                    <a:ext uri="{9D8B030D-6E8A-4147-A177-3AD203B41FA5}">
                      <a16:colId xmlns:a16="http://schemas.microsoft.com/office/drawing/2014/main" val="20001"/>
                    </a:ext>
                  </a:extLst>
                </a:gridCol>
                <a:gridCol w="1336128">
                  <a:extLst>
                    <a:ext uri="{9D8B030D-6E8A-4147-A177-3AD203B41FA5}">
                      <a16:colId xmlns:a16="http://schemas.microsoft.com/office/drawing/2014/main" val="20002"/>
                    </a:ext>
                  </a:extLst>
                </a:gridCol>
                <a:gridCol w="1484586">
                  <a:extLst>
                    <a:ext uri="{9D8B030D-6E8A-4147-A177-3AD203B41FA5}">
                      <a16:colId xmlns:a16="http://schemas.microsoft.com/office/drawing/2014/main" val="20003"/>
                    </a:ext>
                  </a:extLst>
                </a:gridCol>
                <a:gridCol w="2078421">
                  <a:extLst>
                    <a:ext uri="{9D8B030D-6E8A-4147-A177-3AD203B41FA5}">
                      <a16:colId xmlns:a16="http://schemas.microsoft.com/office/drawing/2014/main" val="20004"/>
                    </a:ext>
                  </a:extLst>
                </a:gridCol>
              </a:tblGrid>
              <a:tr h="348168">
                <a:tc>
                  <a:txBody>
                    <a:bodyPr/>
                    <a:lstStyle/>
                    <a:p>
                      <a:pPr algn="ctr" fontAlgn="ctr"/>
                      <a:r>
                        <a:rPr lang="en-US" sz="1400" b="1" u="none" strike="noStrike" dirty="0">
                          <a:solidFill>
                            <a:schemeClr val="bg1"/>
                          </a:solidFill>
                          <a:effectLst/>
                        </a:rPr>
                        <a:t>Objective</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Activities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Target</a:t>
                      </a:r>
                    </a:p>
                    <a:p>
                      <a:pPr algn="ctr" fontAlgn="ctr"/>
                      <a:r>
                        <a:rPr lang="en-US" sz="1400" b="1" u="none" strike="noStrike" baseline="0" dirty="0">
                          <a:solidFill>
                            <a:schemeClr val="bg1"/>
                          </a:solidFill>
                          <a:effectLst/>
                        </a:rPr>
                        <a:t>2015-16</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Achievements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Challenges </a:t>
                      </a:r>
                    </a:p>
                    <a:p>
                      <a:pPr algn="ctr" fontAlgn="ctr"/>
                      <a:r>
                        <a:rPr lang="en-US" sz="1400" b="1" u="none" strike="noStrike" dirty="0">
                          <a:solidFill>
                            <a:schemeClr val="bg1"/>
                          </a:solidFill>
                          <a:effectLst/>
                        </a:rPr>
                        <a:t>(if any)</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160224">
                <a:tc rowSpan="5">
                  <a:txBody>
                    <a:bodyPr/>
                    <a:lstStyle/>
                    <a:p>
                      <a:pPr algn="l" fontAlgn="ctr"/>
                      <a:r>
                        <a:rPr lang="en-US" sz="1400" b="1" u="none" strike="noStrike" dirty="0">
                          <a:effectLst/>
                          <a:latin typeface="+mn-lt"/>
                        </a:rPr>
                        <a:t>Improved Access</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400" u="none" strike="noStrike" dirty="0">
                          <a:effectLst/>
                          <a:latin typeface="+mn-lt"/>
                        </a:rPr>
                        <a:t>Increase enrollment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buFont typeface="Arial" pitchFamily="34" charset="0"/>
                        <a:buChar char="•"/>
                      </a:pPr>
                      <a:r>
                        <a:rPr lang="en-US" sz="1400" u="none" strike="noStrike" dirty="0">
                          <a:effectLst/>
                          <a:latin typeface="+mn-lt"/>
                        </a:rPr>
                        <a:t>18%  Primary</a:t>
                      </a:r>
                    </a:p>
                    <a:p>
                      <a:pPr algn="l" fontAlgn="ctr">
                        <a:buFont typeface="Arial" pitchFamily="34" charset="0"/>
                        <a:buChar char="•"/>
                      </a:pPr>
                      <a:r>
                        <a:rPr lang="en-US" sz="1400" u="none" strike="noStrike" dirty="0">
                          <a:effectLst/>
                          <a:latin typeface="+mn-lt"/>
                        </a:rPr>
                        <a:t> 16% Elem</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buFont typeface="Arial" pitchFamily="34" charset="0"/>
                        <a:buChar char="•"/>
                      </a:pPr>
                      <a:r>
                        <a:rPr lang="en-US" sz="1400" u="none" strike="noStrike" dirty="0">
                          <a:effectLst/>
                          <a:latin typeface="+mn-lt"/>
                        </a:rPr>
                        <a:t> 7% </a:t>
                      </a:r>
                      <a:r>
                        <a:rPr lang="en-US" sz="1400" u="none" strike="noStrike" baseline="0" dirty="0">
                          <a:effectLst/>
                          <a:latin typeface="+mn-lt"/>
                        </a:rPr>
                        <a:t> P</a:t>
                      </a:r>
                      <a:r>
                        <a:rPr lang="en-US" sz="1400" u="none" strike="noStrike" dirty="0">
                          <a:effectLst/>
                          <a:latin typeface="+mn-lt"/>
                        </a:rPr>
                        <a:t>rimary </a:t>
                      </a:r>
                    </a:p>
                    <a:p>
                      <a:pPr algn="l" fontAlgn="ctr">
                        <a:buFont typeface="Arial" pitchFamily="34" charset="0"/>
                        <a:buChar char="•"/>
                      </a:pPr>
                      <a:r>
                        <a:rPr lang="en-US" sz="1400" b="0" i="0" u="none" strike="noStrike" dirty="0">
                          <a:solidFill>
                            <a:srgbClr val="000000"/>
                          </a:solidFill>
                          <a:effectLst/>
                          <a:latin typeface="+mn-lt"/>
                        </a:rPr>
                        <a:t> 3% Elem</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marL="176213" indent="-176213" algn="l" fontAlgn="ctr">
                        <a:buFont typeface="Arial" panose="020B0604020202020204" pitchFamily="34" charset="0"/>
                        <a:buChar char="•"/>
                      </a:pPr>
                      <a:r>
                        <a:rPr lang="en-US" sz="1400" b="0" i="0" u="none" strike="noStrike" dirty="0">
                          <a:solidFill>
                            <a:srgbClr val="000000"/>
                          </a:solidFill>
                          <a:effectLst/>
                          <a:latin typeface="+mn-lt"/>
                        </a:rPr>
                        <a:t>PC-1 were not </a:t>
                      </a:r>
                      <a:r>
                        <a:rPr lang="en-US" sz="1400" b="0" i="0" u="none" strike="noStrike" baseline="0" dirty="0">
                          <a:solidFill>
                            <a:srgbClr val="000000"/>
                          </a:solidFill>
                          <a:effectLst/>
                          <a:latin typeface="+mn-lt"/>
                        </a:rPr>
                        <a:t>prepared due to  unavailability of DDOs</a:t>
                      </a:r>
                    </a:p>
                    <a:p>
                      <a:pPr marL="176213" indent="-176213" algn="l" fontAlgn="ctr">
                        <a:buFont typeface="Arial" panose="020B0604020202020204" pitchFamily="34" charset="0"/>
                        <a:buChar char="•"/>
                      </a:pPr>
                      <a:endParaRPr lang="en-US" sz="1400" b="0" i="0" u="none" strike="noStrike" baseline="0" dirty="0">
                        <a:solidFill>
                          <a:srgbClr val="000000"/>
                        </a:solidFill>
                        <a:effectLst/>
                        <a:latin typeface="+mn-lt"/>
                      </a:endParaRPr>
                    </a:p>
                    <a:p>
                      <a:pPr marL="176213" indent="-176213" algn="l" fontAlgn="ctr">
                        <a:buFont typeface="Arial" panose="020B0604020202020204" pitchFamily="34" charset="0"/>
                        <a:buChar char="•"/>
                      </a:pPr>
                      <a:r>
                        <a:rPr lang="en-US" sz="1400" b="0" i="0" u="none" strike="noStrike" baseline="0" dirty="0">
                          <a:solidFill>
                            <a:srgbClr val="000000"/>
                          </a:solidFill>
                          <a:effectLst/>
                          <a:latin typeface="+mn-lt"/>
                        </a:rPr>
                        <a:t>Lack of awareness of District Education Plans (DEPs) due to frequent transfers, posting and implementation of management cadre</a:t>
                      </a:r>
                    </a:p>
                    <a:p>
                      <a:pPr marL="176213" indent="-176213" algn="l" fontAlgn="ctr">
                        <a:buFont typeface="Arial" panose="020B0604020202020204" pitchFamily="34" charset="0"/>
                        <a:buChar char="•"/>
                      </a:pPr>
                      <a:endParaRPr lang="en-US" sz="1400" b="0" i="0" u="none" strike="noStrike" baseline="0" dirty="0">
                        <a:solidFill>
                          <a:srgbClr val="000000"/>
                        </a:solidFill>
                        <a:effectLst/>
                        <a:latin typeface="+mn-lt"/>
                      </a:endParaRPr>
                    </a:p>
                    <a:p>
                      <a:pPr marL="176213" indent="-176213" algn="l" fontAlgn="ctr">
                        <a:buFont typeface="Arial" panose="020B0604020202020204" pitchFamily="34" charset="0"/>
                        <a:buChar char="•"/>
                      </a:pPr>
                      <a:endParaRPr lang="en-US" sz="1400" b="0" i="0" u="none" strike="noStrike" dirty="0">
                        <a:solidFill>
                          <a:srgbClr val="000000"/>
                        </a:solidFill>
                        <a:effectLst/>
                        <a:latin typeface="+mn-lt"/>
                      </a:endParaRPr>
                    </a:p>
                    <a:p>
                      <a:pPr marL="176213" indent="-176213" algn="l" fontAlgn="ctr">
                        <a:buFont typeface="Arial" panose="020B0604020202020204" pitchFamily="34" charset="0"/>
                        <a:buChar char="•"/>
                      </a:pPr>
                      <a:endParaRPr lang="en-US" sz="1400" b="0" i="0" u="none" strike="noStrike" dirty="0">
                        <a:solidFill>
                          <a:srgbClr val="000000"/>
                        </a:solidFill>
                        <a:effectLst/>
                        <a:latin typeface="+mn-lt"/>
                      </a:endParaRPr>
                    </a:p>
                    <a:p>
                      <a:pPr marL="176213" indent="-176213" algn="l" fontAlgn="ctr">
                        <a:buFont typeface="Arial" panose="020B0604020202020204" pitchFamily="34" charset="0"/>
                        <a:buChar char="•"/>
                      </a:pPr>
                      <a:r>
                        <a:rPr lang="en-US" sz="1400" b="0" i="0" u="none" strike="noStrike" dirty="0">
                          <a:solidFill>
                            <a:srgbClr val="000000"/>
                          </a:solidFill>
                          <a:effectLst/>
                          <a:latin typeface="+mn-lt"/>
                        </a:rPr>
                        <a:t>Shortage</a:t>
                      </a:r>
                      <a:r>
                        <a:rPr lang="en-US" sz="1400" b="0" i="0" u="none" strike="noStrike" baseline="0" dirty="0">
                          <a:solidFill>
                            <a:srgbClr val="000000"/>
                          </a:solidFill>
                          <a:effectLst/>
                          <a:latin typeface="+mn-lt"/>
                        </a:rPr>
                        <a:t> of IT Professional and permanent staff</a:t>
                      </a:r>
                      <a:endParaRPr lang="en-US" sz="1400" b="0" i="0" u="none" strike="noStrike" dirty="0">
                        <a:solidFill>
                          <a:srgbClr val="000000"/>
                        </a:solidFill>
                        <a:effectLst/>
                        <a:latin typeface="+mn-lt"/>
                      </a:endParaRPr>
                    </a:p>
                    <a:p>
                      <a:pPr algn="l"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48819">
                <a:tc vMerge="1">
                  <a:txBody>
                    <a:bodyPr/>
                    <a:lstStyle/>
                    <a:p>
                      <a:endParaRPr lang="en-US"/>
                    </a:p>
                  </a:txBody>
                  <a:tcPr/>
                </a:tc>
                <a:tc>
                  <a:txBody>
                    <a:bodyPr/>
                    <a:lstStyle/>
                    <a:p>
                      <a:pPr algn="l" fontAlgn="b"/>
                      <a:r>
                        <a:rPr lang="en-US" sz="1400" u="none" strike="noStrike" dirty="0">
                          <a:effectLst/>
                          <a:latin typeface="+mn-lt"/>
                        </a:rPr>
                        <a:t>Upgrade schools with insufficient classrooms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1,022 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93574">
                <a:tc vMerge="1">
                  <a:txBody>
                    <a:bodyPr/>
                    <a:lstStyle/>
                    <a:p>
                      <a:endParaRPr lang="en-US"/>
                    </a:p>
                  </a:txBody>
                  <a:tcPr/>
                </a:tc>
                <a:tc>
                  <a:txBody>
                    <a:bodyPr/>
                    <a:lstStyle/>
                    <a:p>
                      <a:pPr algn="l" fontAlgn="b"/>
                      <a:r>
                        <a:rPr lang="en-US" sz="1400" u="none" strike="noStrike" dirty="0">
                          <a:effectLst/>
                          <a:latin typeface="+mn-lt"/>
                        </a:rPr>
                        <a:t>Construct Additional Classrooms with Basic Facility</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0" i="0" u="none" strike="noStrike" dirty="0">
                          <a:solidFill>
                            <a:srgbClr val="000000"/>
                          </a:solidFill>
                          <a:effectLst/>
                          <a:latin typeface="+mn-lt"/>
                        </a:rPr>
                        <a:t>5,169</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57257">
                <a:tc vMerge="1">
                  <a:txBody>
                    <a:bodyPr/>
                    <a:lstStyle/>
                    <a:p>
                      <a:endParaRPr lang="en-US"/>
                    </a:p>
                  </a:txBody>
                  <a:tcPr/>
                </a:tc>
                <a:tc>
                  <a:txBody>
                    <a:bodyPr/>
                    <a:lstStyle/>
                    <a:p>
                      <a:pPr algn="l" fontAlgn="b"/>
                      <a:r>
                        <a:rPr lang="en-US" sz="1400" u="none" strike="noStrike" dirty="0">
                          <a:effectLst/>
                          <a:latin typeface="+mn-lt"/>
                        </a:rPr>
                        <a:t>Open</a:t>
                      </a:r>
                      <a:r>
                        <a:rPr lang="en-US" sz="1400" u="none" strike="noStrike" baseline="0" dirty="0">
                          <a:effectLst/>
                          <a:latin typeface="+mn-lt"/>
                        </a:rPr>
                        <a:t> </a:t>
                      </a:r>
                      <a:r>
                        <a:rPr lang="en-US" sz="1400" u="none" strike="noStrike" dirty="0">
                          <a:effectLst/>
                          <a:latin typeface="+mn-lt"/>
                        </a:rPr>
                        <a:t>Viable Schools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1,808 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456</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57257">
                <a:tc vMerge="1">
                  <a:txBody>
                    <a:bodyPr/>
                    <a:lstStyle/>
                    <a:p>
                      <a:endParaRPr lang="en-US"/>
                    </a:p>
                  </a:txBody>
                  <a:tcPr/>
                </a:tc>
                <a:tc>
                  <a:txBody>
                    <a:bodyPr/>
                    <a:lstStyle/>
                    <a:p>
                      <a:pPr algn="l" fontAlgn="b"/>
                      <a:r>
                        <a:rPr lang="en-US" sz="1400" b="0" i="0" u="none" strike="noStrike" dirty="0">
                          <a:solidFill>
                            <a:schemeClr val="dk1"/>
                          </a:solidFill>
                          <a:effectLst/>
                          <a:latin typeface="+mn-lt"/>
                        </a:rPr>
                        <a:t>Public</a:t>
                      </a:r>
                      <a:r>
                        <a:rPr lang="en-US" sz="1400" b="0" i="0" u="none" strike="noStrike" baseline="0" dirty="0">
                          <a:solidFill>
                            <a:schemeClr val="dk1"/>
                          </a:solidFill>
                          <a:effectLst/>
                          <a:latin typeface="+mn-lt"/>
                        </a:rPr>
                        <a:t> Private Partnership</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0" i="0" u="none" strike="noStrike" dirty="0">
                          <a:solidFill>
                            <a:schemeClr val="dk1"/>
                          </a:solidFill>
                          <a:effectLst/>
                          <a:latin typeface="+mn-lt"/>
                        </a:rPr>
                        <a:t>Need</a:t>
                      </a:r>
                      <a:r>
                        <a:rPr lang="en-US" sz="1400" b="0" i="0" u="none" strike="noStrike" baseline="0" dirty="0">
                          <a:solidFill>
                            <a:schemeClr val="dk1"/>
                          </a:solidFill>
                          <a:effectLst/>
                          <a:latin typeface="+mn-lt"/>
                        </a:rPr>
                        <a:t> base</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3,400 (Primary)</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34889">
                <a:tc rowSpan="2">
                  <a:txBody>
                    <a:bodyPr/>
                    <a:lstStyle/>
                    <a:p>
                      <a:pPr algn="l" fontAlgn="ctr"/>
                      <a:r>
                        <a:rPr lang="en-US" sz="1400" b="1" u="none" strike="noStrike" dirty="0">
                          <a:effectLst/>
                          <a:latin typeface="+mn-lt"/>
                        </a:rPr>
                        <a:t>Improved Quality of Education</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Training of</a:t>
                      </a:r>
                      <a:r>
                        <a:rPr lang="en-US" sz="1400" u="none" strike="noStrike" baseline="0" dirty="0">
                          <a:effectLst/>
                          <a:latin typeface="+mn-lt"/>
                        </a:rPr>
                        <a:t> </a:t>
                      </a:r>
                      <a:r>
                        <a:rPr lang="en-US" sz="1400" u="none" strike="noStrike" dirty="0">
                          <a:effectLst/>
                          <a:latin typeface="+mn-lt"/>
                        </a:rPr>
                        <a:t>Teachers on Quality Education</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22%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17%</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141010">
                <a:tc vMerge="1">
                  <a:txBody>
                    <a:bodyPr/>
                    <a:lstStyle/>
                    <a:p>
                      <a:endParaRPr lang="en-US"/>
                    </a:p>
                  </a:txBody>
                  <a:tcPr/>
                </a:tc>
                <a:tc>
                  <a:txBody>
                    <a:bodyPr/>
                    <a:lstStyle/>
                    <a:p>
                      <a:pPr algn="l" fontAlgn="ctr"/>
                      <a:r>
                        <a:rPr lang="en-US" sz="1400" u="none" strike="noStrike" dirty="0">
                          <a:effectLst/>
                          <a:latin typeface="+mn-lt"/>
                        </a:rPr>
                        <a:t>Capacity Building and Training of SMC</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b="0" i="0" u="none" strike="noStrike" dirty="0">
                          <a:solidFill>
                            <a:schemeClr val="dk1"/>
                          </a:solidFill>
                          <a:effectLst/>
                          <a:latin typeface="+mn-lt"/>
                        </a:rPr>
                        <a:t>39,447</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 21,540 </a:t>
                      </a:r>
                    </a:p>
                    <a:p>
                      <a:pPr algn="l" fontAlgn="ctr"/>
                      <a:r>
                        <a:rPr lang="en-US" sz="1400" u="none" strike="noStrike" dirty="0">
                          <a:effectLst/>
                          <a:latin typeface="+mn-lt"/>
                        </a:rPr>
                        <a:t>(Funds Released)</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57257">
                <a:tc rowSpan="2">
                  <a:txBody>
                    <a:bodyPr/>
                    <a:lstStyle/>
                    <a:p>
                      <a:pPr algn="l" fontAlgn="ctr"/>
                      <a:r>
                        <a:rPr lang="en-US" sz="1400" b="1" u="none" strike="noStrike" dirty="0">
                          <a:effectLst/>
                          <a:latin typeface="+mn-lt"/>
                        </a:rPr>
                        <a:t>More Effective Management</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Establish</a:t>
                      </a:r>
                      <a:r>
                        <a:rPr lang="en-US" sz="1400" u="none" strike="noStrike" baseline="0" dirty="0">
                          <a:effectLst/>
                          <a:latin typeface="+mn-lt"/>
                        </a:rPr>
                        <a:t> </a:t>
                      </a:r>
                      <a:r>
                        <a:rPr lang="en-US" sz="1400" u="none" strike="noStrike" dirty="0">
                          <a:effectLst/>
                          <a:latin typeface="+mn-lt"/>
                        </a:rPr>
                        <a:t>Enrollment</a:t>
                      </a:r>
                      <a:r>
                        <a:rPr lang="en-US" sz="1400" u="none" strike="noStrike" baseline="0" dirty="0">
                          <a:effectLst/>
                          <a:latin typeface="+mn-lt"/>
                        </a:rPr>
                        <a:t> </a:t>
                      </a:r>
                      <a:r>
                        <a:rPr lang="en-US" sz="1400" u="none" strike="noStrike" dirty="0">
                          <a:effectLst/>
                          <a:latin typeface="+mn-lt"/>
                        </a:rPr>
                        <a:t>Tracking system</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ctr"/>
                      <a:r>
                        <a:rPr lang="en-US" sz="1400" u="none" strike="noStrike">
                          <a:effectLst/>
                          <a:latin typeface="+mn-lt"/>
                        </a:rPr>
                        <a:t>29 Data </a:t>
                      </a:r>
                      <a:r>
                        <a:rPr lang="en-US" sz="1400" u="none" strike="noStrike" dirty="0">
                          <a:effectLst/>
                          <a:latin typeface="+mn-lt"/>
                        </a:rPr>
                        <a:t>centers</a:t>
                      </a:r>
                      <a:r>
                        <a:rPr lang="en-US" sz="1400" u="none" strike="noStrike" baseline="0" dirty="0">
                          <a:effectLst/>
                          <a:latin typeface="+mn-lt"/>
                        </a:rPr>
                        <a:t> established </a:t>
                      </a:r>
                      <a:r>
                        <a:rPr lang="en-US" sz="1400" u="none" strike="noStrike" baseline="0">
                          <a:effectLst/>
                          <a:latin typeface="+mn-lt"/>
                        </a:rPr>
                        <a:t>and partially functional</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775725">
                <a:tc vMerge="1">
                  <a:txBody>
                    <a:bodyPr/>
                    <a:lstStyle/>
                    <a:p>
                      <a:endParaRPr lang="en-US"/>
                    </a:p>
                  </a:txBody>
                  <a:tcPr/>
                </a:tc>
                <a:tc>
                  <a:txBody>
                    <a:bodyPr/>
                    <a:lstStyle/>
                    <a:p>
                      <a:pPr algn="l" fontAlgn="ctr"/>
                      <a:r>
                        <a:rPr lang="en-US" sz="1400" u="none" strike="noStrike" dirty="0">
                          <a:effectLst/>
                          <a:latin typeface="+mn-lt"/>
                        </a:rPr>
                        <a:t>Develop a database of participation in continuous professional development.</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04800">
                <a:tc gridSpan="5">
                  <a:txBody>
                    <a:bodyPr/>
                    <a:lstStyle/>
                    <a:p>
                      <a:pPr algn="r" fontAlgn="ctr"/>
                      <a:r>
                        <a:rPr lang="en-US" sz="1200" b="0" dirty="0"/>
                        <a:t>Achievements: As per Census 2014-2015</a:t>
                      </a:r>
                    </a:p>
                    <a:p>
                      <a:pPr algn="r" fontAlgn="ctr"/>
                      <a:r>
                        <a:rPr lang="en-US" sz="1200" b="0" dirty="0"/>
                        <a:t>PPP-NCHD Database</a:t>
                      </a:r>
                    </a:p>
                    <a:p>
                      <a:pPr algn="r" fontAlgn="ctr"/>
                      <a:r>
                        <a:rPr lang="en-US" sz="1200" b="0" i="0" u="none" strike="noStrike" dirty="0">
                          <a:solidFill>
                            <a:srgbClr val="000000"/>
                          </a:solidFill>
                          <a:effectLst/>
                          <a:latin typeface="+mn-lt"/>
                        </a:rPr>
                        <a:t>New</a:t>
                      </a:r>
                      <a:r>
                        <a:rPr lang="en-US" sz="1200" b="0" i="0" u="none" strike="noStrike" baseline="0" dirty="0">
                          <a:solidFill>
                            <a:srgbClr val="000000"/>
                          </a:solidFill>
                          <a:effectLst/>
                          <a:latin typeface="+mn-lt"/>
                        </a:rPr>
                        <a:t>  NTS Recruited  Teachers (TPM)</a:t>
                      </a:r>
                    </a:p>
                    <a:p>
                      <a:pPr algn="r" fontAlgn="ctr"/>
                      <a:r>
                        <a:rPr lang="en-US" sz="1200" b="0" i="0" u="none" strike="noStrike" dirty="0">
                          <a:solidFill>
                            <a:srgbClr val="000000"/>
                          </a:solidFill>
                          <a:effectLst/>
                          <a:latin typeface="+mn-lt"/>
                        </a:rPr>
                        <a:t>SMC  Database</a:t>
                      </a:r>
                      <a:r>
                        <a:rPr lang="en-US" sz="1200" b="0" i="0" u="none" strike="noStrike" baseline="0" dirty="0">
                          <a:solidFill>
                            <a:srgbClr val="000000"/>
                          </a:solidFill>
                          <a:effectLst/>
                          <a:latin typeface="+mn-lt"/>
                        </a:rPr>
                        <a:t> 2014-15</a:t>
                      </a:r>
                      <a:endParaRPr lang="en-US" sz="12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bl>
          </a:graphicData>
        </a:graphic>
      </p:graphicFrame>
      <p:sp>
        <p:nvSpPr>
          <p:cNvPr id="10" name="Title 1"/>
          <p:cNvSpPr txBox="1">
            <a:spLocks/>
          </p:cNvSpPr>
          <p:nvPr/>
        </p:nvSpPr>
        <p:spPr>
          <a:xfrm>
            <a:off x="342900" y="457200"/>
            <a:ext cx="879314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FF0000"/>
                </a:solidFill>
              </a:rPr>
              <a:t>Primary &amp; Elementary Education</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68460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Content Placeholder 3"/>
          <p:cNvGraphicFramePr>
            <a:graphicFrameLocks/>
          </p:cNvGraphicFramePr>
          <p:nvPr>
            <p:extLst>
              <p:ext uri="{D42A27DB-BD31-4B8C-83A1-F6EECF244321}">
                <p14:modId xmlns:p14="http://schemas.microsoft.com/office/powerpoint/2010/main" val="547795317"/>
              </p:ext>
            </p:extLst>
          </p:nvPr>
        </p:nvGraphicFramePr>
        <p:xfrm>
          <a:off x="457201" y="1371600"/>
          <a:ext cx="8610599" cy="4966629"/>
        </p:xfrm>
        <a:graphic>
          <a:graphicData uri="http://schemas.openxmlformats.org/drawingml/2006/table">
            <a:tbl>
              <a:tblPr>
                <a:tableStyleId>{5C22544A-7EE6-4342-B048-85BDC9FD1C3A}</a:tableStyleId>
              </a:tblPr>
              <a:tblGrid>
                <a:gridCol w="1318740">
                  <a:extLst>
                    <a:ext uri="{9D8B030D-6E8A-4147-A177-3AD203B41FA5}">
                      <a16:colId xmlns:a16="http://schemas.microsoft.com/office/drawing/2014/main" val="20000"/>
                    </a:ext>
                  </a:extLst>
                </a:gridCol>
                <a:gridCol w="2615413">
                  <a:extLst>
                    <a:ext uri="{9D8B030D-6E8A-4147-A177-3AD203B41FA5}">
                      <a16:colId xmlns:a16="http://schemas.microsoft.com/office/drawing/2014/main" val="20001"/>
                    </a:ext>
                  </a:extLst>
                </a:gridCol>
                <a:gridCol w="1039210">
                  <a:extLst>
                    <a:ext uri="{9D8B030D-6E8A-4147-A177-3AD203B41FA5}">
                      <a16:colId xmlns:a16="http://schemas.microsoft.com/office/drawing/2014/main" val="20002"/>
                    </a:ext>
                  </a:extLst>
                </a:gridCol>
                <a:gridCol w="1558815">
                  <a:extLst>
                    <a:ext uri="{9D8B030D-6E8A-4147-A177-3AD203B41FA5}">
                      <a16:colId xmlns:a16="http://schemas.microsoft.com/office/drawing/2014/main" val="20003"/>
                    </a:ext>
                  </a:extLst>
                </a:gridCol>
                <a:gridCol w="2078421">
                  <a:extLst>
                    <a:ext uri="{9D8B030D-6E8A-4147-A177-3AD203B41FA5}">
                      <a16:colId xmlns:a16="http://schemas.microsoft.com/office/drawing/2014/main" val="20004"/>
                    </a:ext>
                  </a:extLst>
                </a:gridCol>
              </a:tblGrid>
              <a:tr h="753008">
                <a:tc>
                  <a:txBody>
                    <a:bodyPr/>
                    <a:lstStyle/>
                    <a:p>
                      <a:pPr algn="ctr" fontAlgn="ctr"/>
                      <a:r>
                        <a:rPr lang="en-US" sz="1400" b="1" u="none" strike="noStrike" dirty="0">
                          <a:solidFill>
                            <a:schemeClr val="bg1"/>
                          </a:solidFill>
                          <a:effectLst/>
                        </a:rPr>
                        <a:t>Objective</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Activities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Target</a:t>
                      </a:r>
                    </a:p>
                    <a:p>
                      <a:pPr algn="ctr" fontAlgn="ctr"/>
                      <a:r>
                        <a:rPr lang="en-US" sz="1400" b="1" u="none" strike="noStrike" baseline="0" dirty="0">
                          <a:solidFill>
                            <a:schemeClr val="bg1"/>
                          </a:solidFill>
                          <a:effectLst/>
                        </a:rPr>
                        <a:t>2015-16</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Achievements</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ctr"/>
                      <a:r>
                        <a:rPr lang="en-US" sz="1400" b="1" u="none" strike="noStrike" dirty="0">
                          <a:solidFill>
                            <a:schemeClr val="bg1"/>
                          </a:solidFill>
                          <a:effectLst/>
                        </a:rPr>
                        <a:t>Challenges </a:t>
                      </a:r>
                    </a:p>
                    <a:p>
                      <a:pPr algn="ctr" fontAlgn="ctr"/>
                      <a:r>
                        <a:rPr lang="en-US" sz="1400" b="1" u="none" strike="noStrike" dirty="0">
                          <a:solidFill>
                            <a:schemeClr val="bg1"/>
                          </a:solidFill>
                          <a:effectLst/>
                        </a:rPr>
                        <a:t>(if any)</a:t>
                      </a:r>
                      <a:endParaRPr lang="en-US" sz="1400" b="1" i="0" u="none" strike="noStrike" dirty="0">
                        <a:solidFill>
                          <a:schemeClr val="bg1"/>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0"/>
                  </a:ext>
                </a:extLst>
              </a:tr>
              <a:tr h="466192">
                <a:tc rowSpan="2">
                  <a:txBody>
                    <a:bodyPr/>
                    <a:lstStyle/>
                    <a:p>
                      <a:pPr algn="l" fontAlgn="ctr"/>
                      <a:r>
                        <a:rPr lang="en-US" sz="1400" b="1" u="none" strike="noStrike" dirty="0">
                          <a:effectLst/>
                          <a:latin typeface="+mn-lt"/>
                        </a:rPr>
                        <a:t>Improved Access</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400" u="none" strike="noStrike" dirty="0">
                          <a:effectLst/>
                          <a:latin typeface="+mn-lt"/>
                        </a:rPr>
                        <a:t>Increase Enrollment</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12%</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4%</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400" dirty="0"/>
                        <a:t>Low transition system</a:t>
                      </a:r>
                      <a:r>
                        <a:rPr lang="en-US" sz="1400" baseline="0" dirty="0"/>
                        <a:t> due to n</a:t>
                      </a:r>
                      <a:r>
                        <a:rPr lang="en-US" sz="1400" dirty="0"/>
                        <a:t>o student tracking mechanism.</a:t>
                      </a: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US" sz="1400" dirty="0"/>
                        <a:t> </a:t>
                      </a: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1400" dirty="0"/>
                        <a:t>Lack of Infrastructure</a:t>
                      </a:r>
                      <a:r>
                        <a:rPr lang="en-US" sz="1400" baseline="0" dirty="0"/>
                        <a:t> /Construction </a:t>
                      </a: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dirty="0">
                        <a:solidFill>
                          <a:srgbClr val="000000"/>
                        </a:solidFill>
                        <a:effectLst/>
                        <a:latin typeface="+mn-lt"/>
                      </a:endParaRP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dirty="0">
                        <a:solidFill>
                          <a:srgbClr val="000000"/>
                        </a:solidFill>
                        <a:effectLst/>
                        <a:latin typeface="+mn-lt"/>
                      </a:endParaRPr>
                    </a:p>
                    <a:p>
                      <a:pPr marL="176213" marR="0" indent="-174625"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1400" b="0" i="0" u="none" strike="noStrike" dirty="0">
                        <a:solidFill>
                          <a:srgbClr val="000000"/>
                        </a:solidFill>
                        <a:effectLst/>
                        <a:latin typeface="+mn-lt"/>
                      </a:endParaRPr>
                    </a:p>
                    <a:p>
                      <a:pPr marL="176213" indent="-176213" algn="l" fontAlgn="ctr">
                        <a:buFont typeface="Arial" panose="020B0604020202020204" pitchFamily="34" charset="0"/>
                        <a:buChar char="•"/>
                      </a:pPr>
                      <a:r>
                        <a:rPr lang="en-US" sz="1400" b="0" i="0" u="none" strike="noStrike" dirty="0">
                          <a:solidFill>
                            <a:srgbClr val="000000"/>
                          </a:solidFill>
                          <a:effectLst/>
                          <a:latin typeface="+mn-lt"/>
                        </a:rPr>
                        <a:t>Shortage</a:t>
                      </a:r>
                      <a:r>
                        <a:rPr lang="en-US" sz="1400" b="0" i="0" u="none" strike="noStrike" baseline="0" dirty="0">
                          <a:solidFill>
                            <a:srgbClr val="000000"/>
                          </a:solidFill>
                          <a:effectLst/>
                          <a:latin typeface="+mn-lt"/>
                        </a:rPr>
                        <a:t> of IT Professional and permanent staff</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3400">
                <a:tc vMerge="1">
                  <a:txBody>
                    <a:bodyPr/>
                    <a:lstStyle/>
                    <a:p>
                      <a:endParaRPr lang="en-US"/>
                    </a:p>
                  </a:txBody>
                  <a:tcPr/>
                </a:tc>
                <a:tc>
                  <a:txBody>
                    <a:bodyPr/>
                    <a:lstStyle/>
                    <a:p>
                      <a:pPr algn="l" fontAlgn="b"/>
                      <a:r>
                        <a:rPr lang="en-US" sz="1400" u="none" strike="noStrike" dirty="0">
                          <a:effectLst/>
                          <a:latin typeface="+mn-lt"/>
                        </a:rPr>
                        <a:t>Rationalization of Teachers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As per need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As per SNE</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6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58607">
                <a:tc rowSpan="2">
                  <a:txBody>
                    <a:bodyPr/>
                    <a:lstStyle/>
                    <a:p>
                      <a:pPr algn="l" fontAlgn="ctr"/>
                      <a:r>
                        <a:rPr lang="en-US" sz="1400" b="1" u="none" strike="noStrike" dirty="0">
                          <a:effectLst/>
                          <a:latin typeface="+mn-lt"/>
                        </a:rPr>
                        <a:t>Improved Quality of Education</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Training of Teachers on Career</a:t>
                      </a:r>
                      <a:r>
                        <a:rPr lang="en-US" sz="1400" u="none" strike="noStrike" baseline="0" dirty="0">
                          <a:effectLst/>
                          <a:latin typeface="+mn-lt"/>
                        </a:rPr>
                        <a:t> </a:t>
                      </a:r>
                      <a:r>
                        <a:rPr lang="en-US" sz="1400" u="none" strike="noStrike" dirty="0">
                          <a:effectLst/>
                          <a:latin typeface="+mn-lt"/>
                        </a:rPr>
                        <a:t> Counselling</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As per need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Under process</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08193">
                <a:tc vMerge="1">
                  <a:txBody>
                    <a:bodyPr/>
                    <a:lstStyle/>
                    <a:p>
                      <a:endParaRPr lang="en-US"/>
                    </a:p>
                  </a:txBody>
                  <a:tcPr/>
                </a:tc>
                <a:tc>
                  <a:txBody>
                    <a:bodyPr/>
                    <a:lstStyle/>
                    <a:p>
                      <a:pPr algn="l" fontAlgn="ctr"/>
                      <a:r>
                        <a:rPr lang="en-US" sz="1400" u="none" strike="noStrike" dirty="0">
                          <a:effectLst/>
                          <a:latin typeface="+mn-lt"/>
                        </a:rPr>
                        <a:t>Training of Teachers on Quality Education</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21%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9%</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en-US" sz="1200" b="0" i="0" u="none" strike="noStrike" dirty="0">
                        <a:solidFill>
                          <a:srgbClr val="000000"/>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1657644">
                <a:tc>
                  <a:txBody>
                    <a:bodyPr/>
                    <a:lstStyle/>
                    <a:p>
                      <a:pPr algn="l" fontAlgn="ctr"/>
                      <a:r>
                        <a:rPr lang="en-US" sz="1400" b="1" u="none" strike="noStrike" dirty="0">
                          <a:effectLst/>
                          <a:latin typeface="+mn-lt"/>
                        </a:rPr>
                        <a:t>More Effective Management</a:t>
                      </a:r>
                      <a:endParaRPr lang="en-US" sz="1400" b="1"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Develop Teachers/ HR Data base</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mn-lt"/>
                        </a:rPr>
                        <a:t>- </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400" u="none" strike="noStrike" dirty="0">
                          <a:effectLst/>
                          <a:latin typeface="+mn-lt"/>
                        </a:rPr>
                        <a:t>29 Data centers</a:t>
                      </a:r>
                      <a:r>
                        <a:rPr lang="en-US" sz="1400" u="none" strike="noStrike" baseline="0" dirty="0">
                          <a:effectLst/>
                          <a:latin typeface="+mn-lt"/>
                        </a:rPr>
                        <a:t> established and partially functional</a:t>
                      </a:r>
                      <a:endParaRPr lang="en-US" sz="14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489585">
                <a:tc gridSpan="5">
                  <a:txBody>
                    <a:bodyPr/>
                    <a:lstStyle/>
                    <a:p>
                      <a:pPr algn="r" fontAlgn="ctr"/>
                      <a:r>
                        <a:rPr lang="en-US" sz="1200" b="0" dirty="0"/>
                        <a:t>Achievements: As per Census 2014-2015</a:t>
                      </a:r>
                    </a:p>
                    <a:p>
                      <a:pPr marL="0" marR="0" indent="0" algn="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mn-lt"/>
                        </a:rPr>
                        <a:t>New</a:t>
                      </a:r>
                      <a:r>
                        <a:rPr lang="en-US" sz="1200" b="0" i="0" u="none" strike="noStrike" baseline="0" dirty="0">
                          <a:solidFill>
                            <a:srgbClr val="000000"/>
                          </a:solidFill>
                          <a:effectLst/>
                          <a:latin typeface="+mn-lt"/>
                        </a:rPr>
                        <a:t>  NTS Recruited  Teachers (TPM)</a:t>
                      </a:r>
                      <a:endParaRPr lang="en-US" sz="12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fontAlgn="ct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10" name="Title 1"/>
          <p:cNvSpPr txBox="1">
            <a:spLocks/>
          </p:cNvSpPr>
          <p:nvPr/>
        </p:nvSpPr>
        <p:spPr>
          <a:xfrm>
            <a:off x="342900" y="533400"/>
            <a:ext cx="8793140"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FF0000"/>
                </a:solidFill>
              </a:rPr>
              <a:t>Secondary &amp; High Secondary Education</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00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5377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397</TotalTime>
  <Words>1010</Words>
  <Application>Microsoft Office PowerPoint</Application>
  <PresentationFormat>On-screen Show (4:3)</PresentationFormat>
  <Paragraphs>254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Brush Script MT</vt:lpstr>
      <vt:lpstr>Calibri</vt:lpstr>
      <vt:lpstr>Office Theme</vt:lpstr>
      <vt:lpstr>District Planning &amp; Implementation Sub Themes: (Implementation of SESP at District Level)  </vt:lpstr>
      <vt:lpstr>PowerPoint Presentation</vt:lpstr>
      <vt:lpstr>PowerPoint Presentation</vt:lpstr>
      <vt:lpstr>Field Observations</vt:lpstr>
      <vt:lpstr>Pictures</vt:lpstr>
      <vt:lpstr>PowerPoint Presentation</vt:lpstr>
      <vt:lpstr>PowerPoint Presentation</vt:lpstr>
      <vt:lpstr>PowerPoint Presentation</vt:lpstr>
      <vt:lpstr>PowerPoint Presentation</vt:lpstr>
      <vt:lpstr>PowerPoint Presentation</vt:lpstr>
      <vt:lpstr>Thanks</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Khatri</dc:creator>
  <cp:lastModifiedBy>Rana Asif</cp:lastModifiedBy>
  <cp:revision>31</cp:revision>
  <dcterms:created xsi:type="dcterms:W3CDTF">2016-09-23T17:12:41Z</dcterms:created>
  <dcterms:modified xsi:type="dcterms:W3CDTF">2016-10-13T05:51:55Z</dcterms:modified>
</cp:coreProperties>
</file>