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65" r:id="rId3"/>
    <p:sldId id="259" r:id="rId4"/>
    <p:sldId id="258" r:id="rId5"/>
    <p:sldId id="260" r:id="rId6"/>
    <p:sldId id="261" r:id="rId7"/>
    <p:sldId id="263" r:id="rId8"/>
    <p:sldId id="264" r:id="rId9"/>
    <p:sldId id="262" r:id="rId10"/>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6396" autoAdjust="0"/>
  </p:normalViewPr>
  <p:slideViewPr>
    <p:cSldViewPr>
      <p:cViewPr varScale="1">
        <p:scale>
          <a:sx n="68" d="100"/>
          <a:sy n="68" d="100"/>
        </p:scale>
        <p:origin x="1440" y="60"/>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892" y="-90"/>
      </p:cViewPr>
      <p:guideLst>
        <p:guide orient="horz" pos="2932"/>
        <p:guide pos="22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56414" cy="465455"/>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sz="quarter" idx="1"/>
          </p:nvPr>
        </p:nvSpPr>
        <p:spPr>
          <a:xfrm>
            <a:off x="3995216" y="1"/>
            <a:ext cx="3056414" cy="465455"/>
          </a:xfrm>
          <a:prstGeom prst="rect">
            <a:avLst/>
          </a:prstGeom>
        </p:spPr>
        <p:txBody>
          <a:bodyPr vert="horz" lIns="93287" tIns="46644" rIns="93287" bIns="46644" rtlCol="0"/>
          <a:lstStyle>
            <a:lvl1pPr algn="r">
              <a:defRPr sz="1200"/>
            </a:lvl1pPr>
          </a:lstStyle>
          <a:p>
            <a:fld id="{EABE6CB0-8E1A-43B3-BB18-7E5466904B82}" type="datetimeFigureOut">
              <a:rPr lang="en-US" smtClean="0"/>
              <a:t>10/13/2016</a:t>
            </a:fld>
            <a:endParaRPr lang="en-US"/>
          </a:p>
        </p:txBody>
      </p:sp>
      <p:sp>
        <p:nvSpPr>
          <p:cNvPr id="4" name="Footer Placeholder 3"/>
          <p:cNvSpPr>
            <a:spLocks noGrp="1"/>
          </p:cNvSpPr>
          <p:nvPr>
            <p:ph type="ftr" sz="quarter" idx="2"/>
          </p:nvPr>
        </p:nvSpPr>
        <p:spPr>
          <a:xfrm>
            <a:off x="0" y="8842030"/>
            <a:ext cx="3056414" cy="465455"/>
          </a:xfrm>
          <a:prstGeom prst="rect">
            <a:avLst/>
          </a:prstGeom>
        </p:spPr>
        <p:txBody>
          <a:bodyPr vert="horz" lIns="93287" tIns="46644" rIns="93287" bIns="46644" rtlCol="0" anchor="b"/>
          <a:lstStyle>
            <a:lvl1pPr algn="l">
              <a:defRPr sz="1200"/>
            </a:lvl1pPr>
          </a:lstStyle>
          <a:p>
            <a:endParaRPr lang="en-US"/>
          </a:p>
        </p:txBody>
      </p:sp>
      <p:sp>
        <p:nvSpPr>
          <p:cNvPr id="5" name="Slide Number Placeholder 4"/>
          <p:cNvSpPr>
            <a:spLocks noGrp="1"/>
          </p:cNvSpPr>
          <p:nvPr>
            <p:ph type="sldNum" sz="quarter" idx="3"/>
          </p:nvPr>
        </p:nvSpPr>
        <p:spPr>
          <a:xfrm>
            <a:off x="3995216" y="8842030"/>
            <a:ext cx="3056414" cy="465455"/>
          </a:xfrm>
          <a:prstGeom prst="rect">
            <a:avLst/>
          </a:prstGeom>
        </p:spPr>
        <p:txBody>
          <a:bodyPr vert="horz" lIns="93287" tIns="46644" rIns="93287" bIns="46644" rtlCol="0" anchor="b"/>
          <a:lstStyle>
            <a:lvl1pPr algn="r">
              <a:defRPr sz="1200"/>
            </a:lvl1pPr>
          </a:lstStyle>
          <a:p>
            <a:fld id="{77E1890A-A39A-46D4-8091-714AA9AA4D3B}" type="slidenum">
              <a:rPr lang="en-US" smtClean="0"/>
              <a:t>‹#›</a:t>
            </a:fld>
            <a:endParaRPr lang="en-US"/>
          </a:p>
        </p:txBody>
      </p:sp>
    </p:spTree>
    <p:extLst>
      <p:ext uri="{BB962C8B-B14F-4D97-AF65-F5344CB8AC3E}">
        <p14:creationId xmlns:p14="http://schemas.microsoft.com/office/powerpoint/2010/main" val="723005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56414" cy="465455"/>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95216" y="1"/>
            <a:ext cx="3056414" cy="465455"/>
          </a:xfrm>
          <a:prstGeom prst="rect">
            <a:avLst/>
          </a:prstGeom>
        </p:spPr>
        <p:txBody>
          <a:bodyPr vert="horz" lIns="93287" tIns="46644" rIns="93287" bIns="46644" rtlCol="0"/>
          <a:lstStyle>
            <a:lvl1pPr algn="r">
              <a:defRPr sz="1200"/>
            </a:lvl1pPr>
          </a:lstStyle>
          <a:p>
            <a:fld id="{94AE28A7-8AEF-49E2-8703-9F5490C567D3}" type="datetimeFigureOut">
              <a:rPr lang="en-US" smtClean="0"/>
              <a:t>10/13/2016</a:t>
            </a:fld>
            <a:endParaRPr lang="en-US"/>
          </a:p>
        </p:txBody>
      </p:sp>
      <p:sp>
        <p:nvSpPr>
          <p:cNvPr id="4" name="Slide Image Placeholder 3"/>
          <p:cNvSpPr>
            <a:spLocks noGrp="1" noRot="1" noChangeAspect="1"/>
          </p:cNvSpPr>
          <p:nvPr>
            <p:ph type="sldImg" idx="2"/>
          </p:nvPr>
        </p:nvSpPr>
        <p:spPr>
          <a:xfrm>
            <a:off x="1198563" y="698500"/>
            <a:ext cx="4656137" cy="3490913"/>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5327" y="4421824"/>
            <a:ext cx="5642610" cy="4189095"/>
          </a:xfrm>
          <a:prstGeom prst="rect">
            <a:avLst/>
          </a:prstGeom>
        </p:spPr>
        <p:txBody>
          <a:bodyPr vert="horz" lIns="93287" tIns="46644" rIns="93287" bIns="4664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56414" cy="465455"/>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95216" y="8842030"/>
            <a:ext cx="3056414" cy="465455"/>
          </a:xfrm>
          <a:prstGeom prst="rect">
            <a:avLst/>
          </a:prstGeom>
        </p:spPr>
        <p:txBody>
          <a:bodyPr vert="horz" lIns="93287" tIns="46644" rIns="93287" bIns="46644" rtlCol="0" anchor="b"/>
          <a:lstStyle>
            <a:lvl1pPr algn="r">
              <a:defRPr sz="1200"/>
            </a:lvl1pPr>
          </a:lstStyle>
          <a:p>
            <a:fld id="{060D0F55-E999-4720-9AB8-5A813DF1B34C}" type="slidenum">
              <a:rPr lang="en-US" smtClean="0"/>
              <a:t>‹#›</a:t>
            </a:fld>
            <a:endParaRPr lang="en-US"/>
          </a:p>
        </p:txBody>
      </p:sp>
    </p:spTree>
    <p:extLst>
      <p:ext uri="{BB962C8B-B14F-4D97-AF65-F5344CB8AC3E}">
        <p14:creationId xmlns:p14="http://schemas.microsoft.com/office/powerpoint/2010/main" val="320169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0D0F55-E999-4720-9AB8-5A813DF1B34C}" type="slidenum">
              <a:rPr lang="en-US" smtClean="0"/>
              <a:t>3</a:t>
            </a:fld>
            <a:endParaRPr lang="en-US"/>
          </a:p>
        </p:txBody>
      </p:sp>
    </p:spTree>
    <p:extLst>
      <p:ext uri="{BB962C8B-B14F-4D97-AF65-F5344CB8AC3E}">
        <p14:creationId xmlns:p14="http://schemas.microsoft.com/office/powerpoint/2010/main" val="4116077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AAA1722-2E89-4E10-B53B-5FF4F9AE00CA}"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56194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7FF86E-C203-4890-A833-0B6421AF6B67}"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550942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DD682-AA9A-4C90-AE9E-FCF2D57F2E0E}"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486674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269AEA-B2C7-469E-9CB5-DB6B5917E3A1}"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1115948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E0F8DC-8F6B-4CCF-8ECA-DB593A3E4C75}"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413551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40CE6C-15B1-4A0E-B033-A5250B33186F}"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4143966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B8B02D-C158-47D6-A106-246A81FC4554}" type="datetime1">
              <a:rPr lang="en-US" smtClean="0"/>
              <a:t>10/13/2016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753087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1980CAB-4F69-4ABD-8E0D-46B387A253EE}" type="datetime1">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580875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CD1C77-5D4E-442C-AF33-7B26E537FC49}" type="datetime1">
              <a:rPr lang="en-US" smtClean="0"/>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987970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7DEDF9-FBD7-4F8C-8AEF-A0EADC98EBA8}"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052321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AE653A-4D38-48C3-B1F2-812D49405D58}"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1875110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30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A4AC55-253B-4FF9-9B87-7221F788DACF}" type="datetime1">
              <a:rPr lang="en-US" smtClean="0"/>
              <a:t>10/13/2016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13352E-DE48-4CBE-9FFA-88596BF82E7F}" type="slidenum">
              <a:rPr lang="en-US" smtClean="0"/>
              <a:t>‹#›</a:t>
            </a:fld>
            <a:endParaRPr lang="en-US"/>
          </a:p>
        </p:txBody>
      </p:sp>
    </p:spTree>
    <p:extLst>
      <p:ext uri="{BB962C8B-B14F-4D97-AF65-F5344CB8AC3E}">
        <p14:creationId xmlns:p14="http://schemas.microsoft.com/office/powerpoint/2010/main" val="3387989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4.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5.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png"/><Relationship Id="rId7" Type="http://schemas.openxmlformats.org/officeDocument/2006/relationships/image" Target="../media/image6.jpeg"/><Relationship Id="rId2" Type="http://schemas.openxmlformats.org/officeDocument/2006/relationships/slideLayout" Target="../slideLayouts/slideLayout1.xml"/><Relationship Id="rId1" Type="http://schemas.openxmlformats.org/officeDocument/2006/relationships/themeOverride" Target="../theme/themeOverride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2.jpeg"/><Relationship Id="rId9"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7.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flipH="1" flipV="1">
            <a:off x="1104900" y="5690243"/>
            <a:ext cx="2895600" cy="1142690"/>
          </a:xfrm>
          <a:prstGeom prst="rect">
            <a:avLst/>
          </a:prstGeom>
          <a:noFill/>
          <a:ln>
            <a:noFill/>
          </a:ln>
          <a:scene3d>
            <a:camera prst="orthographicFront">
              <a:rot lat="0" lon="0" rev="107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1104900" y="1520825"/>
            <a:ext cx="8039100" cy="1527175"/>
          </a:xfrm>
        </p:spPr>
        <p:txBody>
          <a:bodyPr>
            <a:normAutofit fontScale="90000"/>
          </a:bodyPr>
          <a:lstStyle/>
          <a:p>
            <a:r>
              <a:rPr lang="en-US" sz="4000" b="1" dirty="0"/>
              <a:t>Quality</a:t>
            </a:r>
            <a:br>
              <a:rPr lang="en-US" sz="4000" b="1" dirty="0">
                <a:solidFill>
                  <a:schemeClr val="accent3">
                    <a:lumMod val="75000"/>
                  </a:schemeClr>
                </a:solidFill>
              </a:rPr>
            </a:br>
            <a:r>
              <a:rPr lang="en-US" sz="2700" i="1" dirty="0"/>
              <a:t>Sub Themes: (Curriculum, Text Books, Teachers Training &amp; Development Programs) </a:t>
            </a:r>
            <a:r>
              <a:rPr lang="en-US" sz="4000" dirty="0"/>
              <a:t>	</a:t>
            </a:r>
            <a:endParaRPr lang="en-US" sz="4000" b="1" dirty="0">
              <a:solidFill>
                <a:schemeClr val="accent3">
                  <a:lumMod val="75000"/>
                </a:schemeClr>
              </a:solidFill>
            </a:endParaRPr>
          </a:p>
        </p:txBody>
      </p:sp>
      <p:sp>
        <p:nvSpPr>
          <p:cNvPr id="3" name="Subtitle 2"/>
          <p:cNvSpPr>
            <a:spLocks noGrp="1"/>
          </p:cNvSpPr>
          <p:nvPr>
            <p:ph type="subTitle" idx="1"/>
          </p:nvPr>
        </p:nvSpPr>
        <p:spPr>
          <a:xfrm>
            <a:off x="1104900" y="3581400"/>
            <a:ext cx="8039100" cy="1676400"/>
          </a:xfrm>
        </p:spPr>
        <p:txBody>
          <a:bodyPr>
            <a:normAutofit fontScale="92500" lnSpcReduction="20000"/>
          </a:bodyPr>
          <a:lstStyle/>
          <a:p>
            <a:r>
              <a:rPr lang="en-US" dirty="0">
                <a:solidFill>
                  <a:schemeClr val="tx1"/>
                </a:solidFill>
              </a:rPr>
              <a:t>By: Dr. Fouzia Khan</a:t>
            </a:r>
          </a:p>
          <a:p>
            <a:r>
              <a:rPr lang="en-US" sz="2400" dirty="0">
                <a:solidFill>
                  <a:schemeClr val="tx1"/>
                </a:solidFill>
              </a:rPr>
              <a:t>Head of Curriculum Wing</a:t>
            </a:r>
            <a:r>
              <a:rPr lang="en-US" dirty="0">
                <a:solidFill>
                  <a:schemeClr val="tx1"/>
                </a:solidFill>
              </a:rPr>
              <a:t>, </a:t>
            </a:r>
            <a:r>
              <a:rPr lang="en-US" sz="2400" dirty="0">
                <a:solidFill>
                  <a:schemeClr val="tx1"/>
                </a:solidFill>
              </a:rPr>
              <a:t>E&amp;LD</a:t>
            </a:r>
          </a:p>
          <a:p>
            <a:endParaRPr lang="en-US" sz="2400" dirty="0">
              <a:solidFill>
                <a:schemeClr val="tx1"/>
              </a:solidFill>
            </a:endParaRPr>
          </a:p>
          <a:p>
            <a:r>
              <a:rPr lang="en-US" sz="2400" dirty="0">
                <a:solidFill>
                  <a:schemeClr val="tx1"/>
                </a:solidFill>
              </a:rPr>
              <a:t>27 September, 2016</a:t>
            </a:r>
          </a:p>
        </p:txBody>
      </p:sp>
      <p:pic>
        <p:nvPicPr>
          <p:cNvPr id="1026" name="Picture 2" descr="E:\RSU\SESP\Ph-III\Presentation\JSER\DEsign.jpg"/>
          <p:cNvPicPr>
            <a:picLocks noChangeAspect="1" noChangeArrowheads="1"/>
          </p:cNvPicPr>
          <p:nvPr/>
        </p:nvPicPr>
        <p:blipFill>
          <a:blip r:embed="rId3">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1104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4" name="Picture 3" descr="C:\Users\Mujeeb Khatri\Desktop\sindhgov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7644" y="-27295"/>
            <a:ext cx="426356" cy="48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0662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flipH="1" flipV="1">
            <a:off x="1104900" y="5690243"/>
            <a:ext cx="2895600" cy="1142690"/>
          </a:xfrm>
          <a:prstGeom prst="rect">
            <a:avLst/>
          </a:prstGeom>
          <a:noFill/>
          <a:ln>
            <a:noFill/>
          </a:ln>
          <a:scene3d>
            <a:camera prst="orthographicFront">
              <a:rot lat="0" lon="0" rev="107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1104900" y="1520825"/>
            <a:ext cx="8039100" cy="3889375"/>
          </a:xfrm>
        </p:spPr>
        <p:txBody>
          <a:bodyPr>
            <a:noAutofit/>
          </a:bodyPr>
          <a:lstStyle/>
          <a:p>
            <a:r>
              <a:rPr lang="en-US" sz="2800" b="1" dirty="0"/>
              <a:t>Disclaimer: </a:t>
            </a:r>
            <a:r>
              <a:rPr lang="en-US" sz="2800" dirty="0"/>
              <a:t>This presentation is solely for the purpose of reference and not intended for wider dissemination and preferably to be circulated only within Local Education Group (LEG) Members and the participants of the JESR-II event. </a:t>
            </a:r>
            <a:br>
              <a:rPr lang="en-US" sz="2800" dirty="0"/>
            </a:br>
            <a:br>
              <a:rPr lang="en-US" sz="2800" dirty="0"/>
            </a:br>
            <a:r>
              <a:rPr lang="en-US" sz="2800" dirty="0"/>
              <a:t>The material in this presentation has been compiled from different sources and for any further clarity, kindly contact Reform Support Unit, Education &amp; Literacy </a:t>
            </a:r>
            <a:r>
              <a:rPr lang="en-US" sz="2800" dirty="0" err="1"/>
              <a:t>Deptt</a:t>
            </a:r>
            <a:r>
              <a:rPr lang="en-US" sz="2800" dirty="0"/>
              <a:t>, </a:t>
            </a:r>
            <a:r>
              <a:rPr lang="en-US" sz="2800" dirty="0" err="1"/>
              <a:t>Govt</a:t>
            </a:r>
            <a:r>
              <a:rPr lang="en-US" sz="2800"/>
              <a:t> </a:t>
            </a:r>
            <a:r>
              <a:rPr lang="en-US" sz="2800"/>
              <a:t>of Sindh.</a:t>
            </a:r>
            <a:r>
              <a:rPr lang="en-US" sz="2400" dirty="0"/>
              <a:t>	</a:t>
            </a:r>
            <a:endParaRPr lang="en-US" sz="2400" b="1" dirty="0">
              <a:solidFill>
                <a:schemeClr val="accent3">
                  <a:lumMod val="75000"/>
                </a:schemeClr>
              </a:solidFill>
            </a:endParaRPr>
          </a:p>
        </p:txBody>
      </p:sp>
      <p:pic>
        <p:nvPicPr>
          <p:cNvPr id="1026" name="Picture 2" descr="E:\RSU\SESP\Ph-III\Presentation\JSER\DEsign.jpg"/>
          <p:cNvPicPr>
            <a:picLocks noChangeAspect="1" noChangeArrowheads="1"/>
          </p:cNvPicPr>
          <p:nvPr/>
        </p:nvPicPr>
        <p:blipFill>
          <a:blip r:embed="rId3">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1104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4" name="Picture 3" descr="C:\Users\Mujeeb Khatri\Desktop\sindhgov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7644" y="-27295"/>
            <a:ext cx="426356" cy="48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7568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RSU\SESP\Ph-III\Presentation\JSER\DEsign.jpg"/>
          <p:cNvPicPr>
            <a:picLocks noChangeAspect="1" noChangeArrowheads="1"/>
          </p:cNvPicPr>
          <p:nvPr/>
        </p:nvPicPr>
        <p:blipFill>
          <a:blip r:embed="rId5">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aphicFrame>
        <p:nvGraphicFramePr>
          <p:cNvPr id="9" name="Table 8"/>
          <p:cNvGraphicFramePr>
            <a:graphicFrameLocks noGrp="1"/>
          </p:cNvGraphicFramePr>
          <p:nvPr>
            <p:extLst>
              <p:ext uri="{D42A27DB-BD31-4B8C-83A1-F6EECF244321}">
                <p14:modId xmlns:p14="http://schemas.microsoft.com/office/powerpoint/2010/main" val="3012420092"/>
              </p:ext>
            </p:extLst>
          </p:nvPr>
        </p:nvGraphicFramePr>
        <p:xfrm>
          <a:off x="457199" y="914401"/>
          <a:ext cx="8597347" cy="5661870"/>
        </p:xfrm>
        <a:graphic>
          <a:graphicData uri="http://schemas.openxmlformats.org/drawingml/2006/table">
            <a:tbl>
              <a:tblPr firstRow="1" bandRow="1">
                <a:tableStyleId>{5940675A-B579-460E-94D1-54222C63F5DA}</a:tableStyleId>
              </a:tblPr>
              <a:tblGrid>
                <a:gridCol w="399087">
                  <a:extLst>
                    <a:ext uri="{9D8B030D-6E8A-4147-A177-3AD203B41FA5}">
                      <a16:colId xmlns:a16="http://schemas.microsoft.com/office/drawing/2014/main" val="3742320429"/>
                    </a:ext>
                  </a:extLst>
                </a:gridCol>
                <a:gridCol w="1658314">
                  <a:extLst>
                    <a:ext uri="{9D8B030D-6E8A-4147-A177-3AD203B41FA5}">
                      <a16:colId xmlns:a16="http://schemas.microsoft.com/office/drawing/2014/main" val="2929584269"/>
                    </a:ext>
                  </a:extLst>
                </a:gridCol>
                <a:gridCol w="2776399">
                  <a:extLst>
                    <a:ext uri="{9D8B030D-6E8A-4147-A177-3AD203B41FA5}">
                      <a16:colId xmlns:a16="http://schemas.microsoft.com/office/drawing/2014/main" val="2396580658"/>
                    </a:ext>
                  </a:extLst>
                </a:gridCol>
                <a:gridCol w="2862401">
                  <a:extLst>
                    <a:ext uri="{9D8B030D-6E8A-4147-A177-3AD203B41FA5}">
                      <a16:colId xmlns:a16="http://schemas.microsoft.com/office/drawing/2014/main" val="3930330326"/>
                    </a:ext>
                  </a:extLst>
                </a:gridCol>
                <a:gridCol w="901146">
                  <a:extLst>
                    <a:ext uri="{9D8B030D-6E8A-4147-A177-3AD203B41FA5}">
                      <a16:colId xmlns:a16="http://schemas.microsoft.com/office/drawing/2014/main" val="449128574"/>
                    </a:ext>
                  </a:extLst>
                </a:gridCol>
              </a:tblGrid>
              <a:tr h="503322">
                <a:tc>
                  <a:txBody>
                    <a:bodyPr/>
                    <a:lstStyle/>
                    <a:p>
                      <a:pPr algn="ctr"/>
                      <a:r>
                        <a:rPr lang="en-US" sz="1400" b="1" dirty="0"/>
                        <a:t>S #</a:t>
                      </a:r>
                    </a:p>
                  </a:txBody>
                  <a:tcPr>
                    <a:solidFill>
                      <a:schemeClr val="bg2">
                        <a:lumMod val="90000"/>
                      </a:schemeClr>
                    </a:solidFill>
                  </a:tcPr>
                </a:tc>
                <a:tc>
                  <a:txBody>
                    <a:bodyPr/>
                    <a:lstStyle/>
                    <a:p>
                      <a:pPr algn="ctr"/>
                      <a:r>
                        <a:rPr lang="en-US" sz="1400" b="1" baseline="0" dirty="0"/>
                        <a:t>Strategic Objectives</a:t>
                      </a:r>
                      <a:endParaRPr lang="en-US" sz="1400" b="1" dirty="0"/>
                    </a:p>
                  </a:txBody>
                  <a:tcPr>
                    <a:solidFill>
                      <a:schemeClr val="bg2">
                        <a:lumMod val="90000"/>
                      </a:schemeClr>
                    </a:solidFill>
                  </a:tcPr>
                </a:tc>
                <a:tc>
                  <a:txBody>
                    <a:bodyPr/>
                    <a:lstStyle/>
                    <a:p>
                      <a:pPr algn="ctr"/>
                      <a:r>
                        <a:rPr lang="en-US" sz="1400" b="1" dirty="0"/>
                        <a:t>Implementation</a:t>
                      </a:r>
                      <a:r>
                        <a:rPr lang="en-US" sz="1400" b="1" baseline="0" dirty="0"/>
                        <a:t> </a:t>
                      </a:r>
                    </a:p>
                    <a:p>
                      <a:pPr algn="ctr"/>
                      <a:r>
                        <a:rPr lang="en-US" sz="1400" b="1" baseline="0" dirty="0"/>
                        <a:t>Status</a:t>
                      </a:r>
                      <a:endParaRPr lang="en-US" sz="1400" b="1" dirty="0"/>
                    </a:p>
                  </a:txBody>
                  <a:tcPr>
                    <a:solidFill>
                      <a:schemeClr val="bg2">
                        <a:lumMod val="90000"/>
                      </a:schemeClr>
                    </a:solidFill>
                  </a:tcPr>
                </a:tc>
                <a:tc>
                  <a:txBody>
                    <a:bodyPr/>
                    <a:lstStyle/>
                    <a:p>
                      <a:pPr algn="ctr"/>
                      <a:r>
                        <a:rPr lang="en-US" sz="1400" b="1" dirty="0"/>
                        <a:t>Implementation Challenges</a:t>
                      </a:r>
                    </a:p>
                  </a:txBody>
                  <a:tcPr>
                    <a:solidFill>
                      <a:schemeClr val="bg2">
                        <a:lumMod val="90000"/>
                      </a:schemeClr>
                    </a:solidFill>
                  </a:tcPr>
                </a:tc>
                <a:tc>
                  <a:txBody>
                    <a:bodyPr/>
                    <a:lstStyle/>
                    <a:p>
                      <a:pPr algn="ctr"/>
                      <a:r>
                        <a:rPr lang="en-US" sz="1400" b="1" dirty="0"/>
                        <a:t>Timelines</a:t>
                      </a:r>
                    </a:p>
                  </a:txBody>
                  <a:tcPr>
                    <a:solidFill>
                      <a:schemeClr val="bg2">
                        <a:lumMod val="90000"/>
                      </a:schemeClr>
                    </a:solidFill>
                  </a:tcPr>
                </a:tc>
                <a:extLst>
                  <a:ext uri="{0D108BD9-81ED-4DB2-BD59-A6C34878D82A}">
                    <a16:rowId xmlns:a16="http://schemas.microsoft.com/office/drawing/2014/main" val="4048698178"/>
                  </a:ext>
                </a:extLst>
              </a:tr>
              <a:tr h="2140969">
                <a:tc>
                  <a:txBody>
                    <a:bodyPr/>
                    <a:lstStyle/>
                    <a:p>
                      <a:r>
                        <a:rPr lang="en-US" sz="1200" dirty="0"/>
                        <a:t>1. </a:t>
                      </a:r>
                      <a:endParaRPr lang="en-US" sz="120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u="none" strike="noStrike" kern="1200" cap="none" spc="0" normalizeH="0" baseline="0" dirty="0">
                          <a:ln>
                            <a:noFill/>
                          </a:ln>
                          <a:solidFill>
                            <a:schemeClr val="tx1"/>
                          </a:solidFill>
                          <a:effectLst/>
                          <a:uLnTx/>
                          <a:uFillTx/>
                          <a:latin typeface="+mn-lt"/>
                          <a:ea typeface="+mn-ea"/>
                          <a:cs typeface="+mn-cs"/>
                        </a:rPr>
                        <a:t>Access to curriculum, guidelines for Constitution of Curriculum Development Committee(s) for subjects of Grades ECE- XII based on the new curriculum</a:t>
                      </a:r>
                    </a:p>
                  </a:txBody>
                  <a:tcPr marL="114300" marR="9525" marT="9525" marB="0"/>
                </a:tc>
                <a:tc>
                  <a:txBody>
                    <a:bodyPr/>
                    <a:lstStyle/>
                    <a:p>
                      <a:pPr marL="174625" indent="-111125" algn="l" defTabSz="914400" rtl="0" eaLnBrk="1" fontAlgn="b" latinLnBrk="0" hangingPunct="1">
                        <a:buFont typeface="Arial" pitchFamily="34" charset="0"/>
                        <a:buChar char="•"/>
                      </a:pPr>
                      <a:r>
                        <a:rPr lang="en-US" sz="1200" u="none" strike="noStrike" kern="1200" dirty="0">
                          <a:effectLst/>
                        </a:rPr>
                        <a:t> </a:t>
                      </a:r>
                      <a:r>
                        <a:rPr lang="en-US" sz="1200" kern="1200" dirty="0">
                          <a:solidFill>
                            <a:schemeClr val="tx1"/>
                          </a:solidFill>
                          <a:latin typeface="+mn-lt"/>
                          <a:ea typeface="+mn-ea"/>
                          <a:cs typeface="+mn-cs"/>
                        </a:rPr>
                        <a:t>Reviewed Curriculum  of  36 subjects  placed at web site of BOC</a:t>
                      </a:r>
                    </a:p>
                    <a:p>
                      <a:pPr marL="174625" indent="-111125" algn="l" defTabSz="914400" rtl="0" eaLnBrk="1" fontAlgn="b" latinLnBrk="0" hangingPunct="1">
                        <a:buFont typeface="Arial" pitchFamily="34" charset="0"/>
                        <a:buChar char="•"/>
                      </a:pPr>
                      <a:endParaRPr lang="en-US" sz="1200" kern="1200" dirty="0">
                        <a:solidFill>
                          <a:schemeClr val="tx1"/>
                        </a:solidFill>
                        <a:latin typeface="+mn-lt"/>
                        <a:ea typeface="+mn-ea"/>
                        <a:cs typeface="+mn-cs"/>
                      </a:endParaRPr>
                    </a:p>
                    <a:p>
                      <a:pPr marL="174625" indent="-111125" algn="l" defTabSz="914400" rtl="0" eaLnBrk="1" fontAlgn="b" latinLnBrk="0" hangingPunct="1">
                        <a:buFont typeface="Arial" pitchFamily="34" charset="0"/>
                        <a:buChar char="•"/>
                      </a:pPr>
                      <a:r>
                        <a:rPr lang="en-US" sz="1200" kern="1200" dirty="0">
                          <a:solidFill>
                            <a:schemeClr val="tx1"/>
                          </a:solidFill>
                          <a:latin typeface="+mn-lt"/>
                          <a:ea typeface="+mn-ea"/>
                          <a:cs typeface="+mn-cs"/>
                        </a:rPr>
                        <a:t>Subject Committees are formed, reviews of curriculum from Grades 1- 8 have been conducted.</a:t>
                      </a:r>
                    </a:p>
                    <a:p>
                      <a:pPr marL="174625" indent="-111125" algn="l" defTabSz="914400" rtl="0" eaLnBrk="1" fontAlgn="b" latinLnBrk="0" hangingPunct="1">
                        <a:buFont typeface="Arial" pitchFamily="34" charset="0"/>
                        <a:buChar char="•"/>
                      </a:pPr>
                      <a:r>
                        <a:rPr lang="en-US" sz="1200" kern="1200" dirty="0">
                          <a:solidFill>
                            <a:schemeClr val="tx1"/>
                          </a:solidFill>
                          <a:latin typeface="+mn-lt"/>
                          <a:ea typeface="+mn-ea"/>
                          <a:cs typeface="+mn-cs"/>
                        </a:rPr>
                        <a:t>20661 PSTs orientated in standard based curriculum </a:t>
                      </a:r>
                    </a:p>
                    <a:p>
                      <a:pPr marL="174625" indent="-111125" algn="l" defTabSz="914400" rtl="0" eaLnBrk="1" fontAlgn="b" latinLnBrk="0" hangingPunct="1">
                        <a:buFont typeface="Arial" pitchFamily="34" charset="0"/>
                        <a:buChar char="•"/>
                      </a:pPr>
                      <a:r>
                        <a:rPr lang="en-US" sz="1200" kern="1200" dirty="0">
                          <a:solidFill>
                            <a:schemeClr val="tx1"/>
                          </a:solidFill>
                          <a:latin typeface="+mn-lt"/>
                          <a:ea typeface="+mn-ea"/>
                          <a:cs typeface="+mn-cs"/>
                        </a:rPr>
                        <a:t>Developed and notified social studies curriculum Grades 6-8 </a:t>
                      </a:r>
                    </a:p>
                    <a:p>
                      <a:pPr marL="174625" indent="-111125" algn="l" defTabSz="914400" rtl="0" eaLnBrk="1" fontAlgn="b" latinLnBrk="0" hangingPunct="1">
                        <a:buFont typeface="Arial" pitchFamily="34" charset="0"/>
                        <a:buChar char="•"/>
                      </a:pPr>
                      <a:r>
                        <a:rPr lang="en-US" sz="1200" kern="1200" dirty="0">
                          <a:solidFill>
                            <a:schemeClr val="tx1"/>
                          </a:solidFill>
                          <a:latin typeface="+mn-lt"/>
                          <a:ea typeface="+mn-ea"/>
                          <a:cs typeface="+mn-cs"/>
                        </a:rPr>
                        <a:t>Reviewed and English Language Curriculum ECE –Grade 12 </a:t>
                      </a:r>
                    </a:p>
                  </a:txBody>
                  <a:tcPr marL="9525" marR="9525" marT="9525" marB="0"/>
                </a:tc>
                <a:tc>
                  <a:txBody>
                    <a:bodyPr/>
                    <a:lstStyle/>
                    <a:p>
                      <a:pPr marL="174625" indent="-114300" algn="l" defTabSz="914400" rtl="0" eaLnBrk="1" fontAlgn="b" latinLnBrk="0" hangingPunct="1">
                        <a:buFont typeface="Arial" pitchFamily="34" charset="0"/>
                        <a:buChar char="•"/>
                      </a:pPr>
                      <a:r>
                        <a:rPr lang="en-US" sz="1200" kern="1200" baseline="0" dirty="0">
                          <a:solidFill>
                            <a:schemeClr val="tx1"/>
                          </a:solidFill>
                          <a:latin typeface="+mn-lt"/>
                          <a:ea typeface="+mn-ea"/>
                          <a:cs typeface="+mn-cs"/>
                        </a:rPr>
                        <a:t>Curriculum development committees for grades 9- 12 have to be constituted subject wise. </a:t>
                      </a:r>
                    </a:p>
                    <a:p>
                      <a:pPr marL="174625" indent="-114300" algn="l" defTabSz="914400" rtl="0" eaLnBrk="1" fontAlgn="b" latinLnBrk="0" hangingPunct="1">
                        <a:buFont typeface="Arial" pitchFamily="34" charset="0"/>
                        <a:buChar char="•"/>
                      </a:pPr>
                      <a:r>
                        <a:rPr lang="en-US" sz="1200" kern="1200" baseline="0" dirty="0">
                          <a:solidFill>
                            <a:schemeClr val="tx1"/>
                          </a:solidFill>
                          <a:latin typeface="+mn-lt"/>
                          <a:ea typeface="+mn-ea"/>
                          <a:cs typeface="+mn-cs"/>
                        </a:rPr>
                        <a:t>Guidelines for Curriculum Review have to be developed and notified</a:t>
                      </a:r>
                    </a:p>
                    <a:p>
                      <a:pPr marL="174625" indent="-114300" algn="l" defTabSz="914400" rtl="0" eaLnBrk="1" fontAlgn="b" latinLnBrk="0" hangingPunct="1">
                        <a:buFont typeface="Arial" pitchFamily="34" charset="0"/>
                        <a:buChar char="•"/>
                      </a:pPr>
                      <a:r>
                        <a:rPr lang="en-US" sz="1200" kern="1200" baseline="0" dirty="0">
                          <a:solidFill>
                            <a:schemeClr val="tx1"/>
                          </a:solidFill>
                          <a:latin typeface="+mn-lt"/>
                          <a:ea typeface="+mn-ea"/>
                          <a:cs typeface="+mn-cs"/>
                        </a:rPr>
                        <a:t>Orientation of new  curriculum  for Teachers TEOs and  Managers </a:t>
                      </a:r>
                    </a:p>
                    <a:p>
                      <a:pPr marL="174625" indent="-114300" algn="l" defTabSz="914400" rtl="0" eaLnBrk="1" fontAlgn="b" latinLnBrk="0" hangingPunct="1">
                        <a:buFont typeface="Arial" pitchFamily="34" charset="0"/>
                        <a:buChar char="•"/>
                      </a:pPr>
                      <a:r>
                        <a:rPr lang="en-US" sz="1200" kern="1200" baseline="0" dirty="0">
                          <a:solidFill>
                            <a:schemeClr val="tx1"/>
                          </a:solidFill>
                          <a:latin typeface="+mn-lt"/>
                          <a:ea typeface="+mn-ea"/>
                          <a:cs typeface="+mn-cs"/>
                        </a:rPr>
                        <a:t>Shortage of Curriculum developers and assessment  experts at DCAR  and Curriculum Wing</a:t>
                      </a:r>
                    </a:p>
                    <a:p>
                      <a:pPr algn="l" fontAlgn="b"/>
                      <a:endParaRPr lang="en-US" sz="1200" b="0" i="0" u="none" strike="noStrike" dirty="0">
                        <a:solidFill>
                          <a:srgbClr val="000000"/>
                        </a:solidFill>
                        <a:effectLst/>
                        <a:latin typeface="+mj-lt"/>
                      </a:endParaRPr>
                    </a:p>
                  </a:txBody>
                  <a:tcPr marL="9525" marR="9525" marT="9525" marB="0"/>
                </a:tc>
                <a:tc>
                  <a:txBody>
                    <a:bodyPr/>
                    <a:lstStyle/>
                    <a:p>
                      <a:r>
                        <a:rPr lang="en-US" sz="1200" baseline="0" dirty="0"/>
                        <a:t> 2017-18</a:t>
                      </a:r>
                      <a:endParaRPr lang="en-US" sz="1200" dirty="0">
                        <a:latin typeface="+mj-lt"/>
                      </a:endParaRPr>
                    </a:p>
                  </a:txBody>
                  <a:tcPr/>
                </a:tc>
                <a:extLst>
                  <a:ext uri="{0D108BD9-81ED-4DB2-BD59-A6C34878D82A}">
                    <a16:rowId xmlns:a16="http://schemas.microsoft.com/office/drawing/2014/main" val="2772216680"/>
                  </a:ext>
                </a:extLst>
              </a:tr>
              <a:tr h="1268368">
                <a:tc>
                  <a:txBody>
                    <a:bodyPr/>
                    <a:lstStyle/>
                    <a:p>
                      <a:r>
                        <a:rPr lang="en-US" sz="1200" dirty="0"/>
                        <a:t>2. </a:t>
                      </a:r>
                      <a:endParaRPr lang="en-US" sz="1200" dirty="0">
                        <a:latin typeface="+mj-lt"/>
                      </a:endParaRPr>
                    </a:p>
                  </a:txBody>
                  <a:tcPr/>
                </a:tc>
                <a:tc>
                  <a:txBody>
                    <a:bodyPr/>
                    <a:lstStyle/>
                    <a:p>
                      <a:pPr marL="114300" marR="0" lvl="0" indent="0" algn="l" defTabSz="914400" rtl="0" eaLnBrk="1" fontAlgn="auto" latinLnBrk="0" hangingPunct="1">
                        <a:lnSpc>
                          <a:spcPct val="100000"/>
                        </a:lnSpc>
                        <a:spcBef>
                          <a:spcPts val="0"/>
                        </a:spcBef>
                        <a:spcAft>
                          <a:spcPts val="0"/>
                        </a:spcAft>
                        <a:buClrTx/>
                        <a:buSzTx/>
                        <a:buFontTx/>
                        <a:buNone/>
                        <a:tabLst/>
                        <a:defRPr/>
                      </a:pPr>
                      <a:r>
                        <a:rPr kumimoji="0" lang="en-US" sz="1400" b="1" u="none" strike="noStrike" kern="1200" cap="none" spc="0" normalizeH="0" baseline="0" noProof="0" dirty="0">
                          <a:ln>
                            <a:noFill/>
                          </a:ln>
                          <a:solidFill>
                            <a:schemeClr val="tx1"/>
                          </a:solidFill>
                          <a:effectLst/>
                          <a:uLnTx/>
                          <a:uFillTx/>
                          <a:latin typeface="+mn-lt"/>
                          <a:ea typeface="+mn-ea"/>
                          <a:cs typeface="+mn-cs"/>
                        </a:rPr>
                        <a:t>Strengthen Research and Assessment wings of the BC &amp; EW, STBB, PITE, STEDA, Examination Boards etc.</a:t>
                      </a:r>
                      <a:endParaRPr kumimoji="0" lang="en-US" sz="1400" b="1" u="none" strike="noStrike" kern="1200" cap="none" spc="0" normalizeH="0" baseline="0" dirty="0">
                        <a:ln>
                          <a:noFill/>
                        </a:ln>
                        <a:solidFill>
                          <a:schemeClr val="tx1"/>
                        </a:solidFill>
                        <a:effectLst/>
                        <a:uLnTx/>
                        <a:uFillTx/>
                        <a:latin typeface="+mn-lt"/>
                        <a:ea typeface="+mn-ea"/>
                        <a:cs typeface="+mn-cs"/>
                      </a:endParaRPr>
                    </a:p>
                  </a:txBody>
                  <a:tcPr marL="9525" marR="9525" marT="9525" marB="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err="1">
                          <a:solidFill>
                            <a:schemeClr val="tx1"/>
                          </a:solidFill>
                          <a:latin typeface="+mn-lt"/>
                          <a:ea typeface="+mn-ea"/>
                          <a:cs typeface="+mn-cs"/>
                        </a:rPr>
                        <a:t>BoC</a:t>
                      </a:r>
                      <a:r>
                        <a:rPr lang="en-US" sz="1200" kern="1200" dirty="0">
                          <a:solidFill>
                            <a:schemeClr val="tx1"/>
                          </a:solidFill>
                          <a:latin typeface="+mn-lt"/>
                          <a:ea typeface="+mn-ea"/>
                          <a:cs typeface="+mn-cs"/>
                        </a:rPr>
                        <a:t>   has been conducting assessment studies through </a:t>
                      </a:r>
                      <a:r>
                        <a:rPr lang="en-US" sz="1200" kern="1200" dirty="0" err="1">
                          <a:solidFill>
                            <a:schemeClr val="tx1"/>
                          </a:solidFill>
                          <a:latin typeface="+mn-lt"/>
                          <a:ea typeface="+mn-ea"/>
                          <a:cs typeface="+mn-cs"/>
                        </a:rPr>
                        <a:t>PEACe</a:t>
                      </a:r>
                      <a:r>
                        <a:rPr lang="en-US" sz="1200" kern="1200" dirty="0">
                          <a:solidFill>
                            <a:schemeClr val="tx1"/>
                          </a:solidFill>
                          <a:latin typeface="+mn-lt"/>
                          <a:ea typeface="+mn-ea"/>
                          <a:cs typeface="+mn-cs"/>
                        </a:rPr>
                        <a:t> and have recently conducted an assessment of teacher education paradigms in Sindh a research study, to be published </a:t>
                      </a:r>
                      <a:r>
                        <a:rPr lang="en-US" sz="1200" dirty="0">
                          <a:latin typeface="Times Roman" pitchFamily="18" charset="0"/>
                        </a:rPr>
                        <a:t>.</a:t>
                      </a:r>
                    </a:p>
                  </a:txBody>
                  <a:tcPr/>
                </a:tc>
                <a:tc>
                  <a:txBody>
                    <a:bodyPr/>
                    <a:lstStyle/>
                    <a:p>
                      <a:pPr marL="171450" indent="-171450">
                        <a:buFont typeface="Arial" panose="020B0604020202020204" pitchFamily="34" charset="0"/>
                        <a:buChar char="•"/>
                      </a:pPr>
                      <a:r>
                        <a:rPr lang="en-US" sz="1200" kern="1200" baseline="0" dirty="0">
                          <a:solidFill>
                            <a:schemeClr val="tx1"/>
                          </a:solidFill>
                          <a:latin typeface="+mn-lt"/>
                          <a:ea typeface="+mn-ea"/>
                          <a:cs typeface="+mn-cs"/>
                        </a:rPr>
                        <a:t>Development of a research advisory council.</a:t>
                      </a:r>
                    </a:p>
                    <a:p>
                      <a:pPr marL="171450" indent="-171450">
                        <a:buFont typeface="Arial" panose="020B0604020202020204" pitchFamily="34" charset="0"/>
                        <a:buChar char="•"/>
                      </a:pPr>
                      <a:r>
                        <a:rPr lang="en-US" sz="1200" kern="1200" baseline="0" dirty="0">
                          <a:solidFill>
                            <a:schemeClr val="tx1"/>
                          </a:solidFill>
                          <a:latin typeface="+mn-lt"/>
                          <a:ea typeface="+mn-ea"/>
                          <a:cs typeface="+mn-cs"/>
                        </a:rPr>
                        <a:t>Plan dissemination  strategies of findings from students assessment to STBB and ITEs  for improving students learning outcomes </a:t>
                      </a:r>
                    </a:p>
                  </a:txBody>
                  <a:tcPr/>
                </a:tc>
                <a:tc>
                  <a:txBody>
                    <a:bodyPr/>
                    <a:lstStyle/>
                    <a:p>
                      <a:r>
                        <a:rPr lang="en-US" sz="1200" baseline="0" dirty="0"/>
                        <a:t>2017-2018 ongoing</a:t>
                      </a:r>
                      <a:endParaRPr lang="en-US" sz="1200" baseline="0" dirty="0">
                        <a:latin typeface="+mj-lt"/>
                      </a:endParaRPr>
                    </a:p>
                  </a:txBody>
                  <a:tcPr/>
                </a:tc>
                <a:extLst>
                  <a:ext uri="{0D108BD9-81ED-4DB2-BD59-A6C34878D82A}">
                    <a16:rowId xmlns:a16="http://schemas.microsoft.com/office/drawing/2014/main" val="2708900877"/>
                  </a:ext>
                </a:extLst>
              </a:tr>
              <a:tr h="1649940">
                <a:tc>
                  <a:txBody>
                    <a:bodyPr/>
                    <a:lstStyle/>
                    <a:p>
                      <a:r>
                        <a:rPr lang="en-US" sz="1200" dirty="0"/>
                        <a:t>3. </a:t>
                      </a:r>
                      <a:endParaRPr lang="en-US" sz="1200" dirty="0">
                        <a:latin typeface="+mj-lt"/>
                      </a:endParaRPr>
                    </a:p>
                  </a:txBody>
                  <a:tcPr/>
                </a:tc>
                <a:tc>
                  <a:txBody>
                    <a:bodyPr/>
                    <a:lstStyle/>
                    <a:p>
                      <a:pPr marL="114300" marR="0" lvl="0" indent="0" algn="l" defTabSz="914400" rtl="0" eaLnBrk="1" fontAlgn="auto" latinLnBrk="0" hangingPunct="1">
                        <a:lnSpc>
                          <a:spcPct val="100000"/>
                        </a:lnSpc>
                        <a:spcBef>
                          <a:spcPts val="0"/>
                        </a:spcBef>
                        <a:spcAft>
                          <a:spcPts val="0"/>
                        </a:spcAft>
                        <a:buClrTx/>
                        <a:buSzTx/>
                        <a:buFontTx/>
                        <a:buNone/>
                        <a:tabLst/>
                        <a:defRPr/>
                      </a:pPr>
                      <a:r>
                        <a:rPr kumimoji="0" lang="en-US" sz="1400" b="1" u="none" strike="noStrike" kern="1200" cap="none" spc="0" normalizeH="0" baseline="0" dirty="0">
                          <a:ln>
                            <a:noFill/>
                          </a:ln>
                          <a:solidFill>
                            <a:schemeClr val="tx1"/>
                          </a:solidFill>
                          <a:effectLst/>
                          <a:uLnTx/>
                          <a:uFillTx/>
                          <a:latin typeface="+mn-lt"/>
                          <a:ea typeface="+mn-ea"/>
                          <a:cs typeface="+mn-cs"/>
                        </a:rPr>
                        <a:t>Develop, print and share resource materials for teachers and other stakeholders, based on new curriculum</a:t>
                      </a:r>
                    </a:p>
                  </a:txBody>
                  <a:tcPr marL="9525" marR="9525" marT="9525" marB="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latin typeface="+mn-lt"/>
                          <a:ea typeface="+mn-ea"/>
                          <a:cs typeface="+mn-cs"/>
                        </a:rPr>
                        <a:t> STEDA  has certified resource materials for teachers based on the  new curriculum for orientation of PSTs.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latin typeface="+mn-lt"/>
                          <a:ea typeface="+mn-ea"/>
                          <a:cs typeface="+mn-cs"/>
                        </a:rPr>
                        <a:t>STEDA has certified resource material for Multi grade teaching . </a:t>
                      </a:r>
                    </a:p>
                  </a:txBody>
                  <a:tcPr/>
                </a:tc>
                <a:tc>
                  <a:txBody>
                    <a:bodyPr/>
                    <a:lstStyle/>
                    <a:p>
                      <a:pPr marL="171450" indent="-171450">
                        <a:buFont typeface="Arial" panose="020B0604020202020204" pitchFamily="34" charset="0"/>
                        <a:buChar char="•"/>
                      </a:pPr>
                      <a:r>
                        <a:rPr lang="en-US" sz="1200" kern="1200" baseline="0" dirty="0">
                          <a:solidFill>
                            <a:schemeClr val="tx1"/>
                          </a:solidFill>
                          <a:latin typeface="+mn-lt"/>
                          <a:ea typeface="+mn-ea"/>
                          <a:cs typeface="+mn-cs"/>
                        </a:rPr>
                        <a:t>Training of 75% in-service PSTs  in curriculum has  to be provided .  </a:t>
                      </a:r>
                    </a:p>
                    <a:p>
                      <a:pPr marL="171450" indent="-171450">
                        <a:buFont typeface="Arial" panose="020B0604020202020204" pitchFamily="34" charset="0"/>
                        <a:buChar char="•"/>
                      </a:pPr>
                      <a:r>
                        <a:rPr lang="en-US" sz="1200" kern="1200" baseline="0" dirty="0">
                          <a:solidFill>
                            <a:schemeClr val="tx1"/>
                          </a:solidFill>
                          <a:latin typeface="+mn-lt"/>
                          <a:ea typeface="+mn-ea"/>
                          <a:cs typeface="+mn-cs"/>
                        </a:rPr>
                        <a:t>Plan has initiated, which requires commitment from all  concerned institutions to help support the training activities( model of training will be clustered based) </a:t>
                      </a:r>
                    </a:p>
                  </a:txBody>
                  <a:tcPr/>
                </a:tc>
                <a:tc>
                  <a:txBody>
                    <a:bodyPr/>
                    <a:lstStyle/>
                    <a:p>
                      <a:r>
                        <a:rPr lang="en-US" sz="1200" baseline="0" dirty="0"/>
                        <a:t>2017-2018</a:t>
                      </a:r>
                      <a:endParaRPr lang="en-US" sz="1200" dirty="0">
                        <a:latin typeface="+mj-lt"/>
                      </a:endParaRPr>
                    </a:p>
                  </a:txBody>
                  <a:tcPr/>
                </a:tc>
                <a:extLst>
                  <a:ext uri="{0D108BD9-81ED-4DB2-BD59-A6C34878D82A}">
                    <a16:rowId xmlns:a16="http://schemas.microsoft.com/office/drawing/2014/main" val="3703651122"/>
                  </a:ext>
                </a:extLst>
              </a:tr>
            </a:tbl>
          </a:graphicData>
        </a:graphic>
      </p:graphicFrame>
      <p:sp>
        <p:nvSpPr>
          <p:cNvPr id="11" name="Rectangle 10"/>
          <p:cNvSpPr/>
          <p:nvPr/>
        </p:nvSpPr>
        <p:spPr>
          <a:xfrm>
            <a:off x="451908" y="0"/>
            <a:ext cx="8387292" cy="892552"/>
          </a:xfrm>
          <a:prstGeom prst="rect">
            <a:avLst/>
          </a:prstGeom>
        </p:spPr>
        <p:txBody>
          <a:bodyPr wrap="square">
            <a:spAutoFit/>
          </a:bodyPr>
          <a:lstStyle/>
          <a:p>
            <a:r>
              <a:rPr lang="en-GB" sz="2000" b="1" dirty="0">
                <a:latin typeface="Calibri" pitchFamily="34" charset="0"/>
                <a:cs typeface="Aldhabi" pitchFamily="2" charset="-78"/>
              </a:rPr>
              <a:t>SESP TARGETS &amp; JESR-I Recommendations</a:t>
            </a:r>
            <a:endParaRPr lang="en-GB" sz="1400" b="1" dirty="0">
              <a:latin typeface="Calibri" pitchFamily="34" charset="0"/>
              <a:cs typeface="Aldhabi" pitchFamily="2" charset="-78"/>
            </a:endParaRPr>
          </a:p>
          <a:p>
            <a:r>
              <a:rPr lang="en-GB" sz="1600" b="1" dirty="0">
                <a:latin typeface="Calibri" pitchFamily="34" charset="0"/>
                <a:cs typeface="Aldhabi" pitchFamily="2" charset="-78"/>
              </a:rPr>
              <a:t>Chapter  10 : Curriculum Textbooks and Assessment</a:t>
            </a:r>
          </a:p>
          <a:p>
            <a:r>
              <a:rPr lang="en-GB" sz="1600" b="1" dirty="0">
                <a:latin typeface="Calibri" pitchFamily="34" charset="0"/>
                <a:cs typeface="Aldhabi" pitchFamily="2" charset="-78"/>
              </a:rPr>
              <a:t>Theme: Quality Education</a:t>
            </a:r>
          </a:p>
        </p:txBody>
      </p:sp>
      <p:sp>
        <p:nvSpPr>
          <p:cNvPr id="14"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Tree>
    <p:extLst>
      <p:ext uri="{BB962C8B-B14F-4D97-AF65-F5344CB8AC3E}">
        <p14:creationId xmlns:p14="http://schemas.microsoft.com/office/powerpoint/2010/main" val="184594879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aphicFrame>
        <p:nvGraphicFramePr>
          <p:cNvPr id="9" name="Table 8"/>
          <p:cNvGraphicFramePr>
            <a:graphicFrameLocks noGrp="1"/>
          </p:cNvGraphicFramePr>
          <p:nvPr>
            <p:extLst>
              <p:ext uri="{D42A27DB-BD31-4B8C-83A1-F6EECF244321}">
                <p14:modId xmlns:p14="http://schemas.microsoft.com/office/powerpoint/2010/main" val="274069926"/>
              </p:ext>
            </p:extLst>
          </p:nvPr>
        </p:nvGraphicFramePr>
        <p:xfrm>
          <a:off x="569201" y="1447800"/>
          <a:ext cx="8207693" cy="4464051"/>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2320429"/>
                    </a:ext>
                  </a:extLst>
                </a:gridCol>
                <a:gridCol w="1600200">
                  <a:extLst>
                    <a:ext uri="{9D8B030D-6E8A-4147-A177-3AD203B41FA5}">
                      <a16:colId xmlns:a16="http://schemas.microsoft.com/office/drawing/2014/main" val="2929584269"/>
                    </a:ext>
                  </a:extLst>
                </a:gridCol>
                <a:gridCol w="2743200">
                  <a:extLst>
                    <a:ext uri="{9D8B030D-6E8A-4147-A177-3AD203B41FA5}">
                      <a16:colId xmlns:a16="http://schemas.microsoft.com/office/drawing/2014/main" val="2396580658"/>
                    </a:ext>
                  </a:extLst>
                </a:gridCol>
                <a:gridCol w="2326399">
                  <a:extLst>
                    <a:ext uri="{9D8B030D-6E8A-4147-A177-3AD203B41FA5}">
                      <a16:colId xmlns:a16="http://schemas.microsoft.com/office/drawing/2014/main" val="3930330326"/>
                    </a:ext>
                  </a:extLst>
                </a:gridCol>
                <a:gridCol w="1080694">
                  <a:extLst>
                    <a:ext uri="{9D8B030D-6E8A-4147-A177-3AD203B41FA5}">
                      <a16:colId xmlns:a16="http://schemas.microsoft.com/office/drawing/2014/main" val="449128574"/>
                    </a:ext>
                  </a:extLst>
                </a:gridCol>
              </a:tblGrid>
              <a:tr h="419720">
                <a:tc>
                  <a:txBody>
                    <a:bodyPr/>
                    <a:lstStyle/>
                    <a:p>
                      <a:pPr algn="ctr"/>
                      <a:r>
                        <a:rPr lang="en-US" sz="1200" b="1" u="none" strike="noStrike" kern="1200" dirty="0">
                          <a:effectLst/>
                        </a:rPr>
                        <a:t>S #</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algn="ctr"/>
                      <a:r>
                        <a:rPr lang="en-US" sz="1200" b="1" u="none" strike="noStrike" kern="1200" dirty="0">
                          <a:effectLst/>
                        </a:rPr>
                        <a:t>Strategic Objectives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algn="ctr"/>
                      <a:r>
                        <a:rPr lang="en-US" sz="1200" b="1" u="none" strike="noStrike" kern="1200" dirty="0">
                          <a:effectLst/>
                        </a:rPr>
                        <a:t>Implementation </a:t>
                      </a:r>
                    </a:p>
                    <a:p>
                      <a:pPr algn="ctr"/>
                      <a:r>
                        <a:rPr lang="en-US" sz="1200" b="1" u="none" strike="noStrike" kern="1200" dirty="0">
                          <a:effectLst/>
                        </a:rPr>
                        <a:t>Status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algn="ctr"/>
                      <a:r>
                        <a:rPr lang="en-US" sz="1200" b="1" u="none" strike="noStrike" kern="1200" dirty="0">
                          <a:effectLst/>
                        </a:rPr>
                        <a:t>Implementation Challenges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algn="ctr"/>
                      <a:r>
                        <a:rPr lang="en-US" sz="1200" b="1" u="none" strike="noStrike" kern="1200" dirty="0">
                          <a:effectLst/>
                        </a:rPr>
                        <a:t>Timelines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extLst>
                  <a:ext uri="{0D108BD9-81ED-4DB2-BD59-A6C34878D82A}">
                    <a16:rowId xmlns:a16="http://schemas.microsoft.com/office/drawing/2014/main" val="4048698178"/>
                  </a:ext>
                </a:extLst>
              </a:tr>
              <a:tr h="1244171">
                <a:tc>
                  <a:txBody>
                    <a:bodyPr/>
                    <a:lstStyle/>
                    <a:p>
                      <a:pPr algn="l"/>
                      <a:r>
                        <a:rPr lang="en-US" sz="1200" u="none" strike="noStrike" kern="1200" dirty="0">
                          <a:effectLst/>
                        </a:rPr>
                        <a:t>4. </a:t>
                      </a:r>
                      <a:endParaRPr lang="en-US" sz="1200" b="0" u="none" strike="noStrike" kern="1200" dirty="0">
                        <a:solidFill>
                          <a:schemeClr val="tx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u="none" strike="noStrike" kern="1200" dirty="0">
                          <a:solidFill>
                            <a:schemeClr val="tx1"/>
                          </a:solidFill>
                          <a:effectLst/>
                          <a:latin typeface="+mn-lt"/>
                          <a:ea typeface="+mn-ea"/>
                          <a:cs typeface="+mn-cs"/>
                        </a:rPr>
                        <a:t>Role of </a:t>
                      </a:r>
                      <a:r>
                        <a:rPr lang="en-US" sz="1400" b="1" u="none" strike="noStrike" kern="1200" dirty="0" err="1">
                          <a:solidFill>
                            <a:schemeClr val="tx1"/>
                          </a:solidFill>
                          <a:effectLst/>
                          <a:latin typeface="+mn-lt"/>
                          <a:ea typeface="+mn-ea"/>
                          <a:cs typeface="+mn-cs"/>
                        </a:rPr>
                        <a:t>PEACe</a:t>
                      </a:r>
                      <a:r>
                        <a:rPr lang="en-US" sz="1400" b="1" u="none" strike="noStrike" kern="1200" dirty="0">
                          <a:solidFill>
                            <a:schemeClr val="tx1"/>
                          </a:solidFill>
                          <a:effectLst/>
                          <a:latin typeface="+mn-lt"/>
                          <a:ea typeface="+mn-ea"/>
                          <a:cs typeface="+mn-cs"/>
                        </a:rPr>
                        <a:t> , integrated with SAT experience to  improve assessment system.</a:t>
                      </a:r>
                    </a:p>
                  </a:txBody>
                  <a:tcPr marL="9525" marR="9525" marT="9525" marB="0"/>
                </a:tc>
                <a:tc>
                  <a:txBody>
                    <a:bodyPr/>
                    <a:lstStyle/>
                    <a:p>
                      <a:pPr marL="111125" indent="-111125" algn="l" defTabSz="914400" rtl="0" eaLnBrk="1" latinLnBrk="0" hangingPunct="1">
                        <a:buFont typeface="Arial" panose="020B0604020202020204" pitchFamily="34" charset="0"/>
                        <a:buChar char="•"/>
                      </a:pPr>
                      <a:r>
                        <a:rPr lang="en-US" sz="1200" u="none" strike="noStrike" kern="1200" dirty="0">
                          <a:solidFill>
                            <a:schemeClr val="tx1"/>
                          </a:solidFill>
                          <a:effectLst/>
                          <a:latin typeface="+mn-lt"/>
                          <a:ea typeface="+mn-ea"/>
                          <a:cs typeface="+mn-cs"/>
                        </a:rPr>
                        <a:t>SAT has completed four cycles of assessment in grades 5 and 8.  </a:t>
                      </a:r>
                      <a:r>
                        <a:rPr lang="en-US" sz="1200" u="none" strike="noStrike" kern="1200" dirty="0" err="1">
                          <a:solidFill>
                            <a:schemeClr val="tx1"/>
                          </a:solidFill>
                          <a:effectLst/>
                          <a:latin typeface="+mn-lt"/>
                          <a:ea typeface="+mn-ea"/>
                          <a:cs typeface="+mn-cs"/>
                        </a:rPr>
                        <a:t>PEACe</a:t>
                      </a:r>
                      <a:r>
                        <a:rPr lang="en-US" sz="1200" u="none" strike="noStrike" kern="1200" dirty="0">
                          <a:solidFill>
                            <a:schemeClr val="tx1"/>
                          </a:solidFill>
                          <a:effectLst/>
                          <a:latin typeface="+mn-lt"/>
                          <a:ea typeface="+mn-ea"/>
                          <a:cs typeface="+mn-cs"/>
                        </a:rPr>
                        <a:t> has provided technical support  in SAT activities</a:t>
                      </a:r>
                    </a:p>
                    <a:p>
                      <a:pPr marL="111125" indent="-111125" algn="l" defTabSz="914400" rtl="0" eaLnBrk="1" latinLnBrk="0" hangingPunct="1">
                        <a:buFont typeface="Arial" panose="020B0604020202020204" pitchFamily="34" charset="0"/>
                        <a:buChar char="•"/>
                      </a:pPr>
                      <a:r>
                        <a:rPr lang="en-US" sz="1200" u="none" strike="noStrike" kern="1200" dirty="0" err="1">
                          <a:solidFill>
                            <a:schemeClr val="tx1"/>
                          </a:solidFill>
                          <a:effectLst/>
                          <a:latin typeface="+mn-lt"/>
                          <a:ea typeface="+mn-ea"/>
                          <a:cs typeface="+mn-cs"/>
                        </a:rPr>
                        <a:t>PEACe</a:t>
                      </a:r>
                      <a:r>
                        <a:rPr lang="en-US" sz="1200" u="none" strike="noStrike" kern="1200" dirty="0">
                          <a:solidFill>
                            <a:schemeClr val="tx1"/>
                          </a:solidFill>
                          <a:effectLst/>
                          <a:latin typeface="+mn-lt"/>
                          <a:ea typeface="+mn-ea"/>
                          <a:cs typeface="+mn-cs"/>
                        </a:rPr>
                        <a:t> had  conducted grade 4 assessment and piloted grade 3 assessment as per the Sindh School Education standards &amp; Curriculum ACT.</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u="none" strike="noStrike" kern="1200" noProof="0" dirty="0" err="1">
                          <a:solidFill>
                            <a:schemeClr val="tx1"/>
                          </a:solidFill>
                          <a:effectLst/>
                          <a:latin typeface="+mn-lt"/>
                          <a:ea typeface="+mn-ea"/>
                          <a:cs typeface="+mn-cs"/>
                        </a:rPr>
                        <a:t>PEACe</a:t>
                      </a:r>
                      <a:r>
                        <a:rPr lang="en-US" sz="1200" u="none" strike="noStrike" kern="1200" noProof="0" dirty="0">
                          <a:solidFill>
                            <a:schemeClr val="tx1"/>
                          </a:solidFill>
                          <a:effectLst/>
                          <a:latin typeface="+mn-lt"/>
                          <a:ea typeface="+mn-ea"/>
                          <a:cs typeface="+mn-cs"/>
                        </a:rPr>
                        <a:t> had been a part of the test design along with the SAT team , </a:t>
                      </a:r>
                      <a:r>
                        <a:rPr lang="en-US" sz="1200" u="none" strike="noStrike" kern="1200" noProof="0" dirty="0" err="1">
                          <a:solidFill>
                            <a:schemeClr val="tx1"/>
                          </a:solidFill>
                          <a:effectLst/>
                          <a:latin typeface="+mn-lt"/>
                          <a:ea typeface="+mn-ea"/>
                          <a:cs typeface="+mn-cs"/>
                        </a:rPr>
                        <a:t>PEACe</a:t>
                      </a:r>
                      <a:r>
                        <a:rPr lang="en-US" sz="1200" u="none" strike="noStrike" kern="1200" noProof="0" dirty="0">
                          <a:solidFill>
                            <a:schemeClr val="tx1"/>
                          </a:solidFill>
                          <a:effectLst/>
                          <a:latin typeface="+mn-lt"/>
                          <a:ea typeface="+mn-ea"/>
                          <a:cs typeface="+mn-cs"/>
                        </a:rPr>
                        <a:t> to take  a frontline role and work for the assessments of</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u="none" strike="noStrike"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u="none" strike="noStrike" kern="1200" dirty="0">
                          <a:solidFill>
                            <a:schemeClr val="tx1"/>
                          </a:solidFill>
                          <a:effectLst/>
                          <a:latin typeface="+mn-lt"/>
                          <a:ea typeface="+mn-ea"/>
                          <a:cs typeface="+mn-cs"/>
                        </a:rPr>
                        <a:t>Develop a plan for grades 3, 5 and 8 as  per Sindh School Education standards &amp; Curriculum ACT.  </a:t>
                      </a:r>
                      <a:r>
                        <a:rPr lang="en-US" sz="1200" u="none" strike="noStrike" kern="1200" noProof="0" dirty="0">
                          <a:solidFill>
                            <a:schemeClr val="tx1"/>
                          </a:solidFill>
                          <a:effectLst/>
                          <a:latin typeface="+mn-lt"/>
                          <a:ea typeface="+mn-ea"/>
                          <a:cs typeface="+mn-cs"/>
                        </a:rPr>
                        <a:t> </a:t>
                      </a:r>
                      <a:endParaRPr lang="en-US" sz="1200" u="none" strike="noStrike" kern="1200" dirty="0">
                        <a:solidFill>
                          <a:schemeClr val="tx1"/>
                        </a:solidFill>
                        <a:effectLst/>
                        <a:latin typeface="+mn-lt"/>
                        <a:ea typeface="+mn-ea"/>
                        <a:cs typeface="+mn-cs"/>
                      </a:endParaRPr>
                    </a:p>
                    <a:p>
                      <a:pPr algn="l"/>
                      <a:r>
                        <a:rPr lang="en-US" sz="1200" u="none" strike="noStrike" kern="1200" noProof="0" dirty="0">
                          <a:effectLst/>
                        </a:rPr>
                        <a:t> </a:t>
                      </a:r>
                      <a:endParaRPr lang="en-US" sz="1200" b="0" u="none" strike="noStrike" kern="1200" dirty="0">
                        <a:solidFill>
                          <a:schemeClr val="tx1"/>
                        </a:solidFill>
                        <a:effectLst/>
                        <a:latin typeface="+mn-lt"/>
                        <a:ea typeface="+mn-ea"/>
                        <a:cs typeface="+mn-cs"/>
                      </a:endParaRPr>
                    </a:p>
                  </a:txBody>
                  <a:tcPr/>
                </a:tc>
                <a:tc>
                  <a:txBody>
                    <a:bodyPr/>
                    <a:lstStyle/>
                    <a:p>
                      <a:pPr algn="l"/>
                      <a:r>
                        <a:rPr lang="en-US" sz="1200" u="none" strike="noStrike" kern="1200" dirty="0">
                          <a:effectLst/>
                        </a:rPr>
                        <a:t> 2017-18 </a:t>
                      </a:r>
                    </a:p>
                    <a:p>
                      <a:pPr algn="l"/>
                      <a:r>
                        <a:rPr lang="en-US" sz="1200" u="none" strike="noStrike" kern="1200" dirty="0">
                          <a:effectLst/>
                        </a:rPr>
                        <a:t>(on-going)</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2772216680"/>
                  </a:ext>
                </a:extLst>
              </a:tr>
              <a:tr h="1903731">
                <a:tc>
                  <a:txBody>
                    <a:bodyPr/>
                    <a:lstStyle/>
                    <a:p>
                      <a:pPr algn="l"/>
                      <a:r>
                        <a:rPr lang="en-US" sz="1200" u="none" strike="noStrike" kern="1200" dirty="0">
                          <a:effectLst/>
                        </a:rPr>
                        <a:t>5. </a:t>
                      </a:r>
                      <a:endParaRPr lang="en-US" sz="1200" b="0" u="none" strike="noStrike" kern="1200" dirty="0">
                        <a:solidFill>
                          <a:schemeClr val="tx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u="none" strike="noStrike" kern="1200" dirty="0">
                          <a:solidFill>
                            <a:schemeClr val="tx1"/>
                          </a:solidFill>
                          <a:effectLst/>
                          <a:latin typeface="+mn-lt"/>
                          <a:ea typeface="+mn-ea"/>
                          <a:cs typeface="+mn-cs"/>
                        </a:rPr>
                        <a:t>Establish Sindh Examination Commission (SEC) for conducting uniform (centralized) assessment at elementary level.</a:t>
                      </a:r>
                    </a:p>
                  </a:txBody>
                  <a:tcPr marL="9525" marR="9525" marT="9525" marB="0"/>
                </a:tc>
                <a:tc>
                  <a:txBody>
                    <a:bodyPr/>
                    <a:lstStyle/>
                    <a:p>
                      <a:pPr marL="171450" indent="-171450" algn="l">
                        <a:buFont typeface="Arial" pitchFamily="34" charset="0"/>
                        <a:buChar char="•"/>
                      </a:pPr>
                      <a:r>
                        <a:rPr lang="en-US" sz="1200" u="none" strike="noStrike" kern="1200" dirty="0">
                          <a:solidFill>
                            <a:schemeClr val="tx1"/>
                          </a:solidFill>
                          <a:effectLst/>
                          <a:latin typeface="+mn-lt"/>
                          <a:ea typeface="+mn-ea"/>
                          <a:cs typeface="+mn-cs"/>
                        </a:rPr>
                        <a:t> Currently , SAT is outsourced  hence the decision to establish </a:t>
                      </a:r>
                      <a:r>
                        <a:rPr lang="en-US" sz="1200" u="none" strike="noStrike" kern="1200" noProof="0" dirty="0">
                          <a:solidFill>
                            <a:schemeClr val="tx1"/>
                          </a:solidFill>
                          <a:effectLst/>
                          <a:latin typeface="+mn-lt"/>
                          <a:ea typeface="+mn-ea"/>
                          <a:cs typeface="+mn-cs"/>
                        </a:rPr>
                        <a:t>Sindh Examination Commission (SEC)  .</a:t>
                      </a:r>
                    </a:p>
                    <a:p>
                      <a:pPr marL="171450" indent="-171450" algn="l">
                        <a:buFont typeface="Arial" pitchFamily="34" charset="0"/>
                        <a:buChar char="•"/>
                      </a:pPr>
                      <a:r>
                        <a:rPr lang="en-US" sz="1200" u="none" strike="noStrike" kern="1200" noProof="0" dirty="0">
                          <a:solidFill>
                            <a:schemeClr val="tx1"/>
                          </a:solidFill>
                          <a:effectLst/>
                          <a:latin typeface="+mn-lt"/>
                          <a:ea typeface="+mn-ea"/>
                          <a:cs typeface="+mn-cs"/>
                        </a:rPr>
                        <a:t>Plan for examination  commission to be initiated </a:t>
                      </a:r>
                      <a:endParaRPr lang="en-US" sz="1200" u="none" strike="noStrike" kern="1200" dirty="0">
                        <a:solidFill>
                          <a:schemeClr val="tx1"/>
                        </a:solidFill>
                        <a:effectLst/>
                        <a:latin typeface="+mn-lt"/>
                        <a:ea typeface="+mn-ea"/>
                        <a:cs typeface="+mn-cs"/>
                      </a:endParaRPr>
                    </a:p>
                  </a:txBody>
                  <a:tcPr/>
                </a:tc>
                <a:tc>
                  <a:txBody>
                    <a:bodyPr/>
                    <a:lstStyle/>
                    <a:p>
                      <a:pPr marL="171450" indent="-171450" algn="l">
                        <a:buFont typeface="Arial" pitchFamily="34" charset="0"/>
                        <a:buChar char="•"/>
                      </a:pPr>
                      <a:r>
                        <a:rPr lang="en-US" sz="1200" u="none" strike="noStrike" kern="1200" dirty="0">
                          <a:solidFill>
                            <a:schemeClr val="tx1"/>
                          </a:solidFill>
                          <a:effectLst/>
                          <a:latin typeface="+mn-lt"/>
                          <a:ea typeface="+mn-ea"/>
                          <a:cs typeface="+mn-cs"/>
                        </a:rPr>
                        <a:t> Plan implementation  of SESLOAF (Sindh Education Student Learning Outcome Assessment Framework)</a:t>
                      </a:r>
                    </a:p>
                    <a:p>
                      <a:pPr marL="171450" indent="-171450" algn="l">
                        <a:buFont typeface="Arial" pitchFamily="34" charset="0"/>
                        <a:buChar char="•"/>
                      </a:pPr>
                      <a:r>
                        <a:rPr lang="en-US" sz="1200" u="none" strike="noStrike" kern="1200" dirty="0">
                          <a:solidFill>
                            <a:schemeClr val="tx1"/>
                          </a:solidFill>
                          <a:effectLst/>
                          <a:latin typeface="+mn-lt"/>
                          <a:ea typeface="+mn-ea"/>
                          <a:cs typeface="+mn-cs"/>
                        </a:rPr>
                        <a:t>HR in assessment and text book development</a:t>
                      </a:r>
                    </a:p>
                    <a:p>
                      <a:pPr marL="171450" indent="-171450" algn="l">
                        <a:buFont typeface="Arial" pitchFamily="34" charset="0"/>
                        <a:buChar char="•"/>
                      </a:pPr>
                      <a:r>
                        <a:rPr lang="en-US" sz="1200" u="none" strike="noStrike" kern="1200" dirty="0">
                          <a:solidFill>
                            <a:schemeClr val="tx1"/>
                          </a:solidFill>
                          <a:effectLst/>
                          <a:latin typeface="+mn-lt"/>
                          <a:ea typeface="+mn-ea"/>
                          <a:cs typeface="+mn-cs"/>
                        </a:rPr>
                        <a:t>Mechanism for assessing the implementation of SESLOAF  in schools</a:t>
                      </a:r>
                    </a:p>
                  </a:txBody>
                  <a:tcPr/>
                </a:tc>
                <a:tc>
                  <a:txBody>
                    <a:bodyPr/>
                    <a:lstStyle/>
                    <a:p>
                      <a:pPr algn="l"/>
                      <a:r>
                        <a:rPr lang="en-US" sz="1200" u="none" strike="noStrike" kern="1200" dirty="0">
                          <a:effectLst/>
                        </a:rPr>
                        <a:t>2017-18 </a:t>
                      </a:r>
                    </a:p>
                    <a:p>
                      <a:pPr algn="l"/>
                      <a:r>
                        <a:rPr lang="en-US" sz="1200" u="none" strike="noStrike" kern="1200" dirty="0">
                          <a:effectLst/>
                        </a:rPr>
                        <a:t>(on-going)</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2708900877"/>
                  </a:ext>
                </a:extLst>
              </a:tr>
            </a:tbl>
          </a:graphicData>
        </a:graphic>
      </p:graphicFrame>
      <p:sp>
        <p:nvSpPr>
          <p:cNvPr id="10" name="Rectangle 9"/>
          <p:cNvSpPr/>
          <p:nvPr/>
        </p:nvSpPr>
        <p:spPr>
          <a:xfrm>
            <a:off x="533400" y="479048"/>
            <a:ext cx="7848600" cy="892552"/>
          </a:xfrm>
          <a:prstGeom prst="rect">
            <a:avLst/>
          </a:prstGeom>
        </p:spPr>
        <p:txBody>
          <a:bodyPr wrap="square">
            <a:spAutoFit/>
          </a:bodyPr>
          <a:lstStyle/>
          <a:p>
            <a:r>
              <a:rPr lang="en-GB" sz="2000" b="1" dirty="0">
                <a:latin typeface="Calibri" pitchFamily="34" charset="0"/>
                <a:cs typeface="Aldhabi" pitchFamily="2" charset="-78"/>
              </a:rPr>
              <a:t>SESP TARGETS &amp; JESR-I Recommendations</a:t>
            </a:r>
          </a:p>
          <a:p>
            <a:r>
              <a:rPr lang="en-GB" sz="1600" b="1" dirty="0">
                <a:latin typeface="Calibri" pitchFamily="34" charset="0"/>
                <a:cs typeface="Aldhabi" pitchFamily="2" charset="-78"/>
              </a:rPr>
              <a:t>Chapter 10 : Curriculum Text Books and Assessment </a:t>
            </a:r>
          </a:p>
          <a:p>
            <a:r>
              <a:rPr lang="en-GB" sz="1600" b="1" dirty="0">
                <a:latin typeface="Calibri" pitchFamily="34" charset="0"/>
                <a:cs typeface="Aldhabi" pitchFamily="2" charset="-78"/>
              </a:rPr>
              <a:t>Theme: Quality Education</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511343"/>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aphicFrame>
        <p:nvGraphicFramePr>
          <p:cNvPr id="9" name="Table 8"/>
          <p:cNvGraphicFramePr>
            <a:graphicFrameLocks noGrp="1"/>
          </p:cNvGraphicFramePr>
          <p:nvPr>
            <p:extLst>
              <p:ext uri="{D42A27DB-BD31-4B8C-83A1-F6EECF244321}">
                <p14:modId xmlns:p14="http://schemas.microsoft.com/office/powerpoint/2010/main" val="4055357347"/>
              </p:ext>
            </p:extLst>
          </p:nvPr>
        </p:nvGraphicFramePr>
        <p:xfrm>
          <a:off x="609600" y="1524000"/>
          <a:ext cx="8063947" cy="4988182"/>
        </p:xfrm>
        <a:graphic>
          <a:graphicData uri="http://schemas.openxmlformats.org/drawingml/2006/table">
            <a:tbl>
              <a:tblPr firstRow="1" bandRow="1">
                <a:tableStyleId>{5940675A-B579-460E-94D1-54222C63F5DA}</a:tableStyleId>
              </a:tblPr>
              <a:tblGrid>
                <a:gridCol w="374327">
                  <a:extLst>
                    <a:ext uri="{9D8B030D-6E8A-4147-A177-3AD203B41FA5}">
                      <a16:colId xmlns:a16="http://schemas.microsoft.com/office/drawing/2014/main" val="3742320429"/>
                    </a:ext>
                  </a:extLst>
                </a:gridCol>
                <a:gridCol w="1568773">
                  <a:extLst>
                    <a:ext uri="{9D8B030D-6E8A-4147-A177-3AD203B41FA5}">
                      <a16:colId xmlns:a16="http://schemas.microsoft.com/office/drawing/2014/main" val="2929584269"/>
                    </a:ext>
                  </a:extLst>
                </a:gridCol>
                <a:gridCol w="2590800">
                  <a:extLst>
                    <a:ext uri="{9D8B030D-6E8A-4147-A177-3AD203B41FA5}">
                      <a16:colId xmlns:a16="http://schemas.microsoft.com/office/drawing/2014/main" val="2396580658"/>
                    </a:ext>
                  </a:extLst>
                </a:gridCol>
                <a:gridCol w="2514600">
                  <a:extLst>
                    <a:ext uri="{9D8B030D-6E8A-4147-A177-3AD203B41FA5}">
                      <a16:colId xmlns:a16="http://schemas.microsoft.com/office/drawing/2014/main" val="3930330326"/>
                    </a:ext>
                  </a:extLst>
                </a:gridCol>
                <a:gridCol w="1015447">
                  <a:extLst>
                    <a:ext uri="{9D8B030D-6E8A-4147-A177-3AD203B41FA5}">
                      <a16:colId xmlns:a16="http://schemas.microsoft.com/office/drawing/2014/main" val="449128574"/>
                    </a:ext>
                  </a:extLst>
                </a:gridCol>
              </a:tblGrid>
              <a:tr h="479047">
                <a:tc>
                  <a:txBody>
                    <a:bodyPr/>
                    <a:lstStyle/>
                    <a:p>
                      <a:pPr algn="ctr"/>
                      <a:r>
                        <a:rPr lang="en-US" sz="1200" b="1" u="none" strike="noStrike" kern="1200" dirty="0">
                          <a:effectLst/>
                        </a:rPr>
                        <a:t>S #</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algn="ctr"/>
                      <a:r>
                        <a:rPr lang="en-US" sz="1200" b="1" u="none" strike="noStrike" kern="1200" dirty="0">
                          <a:effectLst/>
                        </a:rPr>
                        <a:t>Strategic Objectives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algn="ctr"/>
                      <a:r>
                        <a:rPr lang="en-US" sz="1200" b="1" u="none" strike="noStrike" kern="1200" dirty="0">
                          <a:effectLst/>
                        </a:rPr>
                        <a:t>Implementation </a:t>
                      </a:r>
                    </a:p>
                    <a:p>
                      <a:pPr algn="ctr"/>
                      <a:r>
                        <a:rPr lang="en-US" sz="1200" b="1" u="none" strike="noStrike" kern="1200" dirty="0">
                          <a:effectLst/>
                        </a:rPr>
                        <a:t>Status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algn="ctr"/>
                      <a:r>
                        <a:rPr lang="en-US" sz="1200" b="1" u="none" strike="noStrike" kern="1200" dirty="0">
                          <a:effectLst/>
                        </a:rPr>
                        <a:t>Implementation Challenges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algn="ctr"/>
                      <a:r>
                        <a:rPr lang="en-US" sz="1200" b="1" u="none" strike="noStrike" kern="1200" dirty="0">
                          <a:effectLst/>
                        </a:rPr>
                        <a:t>Timelines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extLst>
                  <a:ext uri="{0D108BD9-81ED-4DB2-BD59-A6C34878D82A}">
                    <a16:rowId xmlns:a16="http://schemas.microsoft.com/office/drawing/2014/main" val="4048698178"/>
                  </a:ext>
                </a:extLst>
              </a:tr>
              <a:tr h="1497114">
                <a:tc>
                  <a:txBody>
                    <a:bodyPr/>
                    <a:lstStyle/>
                    <a:p>
                      <a:r>
                        <a:rPr lang="en-US" sz="1200" u="none" strike="noStrike" kern="1200" dirty="0">
                          <a:effectLst/>
                        </a:rPr>
                        <a:t>1. </a:t>
                      </a:r>
                      <a:endParaRPr lang="en-US" sz="1200" b="0" u="none" strike="noStrike" kern="1200" dirty="0">
                        <a:solidFill>
                          <a:schemeClr val="tx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u="none" strike="noStrike" kern="1200" dirty="0">
                          <a:solidFill>
                            <a:schemeClr val="tx1"/>
                          </a:solidFill>
                          <a:effectLst/>
                          <a:latin typeface="+mn-lt"/>
                          <a:ea typeface="+mn-ea"/>
                          <a:cs typeface="+mn-cs"/>
                        </a:rPr>
                        <a:t>Develop a  plan for establishment and / or improvement of the infrastructure ,provision of human resources to TEIs, covering all geographical areas of the province</a:t>
                      </a:r>
                    </a:p>
                  </a:txBody>
                  <a:tcPr marL="9525" marR="9525" marT="9525" marB="0"/>
                </a:tc>
                <a:tc>
                  <a:txBody>
                    <a:bodyPr/>
                    <a:lstStyle/>
                    <a:p>
                      <a:pPr marL="111125" indent="-111125" algn="l" defTabSz="914400" rtl="0" eaLnBrk="1" latinLnBrk="0" hangingPunct="1">
                        <a:buFont typeface="Arial" pitchFamily="34" charset="0"/>
                        <a:buChar char="•"/>
                      </a:pPr>
                      <a:r>
                        <a:rPr lang="en-US" sz="1200" u="none" strike="noStrike" kern="1200" dirty="0">
                          <a:solidFill>
                            <a:schemeClr val="tx1"/>
                          </a:solidFill>
                          <a:effectLst/>
                          <a:latin typeface="+mn-lt"/>
                          <a:ea typeface="+mn-ea"/>
                          <a:cs typeface="+mn-cs"/>
                        </a:rPr>
                        <a:t> TEIs equipped with movable furniture, libraries, computer labs . For teaching ADE and B.Ed.  (Hons) course.</a:t>
                      </a:r>
                    </a:p>
                    <a:p>
                      <a:pPr marL="111125" indent="-111125" algn="l" defTabSz="914400" rtl="0" eaLnBrk="1" latinLnBrk="0" hangingPunct="1">
                        <a:buFont typeface="Arial" pitchFamily="34" charset="0"/>
                        <a:buChar char="•"/>
                      </a:pPr>
                      <a:r>
                        <a:rPr lang="en-US" sz="1200" u="none" strike="noStrike" kern="1200" dirty="0">
                          <a:solidFill>
                            <a:schemeClr val="tx1"/>
                          </a:solidFill>
                          <a:effectLst/>
                          <a:latin typeface="+mn-lt"/>
                          <a:ea typeface="+mn-ea"/>
                          <a:cs typeface="+mn-cs"/>
                        </a:rPr>
                        <a:t>Requisition for HR recruitment from SPSC  processed</a:t>
                      </a:r>
                    </a:p>
                    <a:p>
                      <a:pPr marL="0" indent="0">
                        <a:buFont typeface="Arial" pitchFamily="34" charset="0"/>
                        <a:buNone/>
                      </a:pPr>
                      <a:r>
                        <a:rPr lang="en-US" sz="1200" u="none" strike="noStrike" kern="1200" dirty="0">
                          <a:effectLst/>
                        </a:rPr>
                        <a:t> </a:t>
                      </a:r>
                      <a:endParaRPr lang="en-US" sz="1200" b="0" u="none" strike="noStrike" kern="1200" dirty="0">
                        <a:solidFill>
                          <a:schemeClr val="tx1"/>
                        </a:solidFill>
                        <a:effectLst/>
                        <a:latin typeface="+mn-lt"/>
                        <a:ea typeface="+mn-ea"/>
                        <a:cs typeface="+mn-cs"/>
                      </a:endParaRPr>
                    </a:p>
                  </a:txBody>
                  <a:tcPr/>
                </a:tc>
                <a:tc>
                  <a:txBody>
                    <a:bodyPr/>
                    <a:lstStyle/>
                    <a:p>
                      <a:pPr marL="171450" indent="-171450" algn="l" defTabSz="914400" rtl="0" eaLnBrk="1" latinLnBrk="0" hangingPunct="1">
                        <a:buFont typeface="Arial" pitchFamily="34" charset="0"/>
                        <a:buChar char="•"/>
                      </a:pPr>
                      <a:r>
                        <a:rPr lang="en-US" sz="1200" u="none" strike="noStrike" kern="1200" dirty="0">
                          <a:solidFill>
                            <a:schemeClr val="tx1"/>
                          </a:solidFill>
                          <a:effectLst/>
                          <a:latin typeface="+mn-lt"/>
                          <a:ea typeface="+mn-ea"/>
                          <a:cs typeface="+mn-cs"/>
                        </a:rPr>
                        <a:t>Capacity  building of Teacher Educators to teach the new curriculum effectively. </a:t>
                      </a:r>
                    </a:p>
                    <a:p>
                      <a:pPr marL="171450" indent="-171450" algn="l" defTabSz="914400" rtl="0" eaLnBrk="1" latinLnBrk="0" hangingPunct="1">
                        <a:buFont typeface="Arial" pitchFamily="34" charset="0"/>
                        <a:buChar char="•"/>
                      </a:pPr>
                      <a:r>
                        <a:rPr lang="en-US" sz="1200" u="none" strike="noStrike" kern="1200" dirty="0">
                          <a:solidFill>
                            <a:schemeClr val="tx1"/>
                          </a:solidFill>
                          <a:effectLst/>
                          <a:latin typeface="+mn-lt"/>
                          <a:ea typeface="+mn-ea"/>
                          <a:cs typeface="+mn-cs"/>
                        </a:rPr>
                        <a:t>Recruitment of HR at STEDA and TEIs</a:t>
                      </a:r>
                    </a:p>
                    <a:p>
                      <a:pPr marL="171450" indent="-171450" algn="l" defTabSz="914400" rtl="0" eaLnBrk="1" latinLnBrk="0" hangingPunct="1">
                        <a:buFont typeface="Arial" pitchFamily="34" charset="0"/>
                        <a:buChar char="•"/>
                      </a:pPr>
                      <a:r>
                        <a:rPr lang="en-US" sz="1200" u="none" strike="noStrike" kern="1200" dirty="0">
                          <a:solidFill>
                            <a:schemeClr val="tx1"/>
                          </a:solidFill>
                          <a:effectLst/>
                          <a:latin typeface="+mn-lt"/>
                          <a:ea typeface="+mn-ea"/>
                          <a:cs typeface="+mn-cs"/>
                        </a:rPr>
                        <a:t>Implementation of Accreditation Frameworks for Teacher Education </a:t>
                      </a:r>
                      <a:r>
                        <a:rPr lang="en-US" sz="1200" u="none" strike="noStrike" kern="1200" dirty="0" err="1">
                          <a:solidFill>
                            <a:schemeClr val="tx1"/>
                          </a:solidFill>
                          <a:effectLst/>
                          <a:latin typeface="+mn-lt"/>
                          <a:ea typeface="+mn-ea"/>
                          <a:cs typeface="+mn-cs"/>
                        </a:rPr>
                        <a:t>programmes</a:t>
                      </a:r>
                      <a:r>
                        <a:rPr lang="en-US" sz="1200" u="none" strike="noStrike" kern="1200" dirty="0">
                          <a:solidFill>
                            <a:schemeClr val="tx1"/>
                          </a:solidFill>
                          <a:effectLst/>
                          <a:latin typeface="+mn-lt"/>
                          <a:ea typeface="+mn-ea"/>
                          <a:cs typeface="+mn-cs"/>
                        </a:rPr>
                        <a:t> and institutions </a:t>
                      </a:r>
                    </a:p>
                  </a:txBody>
                  <a:tcPr/>
                </a:tc>
                <a:tc>
                  <a:txBody>
                    <a:bodyPr/>
                    <a:lstStyle/>
                    <a:p>
                      <a:r>
                        <a:rPr lang="en-US" sz="1200" u="none" strike="noStrike" kern="1200" dirty="0">
                          <a:effectLst/>
                        </a:rPr>
                        <a:t> 2017-18</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2772216680"/>
                  </a:ext>
                </a:extLst>
              </a:tr>
              <a:tr h="1310640">
                <a:tc>
                  <a:txBody>
                    <a:bodyPr/>
                    <a:lstStyle/>
                    <a:p>
                      <a:r>
                        <a:rPr lang="en-US" sz="1200" u="none" strike="noStrike" kern="1200" dirty="0">
                          <a:effectLst/>
                        </a:rPr>
                        <a:t>2. </a:t>
                      </a:r>
                      <a:endParaRPr lang="en-US" sz="1200" b="0" u="none" strike="noStrike" kern="1200" dirty="0">
                        <a:solidFill>
                          <a:schemeClr val="tx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u="none" strike="noStrike" kern="1200" noProof="0" dirty="0">
                          <a:solidFill>
                            <a:schemeClr val="tx1"/>
                          </a:solidFill>
                          <a:effectLst/>
                          <a:latin typeface="+mn-lt"/>
                          <a:ea typeface="+mn-ea"/>
                          <a:cs typeface="+mn-cs"/>
                        </a:rPr>
                        <a:t>Arrange donor coordination meetings for synergizing development and reform in the education sector</a:t>
                      </a:r>
                    </a:p>
                  </a:txBody>
                  <a:tcPr marL="9525" marR="9525" marT="9525" marB="0"/>
                </a:tc>
                <a:tc>
                  <a:txBody>
                    <a:bodyPr/>
                    <a:lstStyle/>
                    <a:p>
                      <a:pPr marL="171450" indent="-171450" algn="l" defTabSz="914400" rtl="0" eaLnBrk="1" latinLnBrk="0" hangingPunct="1">
                        <a:buFont typeface="Arial" pitchFamily="34" charset="0"/>
                        <a:buChar char="•"/>
                      </a:pPr>
                      <a:r>
                        <a:rPr lang="en-US" sz="1200" u="none" strike="noStrike" kern="1200" dirty="0">
                          <a:solidFill>
                            <a:schemeClr val="tx1"/>
                          </a:solidFill>
                          <a:effectLst/>
                          <a:latin typeface="+mn-lt"/>
                          <a:ea typeface="+mn-ea"/>
                          <a:cs typeface="+mn-cs"/>
                        </a:rPr>
                        <a:t> Development Partners(DP)  USAID , EU,UNICEF , JICA  are providing support to implement  various component of the SESP, and  LEG as well </a:t>
                      </a:r>
                    </a:p>
                    <a:p>
                      <a:pPr marL="171450" indent="-171450" algn="l" defTabSz="914400" rtl="0" eaLnBrk="1" latinLnBrk="0" hangingPunct="1">
                        <a:buFont typeface="Arial" pitchFamily="34" charset="0"/>
                        <a:buChar char="•"/>
                      </a:pPr>
                      <a:r>
                        <a:rPr lang="en-US" sz="1200" u="none" strike="noStrike" kern="1200" dirty="0">
                          <a:solidFill>
                            <a:schemeClr val="tx1"/>
                          </a:solidFill>
                          <a:effectLst/>
                          <a:latin typeface="+mn-lt"/>
                          <a:ea typeface="+mn-ea"/>
                          <a:cs typeface="+mn-cs"/>
                        </a:rPr>
                        <a:t>Draft Proposal for donor coordination developed.</a:t>
                      </a: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u="none" strike="noStrike" kern="1200" dirty="0">
                          <a:solidFill>
                            <a:schemeClr val="tx1"/>
                          </a:solidFill>
                          <a:effectLst/>
                          <a:latin typeface="+mn-lt"/>
                          <a:ea typeface="+mn-ea"/>
                          <a:cs typeface="+mn-cs"/>
                        </a:rPr>
                        <a:t>Donor/DP mapping will be completed which will be followed by Donor/DP  conference.</a:t>
                      </a:r>
                    </a:p>
                    <a:p>
                      <a:pPr marL="171450" indent="-171450" algn="l" defTabSz="914400" rtl="0" eaLnBrk="1" latinLnBrk="0" hangingPunct="1">
                        <a:buFont typeface="Arial" pitchFamily="34" charset="0"/>
                        <a:buChar char="•"/>
                      </a:pPr>
                      <a:r>
                        <a:rPr lang="en-US" sz="1200" u="none" strike="noStrike" kern="1200" dirty="0">
                          <a:solidFill>
                            <a:schemeClr val="tx1"/>
                          </a:solidFill>
                          <a:effectLst/>
                          <a:latin typeface="+mn-lt"/>
                          <a:ea typeface="+mn-ea"/>
                          <a:cs typeface="+mn-cs"/>
                        </a:rPr>
                        <a:t>Need to strengthen the coordination/integration </a:t>
                      </a:r>
                    </a:p>
                  </a:txBody>
                  <a:tcPr/>
                </a:tc>
                <a:tc>
                  <a:txBody>
                    <a:bodyPr/>
                    <a:lstStyle/>
                    <a:p>
                      <a:r>
                        <a:rPr lang="en-US" sz="1200" u="none" strike="noStrike" kern="1200" dirty="0">
                          <a:effectLst/>
                        </a:rPr>
                        <a:t>2017</a:t>
                      </a:r>
                    </a:p>
                    <a:p>
                      <a:r>
                        <a:rPr lang="en-US" sz="1200" u="none" strike="noStrike" kern="1200" dirty="0">
                          <a:effectLst/>
                        </a:rPr>
                        <a:t>(Ongoing)</a:t>
                      </a:r>
                    </a:p>
                    <a:p>
                      <a:r>
                        <a:rPr lang="en-US" sz="1200" u="none" strike="noStrike" kern="1200" dirty="0">
                          <a:effectLst/>
                        </a:rPr>
                        <a:t> </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2708900877"/>
                  </a:ext>
                </a:extLst>
              </a:tr>
              <a:tr h="731520">
                <a:tc>
                  <a:txBody>
                    <a:bodyPr/>
                    <a:lstStyle/>
                    <a:p>
                      <a:r>
                        <a:rPr lang="en-US" sz="1200" u="none" strike="noStrike" kern="1200" dirty="0">
                          <a:effectLst/>
                        </a:rPr>
                        <a:t>3. </a:t>
                      </a:r>
                      <a:endParaRPr lang="en-US" sz="1200" b="0" u="none" strike="noStrike" kern="1200" dirty="0">
                        <a:solidFill>
                          <a:schemeClr val="tx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u="none" strike="noStrike" kern="1200" dirty="0">
                          <a:solidFill>
                            <a:schemeClr val="tx1"/>
                          </a:solidFill>
                          <a:effectLst/>
                          <a:latin typeface="+mn-lt"/>
                          <a:ea typeface="+mn-ea"/>
                          <a:cs typeface="+mn-cs"/>
                        </a:rPr>
                        <a:t>Commission impact studies  and/ or internal and external evaluation of ADE and B.Ed. (Hons</a:t>
                      </a:r>
                      <a:r>
                        <a:rPr lang="en-US" sz="1200" b="1" u="none" strike="noStrike" kern="1200" dirty="0">
                          <a:solidFill>
                            <a:schemeClr val="tx1"/>
                          </a:solidFill>
                          <a:effectLst/>
                          <a:latin typeface="+mn-lt"/>
                          <a:ea typeface="+mn-ea"/>
                          <a:cs typeface="+mn-cs"/>
                        </a:rPr>
                        <a:t>)</a:t>
                      </a:r>
                    </a:p>
                  </a:txBody>
                  <a:tcPr marL="9525" marR="9525" marT="9525" marB="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The ADE and B.Ed. .Hons programme is implemented since 2012 . Two cohorts of ADE  and 1 cohort of B.Ed. Hons graduated</a:t>
                      </a:r>
                    </a:p>
                  </a:txBody>
                  <a:tcPr/>
                </a:tc>
                <a:tc>
                  <a:txBody>
                    <a:bodyPr/>
                    <a:lstStyle/>
                    <a:p>
                      <a:pPr marL="171450" indent="-171450" algn="l" defTabSz="914400" rtl="0" eaLnBrk="1" latinLnBrk="0" hangingPunct="1">
                        <a:buFont typeface="Arial" pitchFamily="34" charset="0"/>
                        <a:buChar char="•"/>
                      </a:pPr>
                      <a:r>
                        <a:rPr lang="en-US" sz="1200" u="none" strike="noStrike" kern="1200" dirty="0">
                          <a:solidFill>
                            <a:schemeClr val="tx1"/>
                          </a:solidFill>
                          <a:effectLst/>
                          <a:latin typeface="+mn-lt"/>
                          <a:ea typeface="+mn-ea"/>
                          <a:cs typeface="+mn-cs"/>
                        </a:rPr>
                        <a:t>Review the existing curriculum and  implement alternate routes to acquire B.Ed. Hons.  </a:t>
                      </a:r>
                    </a:p>
                    <a:p>
                      <a:pPr marL="171450" indent="-171450" algn="l" defTabSz="914400" rtl="0" eaLnBrk="1" latinLnBrk="0" hangingPunct="1">
                        <a:buFont typeface="Arial" pitchFamily="34" charset="0"/>
                        <a:buChar char="•"/>
                      </a:pPr>
                      <a:r>
                        <a:rPr lang="en-US" sz="1200" u="none" strike="noStrike" kern="1200" dirty="0">
                          <a:solidFill>
                            <a:schemeClr val="tx1"/>
                          </a:solidFill>
                          <a:effectLst/>
                          <a:latin typeface="+mn-lt"/>
                          <a:ea typeface="+mn-ea"/>
                          <a:cs typeface="+mn-cs"/>
                        </a:rPr>
                        <a:t>Impact study on the students quality and the TE programme.</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aseline="0" dirty="0">
                          <a:latin typeface="Times Roman" pitchFamily="18" charset="0"/>
                        </a:rPr>
                        <a:t> 2017 </a:t>
                      </a:r>
                      <a:endParaRPr lang="en-US" sz="1800" dirty="0">
                        <a:latin typeface="Times Roman" pitchFamily="18" charset="0"/>
                      </a:endParaRPr>
                    </a:p>
                  </a:txBody>
                  <a:tcPr/>
                </a:tc>
                <a:extLst>
                  <a:ext uri="{0D108BD9-81ED-4DB2-BD59-A6C34878D82A}">
                    <a16:rowId xmlns:a16="http://schemas.microsoft.com/office/drawing/2014/main" val="3703651122"/>
                  </a:ext>
                </a:extLst>
              </a:tr>
            </a:tbl>
          </a:graphicData>
        </a:graphic>
      </p:graphicFrame>
      <p:sp>
        <p:nvSpPr>
          <p:cNvPr id="10" name="Rectangle 9"/>
          <p:cNvSpPr/>
          <p:nvPr/>
        </p:nvSpPr>
        <p:spPr>
          <a:xfrm>
            <a:off x="609600" y="484497"/>
            <a:ext cx="7709452" cy="892552"/>
          </a:xfrm>
          <a:prstGeom prst="rect">
            <a:avLst/>
          </a:prstGeom>
        </p:spPr>
        <p:txBody>
          <a:bodyPr wrap="square">
            <a:spAutoFit/>
          </a:bodyPr>
          <a:lstStyle/>
          <a:p>
            <a:r>
              <a:rPr lang="en-GB" sz="2000" b="1" dirty="0">
                <a:latin typeface="Calibri" pitchFamily="34" charset="0"/>
                <a:cs typeface="Aldhabi" pitchFamily="2" charset="-78"/>
              </a:rPr>
              <a:t>SESP TARGETS &amp; JESR-I Recommendations</a:t>
            </a:r>
          </a:p>
          <a:p>
            <a:r>
              <a:rPr lang="en-GB" sz="1600" b="1" dirty="0">
                <a:latin typeface="Calibri" pitchFamily="34" charset="0"/>
                <a:cs typeface="Aldhabi" pitchFamily="2" charset="-78"/>
              </a:rPr>
              <a:t>Chapter 9 : Teacher Education</a:t>
            </a:r>
          </a:p>
          <a:p>
            <a:r>
              <a:rPr lang="en-GB" sz="1600" b="1" dirty="0">
                <a:latin typeface="Calibri" pitchFamily="34" charset="0"/>
                <a:cs typeface="Aldhabi" pitchFamily="2" charset="-78"/>
              </a:rPr>
              <a:t>Theme: Quality Education</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593367"/>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aphicFrame>
        <p:nvGraphicFramePr>
          <p:cNvPr id="9" name="Table 8"/>
          <p:cNvGraphicFramePr>
            <a:graphicFrameLocks noGrp="1"/>
          </p:cNvGraphicFramePr>
          <p:nvPr>
            <p:extLst>
              <p:ext uri="{D42A27DB-BD31-4B8C-83A1-F6EECF244321}">
                <p14:modId xmlns:p14="http://schemas.microsoft.com/office/powerpoint/2010/main" val="3922463397"/>
              </p:ext>
            </p:extLst>
          </p:nvPr>
        </p:nvGraphicFramePr>
        <p:xfrm>
          <a:off x="571500" y="1661160"/>
          <a:ext cx="8063947" cy="4114800"/>
        </p:xfrm>
        <a:graphic>
          <a:graphicData uri="http://schemas.openxmlformats.org/drawingml/2006/table">
            <a:tbl>
              <a:tblPr firstRow="1" bandRow="1">
                <a:tableStyleId>{5940675A-B579-460E-94D1-54222C63F5DA}</a:tableStyleId>
              </a:tblPr>
              <a:tblGrid>
                <a:gridCol w="374327">
                  <a:extLst>
                    <a:ext uri="{9D8B030D-6E8A-4147-A177-3AD203B41FA5}">
                      <a16:colId xmlns:a16="http://schemas.microsoft.com/office/drawing/2014/main" val="3742320429"/>
                    </a:ext>
                  </a:extLst>
                </a:gridCol>
                <a:gridCol w="1568773">
                  <a:extLst>
                    <a:ext uri="{9D8B030D-6E8A-4147-A177-3AD203B41FA5}">
                      <a16:colId xmlns:a16="http://schemas.microsoft.com/office/drawing/2014/main" val="2929584269"/>
                    </a:ext>
                  </a:extLst>
                </a:gridCol>
                <a:gridCol w="2590800">
                  <a:extLst>
                    <a:ext uri="{9D8B030D-6E8A-4147-A177-3AD203B41FA5}">
                      <a16:colId xmlns:a16="http://schemas.microsoft.com/office/drawing/2014/main" val="2396580658"/>
                    </a:ext>
                  </a:extLst>
                </a:gridCol>
                <a:gridCol w="2438400">
                  <a:extLst>
                    <a:ext uri="{9D8B030D-6E8A-4147-A177-3AD203B41FA5}">
                      <a16:colId xmlns:a16="http://schemas.microsoft.com/office/drawing/2014/main" val="3930330326"/>
                    </a:ext>
                  </a:extLst>
                </a:gridCol>
                <a:gridCol w="1091647">
                  <a:extLst>
                    <a:ext uri="{9D8B030D-6E8A-4147-A177-3AD203B41FA5}">
                      <a16:colId xmlns:a16="http://schemas.microsoft.com/office/drawing/2014/main" val="449128574"/>
                    </a:ext>
                  </a:extLst>
                </a:gridCol>
              </a:tblGrid>
              <a:tr h="381001">
                <a:tc>
                  <a:txBody>
                    <a:bodyPr/>
                    <a:lstStyle/>
                    <a:p>
                      <a:pPr marL="0" algn="ctr" defTabSz="914400" rtl="0" eaLnBrk="1" latinLnBrk="0" hangingPunct="1"/>
                      <a:r>
                        <a:rPr lang="en-US" sz="1200" b="1" u="none" strike="noStrike" kern="1200" dirty="0">
                          <a:effectLst/>
                        </a:rPr>
                        <a:t>S #</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marL="0" algn="ctr" defTabSz="914400" rtl="0" eaLnBrk="1" latinLnBrk="0" hangingPunct="1"/>
                      <a:r>
                        <a:rPr lang="en-US" sz="1200" b="1" u="none" strike="noStrike" kern="1200" dirty="0">
                          <a:effectLst/>
                        </a:rPr>
                        <a:t>(Strategic Objectives)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marL="0" algn="ctr" defTabSz="914400" rtl="0" eaLnBrk="1" latinLnBrk="0" hangingPunct="1"/>
                      <a:r>
                        <a:rPr lang="en-US" sz="1200" b="1" u="none" strike="noStrike" kern="1200" dirty="0">
                          <a:effectLst/>
                        </a:rPr>
                        <a:t>Implementation </a:t>
                      </a:r>
                    </a:p>
                    <a:p>
                      <a:pPr marL="0" algn="ctr" defTabSz="914400" rtl="0" eaLnBrk="1" latinLnBrk="0" hangingPunct="1"/>
                      <a:r>
                        <a:rPr lang="en-US" sz="1200" b="1" u="none" strike="noStrike" kern="1200" dirty="0">
                          <a:effectLst/>
                        </a:rPr>
                        <a:t>Status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marL="0" algn="ctr" defTabSz="914400" rtl="0" eaLnBrk="1" latinLnBrk="0" hangingPunct="1"/>
                      <a:r>
                        <a:rPr lang="en-US" sz="1200" b="1" u="none" strike="noStrike" kern="1200" dirty="0">
                          <a:effectLst/>
                        </a:rPr>
                        <a:t>Implementation Challenges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tc>
                  <a:txBody>
                    <a:bodyPr/>
                    <a:lstStyle/>
                    <a:p>
                      <a:pPr marL="0" algn="ctr" defTabSz="914400" rtl="0" eaLnBrk="1" latinLnBrk="0" hangingPunct="1"/>
                      <a:r>
                        <a:rPr lang="en-US" sz="1200" b="1" u="none" strike="noStrike" kern="1200" dirty="0">
                          <a:effectLst/>
                        </a:rPr>
                        <a:t>Timelines</a:t>
                      </a:r>
                      <a:endParaRPr lang="en-US" sz="1200" b="1" u="none" strike="noStrike" kern="1200" dirty="0">
                        <a:solidFill>
                          <a:schemeClr val="tx1"/>
                        </a:solidFill>
                        <a:effectLst/>
                        <a:latin typeface="+mn-lt"/>
                        <a:ea typeface="+mn-ea"/>
                        <a:cs typeface="+mn-cs"/>
                      </a:endParaRPr>
                    </a:p>
                  </a:txBody>
                  <a:tcPr>
                    <a:solidFill>
                      <a:schemeClr val="bg2">
                        <a:lumMod val="90000"/>
                      </a:schemeClr>
                    </a:solidFill>
                  </a:tcPr>
                </a:tc>
                <a:extLst>
                  <a:ext uri="{0D108BD9-81ED-4DB2-BD59-A6C34878D82A}">
                    <a16:rowId xmlns:a16="http://schemas.microsoft.com/office/drawing/2014/main" val="4048698178"/>
                  </a:ext>
                </a:extLst>
              </a:tr>
              <a:tr h="804278">
                <a:tc>
                  <a:txBody>
                    <a:bodyPr/>
                    <a:lstStyle/>
                    <a:p>
                      <a:r>
                        <a:rPr lang="en-US" sz="1200" dirty="0"/>
                        <a:t>4</a:t>
                      </a:r>
                      <a:endParaRPr lang="en-US" sz="1200" dirty="0">
                        <a:latin typeface="Times Roman" pitchFamily="18" charset="0"/>
                      </a:endParaRPr>
                    </a:p>
                  </a:txBody>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400" b="1" u="none" strike="noStrike" kern="1200" dirty="0">
                          <a:solidFill>
                            <a:schemeClr val="tx1"/>
                          </a:solidFill>
                          <a:effectLst/>
                          <a:latin typeface="+mn-lt"/>
                          <a:ea typeface="+mn-ea"/>
                          <a:cs typeface="+mn-cs"/>
                        </a:rPr>
                        <a:t>Offer ADE as a single program with two specializations-ECE and primary </a:t>
                      </a:r>
                      <a:r>
                        <a:rPr lang="en-GB" sz="1400" b="1" u="none" strike="noStrike" kern="1200" dirty="0">
                          <a:solidFill>
                            <a:schemeClr val="tx1"/>
                          </a:solidFill>
                          <a:effectLst/>
                          <a:latin typeface="+mn-lt"/>
                          <a:ea typeface="+mn-ea"/>
                          <a:cs typeface="+mn-cs"/>
                        </a:rPr>
                        <a:t>education</a:t>
                      </a:r>
                      <a:endParaRPr lang="en-US" sz="1400" b="1" u="none" strike="noStrike" kern="1200" dirty="0">
                        <a:solidFill>
                          <a:schemeClr val="tx1"/>
                        </a:solidFill>
                        <a:effectLst/>
                        <a:latin typeface="+mn-lt"/>
                        <a:ea typeface="+mn-ea"/>
                        <a:cs typeface="+mn-cs"/>
                      </a:endParaRPr>
                    </a:p>
                  </a:txBody>
                  <a:tcPr/>
                </a:tc>
                <a:tc>
                  <a:txBody>
                    <a:bodyPr/>
                    <a:lstStyle/>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As per ECE policy Teachers Qualifications  for ECE will be ADE.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Currently no Teacher Education  programme is offered in ECE. </a:t>
                      </a:r>
                    </a:p>
                  </a:txBody>
                  <a:tcPr/>
                </a:tc>
                <a:tc>
                  <a:txBody>
                    <a:bodyPr/>
                    <a:lstStyle/>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Development of ITE program in ECE and offer at TEIs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Introduction of TE program in Universities  offering specialization in ECE </a:t>
                      </a:r>
                    </a:p>
                  </a:txBody>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US" sz="1200" u="none" strike="noStrike" kern="1200" dirty="0">
                          <a:solidFill>
                            <a:schemeClr val="tx1"/>
                          </a:solidFill>
                          <a:effectLst/>
                          <a:latin typeface="+mn-lt"/>
                          <a:ea typeface="+mn-ea"/>
                          <a:cs typeface="+mn-cs"/>
                        </a:rPr>
                        <a:t>2017-18 </a:t>
                      </a:r>
                    </a:p>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US" sz="1200" u="none" strike="noStrike" kern="1200" dirty="0">
                          <a:solidFill>
                            <a:schemeClr val="tx1"/>
                          </a:solidFill>
                          <a:effectLst/>
                          <a:latin typeface="+mn-lt"/>
                          <a:ea typeface="+mn-ea"/>
                          <a:cs typeface="+mn-cs"/>
                        </a:rPr>
                        <a:t>(ongoing)</a:t>
                      </a:r>
                    </a:p>
                  </a:txBody>
                  <a:tcPr/>
                </a:tc>
                <a:extLst>
                  <a:ext uri="{0D108BD9-81ED-4DB2-BD59-A6C34878D82A}">
                    <a16:rowId xmlns:a16="http://schemas.microsoft.com/office/drawing/2014/main" val="2772216680"/>
                  </a:ext>
                </a:extLst>
              </a:tr>
              <a:tr h="1002763">
                <a:tc>
                  <a:txBody>
                    <a:bodyPr/>
                    <a:lstStyle/>
                    <a:p>
                      <a:r>
                        <a:rPr lang="en-US" sz="1200" dirty="0"/>
                        <a:t>5 </a:t>
                      </a:r>
                      <a:endParaRPr lang="en-US" sz="1200" dirty="0">
                        <a:latin typeface="Times Roman"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u="none" strike="noStrike" kern="1200" dirty="0">
                          <a:solidFill>
                            <a:schemeClr val="tx1"/>
                          </a:solidFill>
                          <a:effectLst/>
                          <a:latin typeface="+mn-lt"/>
                          <a:ea typeface="+mn-ea"/>
                          <a:cs typeface="+mn-cs"/>
                        </a:rPr>
                        <a:t>Develop, use and update teacher education-specific database for rationalized teacher recruitment and CPD programmes.</a:t>
                      </a:r>
                    </a:p>
                  </a:txBody>
                  <a:tcPr/>
                </a:tc>
                <a:tc>
                  <a:txBody>
                    <a:bodyPr/>
                    <a:lstStyle/>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A PDC has been  established  in Karachi division</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Draft Sindh CPD strategic plan developed with PRP support.</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HR Directorate established to maintain data base of teachers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15500 teachers received induction training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5028 teachers received training in reading skills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116 teacher educators received training in reading skills </a:t>
                      </a:r>
                    </a:p>
                  </a:txBody>
                  <a:tcPr/>
                </a:tc>
                <a:tc>
                  <a:txBody>
                    <a:bodyPr/>
                    <a:lstStyle/>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Policy on CPD  has to be developed .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Cost effective Model for CPD  has to be finalized.</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Linkage of PDC with private sector universities have to be maintained </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Establishment of PDC at Divisional HQs</a:t>
                      </a:r>
                    </a:p>
                    <a:p>
                      <a:pPr marL="171450" marR="0" lvl="0" indent="-171450" algn="l" defTabSz="914400"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1200" u="none" strike="noStrike" kern="1200" dirty="0">
                          <a:solidFill>
                            <a:schemeClr val="tx1"/>
                          </a:solidFill>
                          <a:effectLst/>
                          <a:latin typeface="+mn-lt"/>
                          <a:ea typeface="+mn-ea"/>
                          <a:cs typeface="+mn-cs"/>
                        </a:rPr>
                        <a:t>Strengthening of  Curriculum Wing  and PDC in terms of HR and equipment</a:t>
                      </a:r>
                    </a:p>
                  </a:txBody>
                  <a:tcPr/>
                </a:tc>
                <a:tc>
                  <a:txBody>
                    <a:bodyPr/>
                    <a:lstStyle/>
                    <a:p>
                      <a:pPr marL="0" marR="0" lvl="0" indent="0" algn="l" defTabSz="914400" rtl="0" eaLnBrk="1" fontAlgn="t" latinLnBrk="0" hangingPunct="1">
                        <a:lnSpc>
                          <a:spcPct val="100000"/>
                        </a:lnSpc>
                        <a:spcBef>
                          <a:spcPts val="0"/>
                        </a:spcBef>
                        <a:spcAft>
                          <a:spcPts val="0"/>
                        </a:spcAft>
                        <a:buClrTx/>
                        <a:buSzTx/>
                        <a:buFont typeface="Arial" panose="020B0604020202020204" pitchFamily="34" charset="0"/>
                        <a:buNone/>
                        <a:tabLst/>
                        <a:defRPr/>
                      </a:pPr>
                      <a:r>
                        <a:rPr lang="en-US" sz="1200" u="none" strike="noStrike" kern="1200" dirty="0">
                          <a:solidFill>
                            <a:schemeClr val="tx1"/>
                          </a:solidFill>
                          <a:effectLst/>
                          <a:latin typeface="+mn-lt"/>
                          <a:ea typeface="+mn-ea"/>
                          <a:cs typeface="+mn-cs"/>
                        </a:rPr>
                        <a:t>2016-2018</a:t>
                      </a:r>
                    </a:p>
                  </a:txBody>
                  <a:tcPr/>
                </a:tc>
                <a:extLst>
                  <a:ext uri="{0D108BD9-81ED-4DB2-BD59-A6C34878D82A}">
                    <a16:rowId xmlns:a16="http://schemas.microsoft.com/office/drawing/2014/main" val="2708900877"/>
                  </a:ext>
                </a:extLst>
              </a:tr>
            </a:tbl>
          </a:graphicData>
        </a:graphic>
      </p:graphicFrame>
      <p:sp>
        <p:nvSpPr>
          <p:cNvPr id="10" name="Rectangle 9"/>
          <p:cNvSpPr/>
          <p:nvPr/>
        </p:nvSpPr>
        <p:spPr>
          <a:xfrm>
            <a:off x="609600" y="454479"/>
            <a:ext cx="7709452" cy="1169551"/>
          </a:xfrm>
          <a:prstGeom prst="rect">
            <a:avLst/>
          </a:prstGeom>
        </p:spPr>
        <p:txBody>
          <a:bodyPr wrap="square">
            <a:spAutoFit/>
          </a:bodyPr>
          <a:lstStyle/>
          <a:p>
            <a:r>
              <a:rPr lang="en-GB" sz="2000" b="1" dirty="0">
                <a:latin typeface="Calibri" pitchFamily="34" charset="0"/>
                <a:cs typeface="Aldhabi" pitchFamily="2" charset="-78"/>
              </a:rPr>
              <a:t>SESP TARGETS &amp; JESR-I Recommendations</a:t>
            </a:r>
          </a:p>
          <a:p>
            <a:r>
              <a:rPr lang="en-GB" sz="1600" b="1" dirty="0">
                <a:latin typeface="Calibri" pitchFamily="34" charset="0"/>
                <a:cs typeface="Aldhabi" pitchFamily="2" charset="-78"/>
              </a:rPr>
              <a:t>Chapter 9 : Teacher Education </a:t>
            </a:r>
          </a:p>
          <a:p>
            <a:r>
              <a:rPr lang="en-GB" sz="1600" b="1" dirty="0">
                <a:latin typeface="Calibri" pitchFamily="34" charset="0"/>
                <a:cs typeface="Aldhabi" pitchFamily="2" charset="-78"/>
              </a:rPr>
              <a:t>Theme: Quality Education</a:t>
            </a:r>
          </a:p>
          <a:p>
            <a:endParaRPr lang="en-GB" b="1" u="sng" dirty="0">
              <a:solidFill>
                <a:prstClr val="black"/>
              </a:solidFill>
              <a:latin typeface="Aldhabi" pitchFamily="2" charset="-78"/>
              <a:cs typeface="Aldhabi" pitchFamily="2" charset="-78"/>
            </a:endParaRP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4684608"/>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1"/>
          <p:cNvSpPr txBox="1">
            <a:spLocks/>
          </p:cNvSpPr>
          <p:nvPr/>
        </p:nvSpPr>
        <p:spPr>
          <a:xfrm>
            <a:off x="457200" y="152400"/>
            <a:ext cx="82296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b="1" dirty="0"/>
              <a:t>Field Observations</a:t>
            </a:r>
          </a:p>
        </p:txBody>
      </p:sp>
      <p:graphicFrame>
        <p:nvGraphicFramePr>
          <p:cNvPr id="14" name="Content Placeholder 3"/>
          <p:cNvGraphicFramePr>
            <a:graphicFrameLocks/>
          </p:cNvGraphicFramePr>
          <p:nvPr>
            <p:extLst>
              <p:ext uri="{D42A27DB-BD31-4B8C-83A1-F6EECF244321}">
                <p14:modId xmlns:p14="http://schemas.microsoft.com/office/powerpoint/2010/main" val="734732718"/>
              </p:ext>
            </p:extLst>
          </p:nvPr>
        </p:nvGraphicFramePr>
        <p:xfrm>
          <a:off x="533400" y="914400"/>
          <a:ext cx="8458200" cy="5366345"/>
        </p:xfrm>
        <a:graphic>
          <a:graphicData uri="http://schemas.openxmlformats.org/drawingml/2006/table">
            <a:tbl>
              <a:tblPr firstRow="1" bandRow="1">
                <a:tableStyleId>{2D5ABB26-0587-4C30-8999-92F81FD0307C}</a:tableStyleId>
              </a:tblPr>
              <a:tblGrid>
                <a:gridCol w="1295400">
                  <a:extLst>
                    <a:ext uri="{9D8B030D-6E8A-4147-A177-3AD203B41FA5}">
                      <a16:colId xmlns:a16="http://schemas.microsoft.com/office/drawing/2014/main" val="20000"/>
                    </a:ext>
                  </a:extLst>
                </a:gridCol>
                <a:gridCol w="1839967">
                  <a:extLst>
                    <a:ext uri="{9D8B030D-6E8A-4147-A177-3AD203B41FA5}">
                      <a16:colId xmlns:a16="http://schemas.microsoft.com/office/drawing/2014/main" val="20001"/>
                    </a:ext>
                  </a:extLst>
                </a:gridCol>
                <a:gridCol w="5322833">
                  <a:extLst>
                    <a:ext uri="{9D8B030D-6E8A-4147-A177-3AD203B41FA5}">
                      <a16:colId xmlns:a16="http://schemas.microsoft.com/office/drawing/2014/main" val="20002"/>
                    </a:ext>
                  </a:extLst>
                </a:gridCol>
              </a:tblGrid>
              <a:tr h="636685">
                <a:tc>
                  <a:txBody>
                    <a:bodyPr/>
                    <a:lstStyle/>
                    <a:p>
                      <a:pPr marL="0" algn="ctr" defTabSz="914400" rtl="0" eaLnBrk="1" fontAlgn="ctr" latinLnBrk="0" hangingPunct="1"/>
                      <a:r>
                        <a:rPr lang="en-US" sz="1600" b="1" u="none" strike="noStrike" kern="1200" dirty="0">
                          <a:solidFill>
                            <a:schemeClr val="tx1"/>
                          </a:solidFill>
                          <a:effectLst/>
                          <a:latin typeface="+mn-lt"/>
                          <a:ea typeface="+mn-ea"/>
                          <a:cs typeface="+mn-cs"/>
                        </a:rPr>
                        <a:t>Name of Districts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algn="ctr" defTabSz="914400" rtl="0" eaLnBrk="1" fontAlgn="ctr" latinLnBrk="0" hangingPunct="1"/>
                      <a:r>
                        <a:rPr lang="en-US" sz="1600" b="1" u="none" strike="noStrike" kern="1200" dirty="0">
                          <a:solidFill>
                            <a:schemeClr val="tx1"/>
                          </a:solidFill>
                          <a:effectLst/>
                          <a:latin typeface="+mn-lt"/>
                          <a:ea typeface="+mn-ea"/>
                          <a:cs typeface="+mn-cs"/>
                        </a:rPr>
                        <a:t>District Group Members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algn="ctr" defTabSz="914400" rtl="0" eaLnBrk="1" fontAlgn="ctr" latinLnBrk="0" hangingPunct="1"/>
                      <a:r>
                        <a:rPr lang="en-US" sz="1600" b="1" u="none" strike="noStrike" kern="1200" dirty="0">
                          <a:solidFill>
                            <a:schemeClr val="tx1"/>
                          </a:solidFill>
                          <a:effectLst/>
                          <a:latin typeface="+mn-lt"/>
                          <a:ea typeface="+mn-ea"/>
                          <a:cs typeface="+mn-cs"/>
                        </a:rPr>
                        <a:t>Observation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0"/>
                  </a:ext>
                </a:extLst>
              </a:tr>
              <a:tr h="4729660">
                <a:tc>
                  <a:txBody>
                    <a:bodyPr/>
                    <a:lstStyle/>
                    <a:p>
                      <a:r>
                        <a:rPr lang="en-US" sz="1600" b="1" dirty="0"/>
                        <a:t>Hyderabad</a:t>
                      </a:r>
                    </a:p>
                    <a:p>
                      <a:endParaRPr lang="en-US" sz="1600" b="1" dirty="0"/>
                    </a:p>
                    <a:p>
                      <a:endParaRPr lang="en-US" sz="1600" b="1" dirty="0"/>
                    </a:p>
                    <a:p>
                      <a:r>
                        <a:rPr lang="en-US" sz="1600" b="1" dirty="0" err="1"/>
                        <a:t>Larkana</a:t>
                      </a:r>
                      <a:endParaRPr lang="en-US" sz="16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t>Mr.</a:t>
                      </a:r>
                      <a:r>
                        <a:rPr lang="en-US" sz="1600" b="1" baseline="0" dirty="0"/>
                        <a:t> Muhammad </a:t>
                      </a:r>
                      <a:r>
                        <a:rPr lang="en-US" sz="1600" b="1" baseline="0" dirty="0" err="1"/>
                        <a:t>Saghir</a:t>
                      </a:r>
                      <a:r>
                        <a:rPr lang="en-US" sz="1600" b="1" baseline="0" dirty="0"/>
                        <a:t> Shaikh</a:t>
                      </a:r>
                    </a:p>
                    <a:p>
                      <a:r>
                        <a:rPr lang="en-US" sz="1400" baseline="0" dirty="0"/>
                        <a:t>Consultant</a:t>
                      </a:r>
                    </a:p>
                    <a:p>
                      <a:r>
                        <a:rPr lang="en-US" sz="1400" baseline="0" dirty="0"/>
                        <a:t>Techer Performance Management.</a:t>
                      </a:r>
                    </a:p>
                    <a:p>
                      <a:endParaRPr lang="en-US" sz="1400" baseline="0" dirty="0"/>
                    </a:p>
                    <a:p>
                      <a:endParaRPr lang="en-US" sz="1400" baseline="0" dirty="0"/>
                    </a:p>
                    <a:p>
                      <a:endParaRPr lang="en-US" sz="1400" baseline="0" dirty="0"/>
                    </a:p>
                    <a:p>
                      <a:r>
                        <a:rPr lang="en-US" sz="1600" b="1" baseline="0" dirty="0"/>
                        <a:t>Syed Inam Ali Shah</a:t>
                      </a:r>
                    </a:p>
                    <a:p>
                      <a:r>
                        <a:rPr lang="en-US" sz="1400" baseline="0" dirty="0"/>
                        <a:t>Portfolio Manager</a:t>
                      </a:r>
                    </a:p>
                    <a:p>
                      <a:r>
                        <a:rPr lang="en-US" sz="1400" baseline="0" dirty="0"/>
                        <a:t>Teacher  Recruitment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lvl="0" indent="-285750" rtl="0">
                        <a:buFont typeface="Arial" panose="020B0604020202020204" pitchFamily="34" charset="0"/>
                        <a:buChar char="•"/>
                      </a:pPr>
                      <a:r>
                        <a:rPr lang="en-US" sz="1800" kern="1200" dirty="0">
                          <a:solidFill>
                            <a:schemeClr val="tx1"/>
                          </a:solidFill>
                          <a:effectLst/>
                          <a:latin typeface="+mn-lt"/>
                          <a:ea typeface="+mn-ea"/>
                          <a:cs typeface="+mn-cs"/>
                        </a:rPr>
                        <a:t>Non-availability</a:t>
                      </a:r>
                      <a:r>
                        <a:rPr lang="en-US" sz="1800" kern="1200" baseline="0" dirty="0">
                          <a:solidFill>
                            <a:schemeClr val="tx1"/>
                          </a:solidFill>
                          <a:effectLst/>
                          <a:latin typeface="+mn-lt"/>
                          <a:ea typeface="+mn-ea"/>
                          <a:cs typeface="+mn-cs"/>
                        </a:rPr>
                        <a:t> of basic facilities; Electricity, Drinking Water, Bathrooms, Boundary Walls, Furniture &amp; Fixture.</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No Security arrangements for students/schools</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Low Enrolment </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Poor maintenance of the resources </a:t>
                      </a:r>
                      <a:endParaRPr lang="en-US" sz="1800" kern="1200" dirty="0">
                        <a:solidFill>
                          <a:schemeClr val="tx1"/>
                        </a:solidFill>
                        <a:effectLst/>
                        <a:latin typeface="+mn-lt"/>
                        <a:ea typeface="+mn-ea"/>
                        <a:cs typeface="+mn-cs"/>
                      </a:endParaRPr>
                    </a:p>
                    <a:p>
                      <a:pPr marL="0" lvl="0" indent="0" rtl="0">
                        <a:buFont typeface="Arial" panose="020B0604020202020204" pitchFamily="34" charset="0"/>
                        <a:buNone/>
                      </a:pPr>
                      <a:endParaRPr lang="en-US" sz="1800" kern="1200" dirty="0">
                        <a:solidFill>
                          <a:schemeClr val="tx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892963440"/>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787000" y="1127831"/>
            <a:ext cx="7959145" cy="5486400"/>
            <a:chOff x="-12700" y="698501"/>
            <a:chExt cx="9156700" cy="6311899"/>
          </a:xfrm>
        </p:grpSpPr>
        <p:pic>
          <p:nvPicPr>
            <p:cNvPr id="7" name="Picture 6" descr="C:\Users\ENZEE\Pictures\Day -II\GGPS Muslim Town, Taluka Kotri, Jamshoro, Visit 3-09-2016 (7).jpg"/>
            <p:cNvPicPr/>
            <p:nvPr/>
          </p:nvPicPr>
          <p:blipFill>
            <a:blip r:embed="rId5" cstate="print"/>
            <a:srcRect/>
            <a:stretch>
              <a:fillRect/>
            </a:stretch>
          </p:blipFill>
          <p:spPr bwMode="auto">
            <a:xfrm>
              <a:off x="0" y="3809998"/>
              <a:ext cx="4572000" cy="3200402"/>
            </a:xfrm>
            <a:prstGeom prst="rect">
              <a:avLst/>
            </a:prstGeom>
            <a:noFill/>
            <a:ln w="9525">
              <a:noFill/>
              <a:miter lim="800000"/>
              <a:headEnd/>
              <a:tailEnd/>
            </a:ln>
          </p:spPr>
        </p:pic>
        <p:pic>
          <p:nvPicPr>
            <p:cNvPr id="9" name="Picture 8" descr="C:\Users\ENZEE\Pictures\Day -II\GGPS Muslim Town, Taluka Kotri, Jamshoro, Visit 3-09-2016 (6).jpg"/>
            <p:cNvPicPr/>
            <p:nvPr/>
          </p:nvPicPr>
          <p:blipFill>
            <a:blip r:embed="rId6" cstate="print"/>
            <a:srcRect/>
            <a:stretch>
              <a:fillRect/>
            </a:stretch>
          </p:blipFill>
          <p:spPr bwMode="auto">
            <a:xfrm>
              <a:off x="5486400" y="762000"/>
              <a:ext cx="3657600" cy="3124200"/>
            </a:xfrm>
            <a:prstGeom prst="rect">
              <a:avLst/>
            </a:prstGeom>
            <a:noFill/>
            <a:ln w="9525">
              <a:noFill/>
              <a:miter lim="800000"/>
              <a:headEnd/>
              <a:tailEnd/>
            </a:ln>
          </p:spPr>
        </p:pic>
        <p:pic>
          <p:nvPicPr>
            <p:cNvPr id="10" name="Picture 9" descr="IMG-20160905-WA0034.jpg"/>
            <p:cNvPicPr/>
            <p:nvPr/>
          </p:nvPicPr>
          <p:blipFill>
            <a:blip r:embed="rId7" cstate="print"/>
            <a:stretch>
              <a:fillRect/>
            </a:stretch>
          </p:blipFill>
          <p:spPr>
            <a:xfrm>
              <a:off x="4343400" y="3809998"/>
              <a:ext cx="4775201" cy="3048001"/>
            </a:xfrm>
            <a:prstGeom prst="rect">
              <a:avLst/>
            </a:prstGeom>
            <a:ln>
              <a:noFill/>
            </a:ln>
            <a:effectLst>
              <a:softEdge rad="112500"/>
            </a:effectLst>
          </p:spPr>
        </p:pic>
        <p:pic>
          <p:nvPicPr>
            <p:cNvPr id="13" name="Picture 12" descr="C:\Users\ENZEE\Pictures\Day -II\GBPS Telegraph Colony-II, Distt. Jamshoro (7).jpg"/>
            <p:cNvPicPr/>
            <p:nvPr/>
          </p:nvPicPr>
          <p:blipFill>
            <a:blip r:embed="rId8" cstate="print"/>
            <a:srcRect/>
            <a:stretch>
              <a:fillRect/>
            </a:stretch>
          </p:blipFill>
          <p:spPr bwMode="auto">
            <a:xfrm>
              <a:off x="2806700" y="698501"/>
              <a:ext cx="2679700" cy="3187699"/>
            </a:xfrm>
            <a:prstGeom prst="rect">
              <a:avLst/>
            </a:prstGeom>
            <a:noFill/>
            <a:ln w="9525">
              <a:noFill/>
              <a:miter lim="800000"/>
              <a:headEnd/>
              <a:tailEnd/>
            </a:ln>
          </p:spPr>
        </p:pic>
        <p:pic>
          <p:nvPicPr>
            <p:cNvPr id="14" name="Picture 13" descr="C:\Users\ENZEE\Pictures\Day -II\GBPS Telegraph Colony-II, Distt. Jamshoro (3).jpg"/>
            <p:cNvPicPr/>
            <p:nvPr/>
          </p:nvPicPr>
          <p:blipFill>
            <a:blip r:embed="rId9" cstate="print"/>
            <a:srcRect/>
            <a:stretch>
              <a:fillRect/>
            </a:stretch>
          </p:blipFill>
          <p:spPr bwMode="auto">
            <a:xfrm>
              <a:off x="-12700" y="698501"/>
              <a:ext cx="2819400" cy="3187700"/>
            </a:xfrm>
            <a:prstGeom prst="rect">
              <a:avLst/>
            </a:prstGeom>
            <a:noFill/>
            <a:ln w="9525">
              <a:noFill/>
              <a:miter lim="800000"/>
              <a:headEnd/>
              <a:tailEnd/>
            </a:ln>
          </p:spPr>
        </p:pic>
      </p:grpSp>
      <p:sp>
        <p:nvSpPr>
          <p:cNvPr id="2" name="Rectangle 1"/>
          <p:cNvSpPr/>
          <p:nvPr/>
        </p:nvSpPr>
        <p:spPr>
          <a:xfrm>
            <a:off x="763260" y="609599"/>
            <a:ext cx="2360940" cy="400110"/>
          </a:xfrm>
          <a:prstGeom prst="rect">
            <a:avLst/>
          </a:prstGeom>
        </p:spPr>
        <p:txBody>
          <a:bodyPr wrap="square">
            <a:spAutoFit/>
          </a:bodyPr>
          <a:lstStyle/>
          <a:p>
            <a:r>
              <a:rPr lang="en-US" sz="2000" b="1" dirty="0"/>
              <a:t>Pictures</a:t>
            </a:r>
            <a:endParaRPr lang="en-US" sz="2000" dirty="0"/>
          </a:p>
        </p:txBody>
      </p:sp>
    </p:spTree>
    <p:extLst>
      <p:ext uri="{BB962C8B-B14F-4D97-AF65-F5344CB8AC3E}">
        <p14:creationId xmlns:p14="http://schemas.microsoft.com/office/powerpoint/2010/main" val="4145756242"/>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Title 1"/>
          <p:cNvSpPr>
            <a:spLocks noGrp="1"/>
          </p:cNvSpPr>
          <p:nvPr>
            <p:ph type="ctrTitle"/>
          </p:nvPr>
        </p:nvSpPr>
        <p:spPr>
          <a:xfrm>
            <a:off x="685800" y="3025775"/>
            <a:ext cx="7772400" cy="1470025"/>
          </a:xfrm>
        </p:spPr>
        <p:txBody>
          <a:bodyPr>
            <a:normAutofit/>
          </a:bodyPr>
          <a:lstStyle/>
          <a:p>
            <a:r>
              <a:rPr lang="en-US" sz="8800" dirty="0">
                <a:latin typeface="Brush Script MT" panose="03060802040406070304" pitchFamily="66" charset="0"/>
              </a:rPr>
              <a:t>Thanks</a:t>
            </a:r>
          </a:p>
        </p:txBody>
      </p:sp>
      <p:sp>
        <p:nvSpPr>
          <p:cNvPr id="10"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7" name="Picture 2" descr="E:\RSU\SESP\Ph-III\Presentation\JSER\DEsign.jpg"/>
          <p:cNvPicPr>
            <a:picLocks noChangeAspect="1" noChangeArrowheads="1"/>
          </p:cNvPicPr>
          <p:nvPr/>
        </p:nvPicPr>
        <p:blipFill>
          <a:blip r:embed="rId4">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453771"/>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142</TotalTime>
  <Words>1134</Words>
  <Application>Microsoft Office PowerPoint</Application>
  <PresentationFormat>On-screen Show (4:3)</PresentationFormat>
  <Paragraphs>185</Paragraphs>
  <Slides>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Aldhabi</vt:lpstr>
      <vt:lpstr>Arial</vt:lpstr>
      <vt:lpstr>Brush Script MT</vt:lpstr>
      <vt:lpstr>Calibri</vt:lpstr>
      <vt:lpstr>Times Roman</vt:lpstr>
      <vt:lpstr>Office Theme</vt:lpstr>
      <vt:lpstr>Quality Sub Themes: (Curriculum, Text Books, Teachers Training &amp; Development Programs)  </vt:lpstr>
      <vt:lpstr>Disclaimer: This presentation is solely for the purpose of reference and not intended for wider dissemination and preferably to be circulated only within Local Education Group (LEG) Members and the participants of the JESR-II event.   The material in this presentation has been compiled from different sources and for any further clarity, kindly contact Reform Support Unit, Education &amp; Literacy Deptt, Govt of Sindh. </vt:lpstr>
      <vt:lpstr>PowerPoint Presentation</vt:lpstr>
      <vt:lpstr>PowerPoint Presentation</vt:lpstr>
      <vt:lpstr>PowerPoint Presentation</vt:lpstr>
      <vt:lpstr>PowerPoint Presentation</vt:lpstr>
      <vt:lpstr>PowerPoint Presentation</vt:lpstr>
      <vt:lpstr>PowerPoint Presentation</vt:lpstr>
      <vt:lpstr>Thanks</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Mujeeb Khatri</dc:creator>
  <cp:lastModifiedBy>Rana Asif</cp:lastModifiedBy>
  <cp:revision>32</cp:revision>
  <cp:lastPrinted>2016-09-28T06:11:40Z</cp:lastPrinted>
  <dcterms:created xsi:type="dcterms:W3CDTF">2016-09-23T17:12:41Z</dcterms:created>
  <dcterms:modified xsi:type="dcterms:W3CDTF">2016-10-13T05:52:23Z</dcterms:modified>
</cp:coreProperties>
</file>