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275"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33"/>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6396" autoAdjust="0"/>
  </p:normalViewPr>
  <p:slideViewPr>
    <p:cSldViewPr>
      <p:cViewPr varScale="1">
        <p:scale>
          <a:sx n="68" d="100"/>
          <a:sy n="68" d="100"/>
        </p:scale>
        <p:origin x="1440" y="60"/>
      </p:cViewPr>
      <p:guideLst>
        <p:guide orient="horz" pos="2160"/>
        <p:guide pos="2880"/>
      </p:guideLst>
    </p:cSldViewPr>
  </p:slideViewPr>
  <p:notesTextViewPr>
    <p:cViewPr>
      <p:scale>
        <a:sx n="1" d="1"/>
        <a:sy n="1" d="1"/>
      </p:scale>
      <p:origin x="0" y="0"/>
    </p:cViewPr>
  </p:notesTextViewPr>
  <p:notesViewPr>
    <p:cSldViewPr>
      <p:cViewPr varScale="1">
        <p:scale>
          <a:sx n="55" d="100"/>
          <a:sy n="55" d="100"/>
        </p:scale>
        <p:origin x="-2892"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BE6CB0-8E1A-43B3-BB18-7E5466904B82}" type="datetimeFigureOut">
              <a:rPr lang="en-US" smtClean="0"/>
              <a:t>10/13/2016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7E1890A-A39A-46D4-8091-714AA9AA4D3B}" type="slidenum">
              <a:rPr lang="en-US" smtClean="0"/>
              <a:t>‹#›</a:t>
            </a:fld>
            <a:endParaRPr lang="en-US"/>
          </a:p>
        </p:txBody>
      </p:sp>
    </p:spTree>
    <p:extLst>
      <p:ext uri="{BB962C8B-B14F-4D97-AF65-F5344CB8AC3E}">
        <p14:creationId xmlns:p14="http://schemas.microsoft.com/office/powerpoint/2010/main" val="7230052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AE28A7-8AEF-49E2-8703-9F5490C567D3}" type="datetimeFigureOut">
              <a:rPr lang="en-US" smtClean="0"/>
              <a:t>10/13/2016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0D0F55-E999-4720-9AB8-5A813DF1B34C}" type="slidenum">
              <a:rPr lang="en-US" smtClean="0"/>
              <a:t>‹#›</a:t>
            </a:fld>
            <a:endParaRPr lang="en-US"/>
          </a:p>
        </p:txBody>
      </p:sp>
    </p:spTree>
    <p:extLst>
      <p:ext uri="{BB962C8B-B14F-4D97-AF65-F5344CB8AC3E}">
        <p14:creationId xmlns:p14="http://schemas.microsoft.com/office/powerpoint/2010/main" val="3201699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AAA1722-2E89-4E10-B53B-5FF4F9AE00CA}"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56194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C7FF86E-C203-4890-A833-0B6421AF6B67}"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3550942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9DD682-AA9A-4C90-AE9E-FCF2D57F2E0E}"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486674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269AEA-B2C7-469E-9CB5-DB6B5917E3A1}"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1115948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E0F8DC-8F6B-4CCF-8ECA-DB593A3E4C75}"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3413551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640CE6C-15B1-4A0E-B033-A5250B33186F}" type="datetime1">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4143966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B8B02D-C158-47D6-A106-246A81FC4554}" type="datetime1">
              <a:rPr lang="en-US" smtClean="0"/>
              <a:t>10/13/2016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753087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1980CAB-4F69-4ABD-8E0D-46B387A253EE}" type="datetime1">
              <a:rPr lang="en-US" smtClean="0"/>
              <a:t>10/13/2016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580875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CD1C77-5D4E-442C-AF33-7B26E537FC49}" type="datetime1">
              <a:rPr lang="en-US" smtClean="0"/>
              <a:t>10/13/2016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3987970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57DEDF9-FBD7-4F8C-8AEF-A0EADC98EBA8}" type="datetime1">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052321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AE653A-4D38-48C3-B1F2-812D49405D58}" type="datetime1">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1875110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96633">
            <a:alpha val="30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A4AC55-253B-4FF9-9B87-7221F788DACF}" type="datetime1">
              <a:rPr lang="en-US" smtClean="0"/>
              <a:t>10/13/2016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13352E-DE48-4CBE-9FFA-88596BF82E7F}" type="slidenum">
              <a:rPr lang="en-US" smtClean="0"/>
              <a:t>‹#›</a:t>
            </a:fld>
            <a:endParaRPr lang="en-US"/>
          </a:p>
        </p:txBody>
      </p:sp>
    </p:spTree>
    <p:extLst>
      <p:ext uri="{BB962C8B-B14F-4D97-AF65-F5344CB8AC3E}">
        <p14:creationId xmlns:p14="http://schemas.microsoft.com/office/powerpoint/2010/main" val="33879892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8.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9.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10.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11.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12.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13.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14.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3.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4.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5.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6.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7.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2">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flipV="1">
            <a:off x="1104900" y="5690243"/>
            <a:ext cx="2895600" cy="1142690"/>
          </a:xfrm>
          <a:prstGeom prst="rect">
            <a:avLst/>
          </a:prstGeom>
          <a:noFill/>
          <a:ln>
            <a:noFill/>
          </a:ln>
          <a:scene3d>
            <a:camera prst="orthographicFront">
              <a:rot lat="0" lon="0" rev="10799999"/>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1117341" y="1708184"/>
            <a:ext cx="8039100" cy="1603375"/>
          </a:xfrm>
        </p:spPr>
        <p:txBody>
          <a:bodyPr>
            <a:normAutofit fontScale="90000"/>
          </a:bodyPr>
          <a:lstStyle/>
          <a:p>
            <a:r>
              <a:rPr lang="en-GB" b="1" dirty="0">
                <a:solidFill>
                  <a:srgbClr val="996633"/>
                </a:solidFill>
                <a:latin typeface="Calibri" pitchFamily="34" charset="0"/>
                <a:cs typeface="Aldhabi" pitchFamily="2" charset="-78"/>
              </a:rPr>
              <a:t>Access to Education</a:t>
            </a:r>
            <a:br>
              <a:rPr lang="en-GB" b="1" dirty="0">
                <a:solidFill>
                  <a:srgbClr val="996633"/>
                </a:solidFill>
                <a:latin typeface="Calibri" pitchFamily="34" charset="0"/>
                <a:cs typeface="Aldhabi" pitchFamily="2" charset="-78"/>
              </a:rPr>
            </a:br>
            <a:r>
              <a:rPr lang="en-US" sz="2200" i="1" dirty="0">
                <a:solidFill>
                  <a:srgbClr val="996633"/>
                </a:solidFill>
              </a:rPr>
              <a:t>Sub Themes: (ECCE, Primary, Elementary, Secondary, Non Formal Education, Gender Equality &amp; Public Private Partnership)</a:t>
            </a:r>
            <a:r>
              <a:rPr lang="en-US" i="1" dirty="0">
                <a:solidFill>
                  <a:srgbClr val="996633"/>
                </a:solidFill>
              </a:rPr>
              <a:t> </a:t>
            </a:r>
            <a:r>
              <a:rPr lang="en-US" dirty="0"/>
              <a:t>	</a:t>
            </a:r>
          </a:p>
        </p:txBody>
      </p:sp>
      <p:sp>
        <p:nvSpPr>
          <p:cNvPr id="3" name="Subtitle 2"/>
          <p:cNvSpPr>
            <a:spLocks noGrp="1"/>
          </p:cNvSpPr>
          <p:nvPr>
            <p:ph type="subTitle" idx="1"/>
          </p:nvPr>
        </p:nvSpPr>
        <p:spPr>
          <a:xfrm>
            <a:off x="1104900" y="3581399"/>
            <a:ext cx="8039100" cy="2282825"/>
          </a:xfrm>
        </p:spPr>
        <p:txBody>
          <a:bodyPr>
            <a:normAutofit/>
          </a:bodyPr>
          <a:lstStyle/>
          <a:p>
            <a:r>
              <a:rPr lang="en-US" dirty="0">
                <a:solidFill>
                  <a:schemeClr val="tx1"/>
                </a:solidFill>
              </a:rPr>
              <a:t>By: Ms. Alia M Shahid</a:t>
            </a:r>
          </a:p>
          <a:p>
            <a:r>
              <a:rPr lang="en-US" sz="2400" dirty="0">
                <a:solidFill>
                  <a:schemeClr val="tx1"/>
                </a:solidFill>
              </a:rPr>
              <a:t>Special Secretary Schools </a:t>
            </a:r>
          </a:p>
          <a:p>
            <a:r>
              <a:rPr lang="en-US" sz="2400" dirty="0">
                <a:solidFill>
                  <a:schemeClr val="tx1"/>
                </a:solidFill>
              </a:rPr>
              <a:t>Education &amp; Literacy Department, </a:t>
            </a:r>
            <a:r>
              <a:rPr lang="en-US" sz="2400" dirty="0" err="1">
                <a:solidFill>
                  <a:schemeClr val="tx1"/>
                </a:solidFill>
              </a:rPr>
              <a:t>Govt</a:t>
            </a:r>
            <a:r>
              <a:rPr lang="en-US" sz="2400" dirty="0">
                <a:solidFill>
                  <a:schemeClr val="tx1"/>
                </a:solidFill>
              </a:rPr>
              <a:t> of Sindh</a:t>
            </a:r>
          </a:p>
          <a:p>
            <a:r>
              <a:rPr lang="en-US" sz="2400" dirty="0">
                <a:solidFill>
                  <a:schemeClr val="tx1"/>
                </a:solidFill>
              </a:rPr>
              <a:t>27 September, 2016</a:t>
            </a:r>
          </a:p>
        </p:txBody>
      </p:sp>
      <p:pic>
        <p:nvPicPr>
          <p:cNvPr id="1026" name="Picture 2" descr="E:\RSU\SESP\Ph-III\Presentation\JSER\DEsign.jpg"/>
          <p:cNvPicPr>
            <a:picLocks noChangeAspect="1" noChangeArrowheads="1"/>
          </p:cNvPicPr>
          <p:nvPr/>
        </p:nvPicPr>
        <p:blipFill>
          <a:blip r:embed="rId3">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1104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13"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4" name="Picture 3" descr="C:\Users\Mujeeb Khatri\Desktop\sindhgovt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17644" y="-27295"/>
            <a:ext cx="426356" cy="48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0662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Rectangle 8"/>
          <p:cNvSpPr/>
          <p:nvPr/>
        </p:nvSpPr>
        <p:spPr>
          <a:xfrm>
            <a:off x="748748" y="555248"/>
            <a:ext cx="7709452" cy="892552"/>
          </a:xfrm>
          <a:prstGeom prst="rect">
            <a:avLst/>
          </a:prstGeom>
        </p:spPr>
        <p:txBody>
          <a:bodyPr wrap="square">
            <a:spAutoFit/>
          </a:bodyPr>
          <a:lstStyle/>
          <a:p>
            <a:r>
              <a:rPr lang="en-GB" sz="2000" b="1" dirty="0">
                <a:solidFill>
                  <a:srgbClr val="996633"/>
                </a:solidFill>
                <a:latin typeface="Calibri" pitchFamily="34" charset="0"/>
                <a:cs typeface="Aldhabi" pitchFamily="2" charset="-78"/>
              </a:rPr>
              <a:t>SESP TARGETS &amp; JESR-I Recommendations</a:t>
            </a:r>
          </a:p>
          <a:p>
            <a:r>
              <a:rPr lang="en-GB" sz="1600" b="1" dirty="0">
                <a:solidFill>
                  <a:srgbClr val="996633"/>
                </a:solidFill>
                <a:latin typeface="Calibri" pitchFamily="34" charset="0"/>
                <a:cs typeface="Aldhabi" pitchFamily="2" charset="-78"/>
              </a:rPr>
              <a:t>Chapter 8 : Literacy and Non-Formal Basic Education </a:t>
            </a:r>
            <a:br>
              <a:rPr lang="en-GB" sz="1600" b="1" dirty="0">
                <a:solidFill>
                  <a:srgbClr val="996633"/>
                </a:solidFill>
                <a:latin typeface="Calibri" pitchFamily="34" charset="0"/>
                <a:cs typeface="Aldhabi" pitchFamily="2" charset="-78"/>
              </a:rPr>
            </a:br>
            <a:r>
              <a:rPr lang="en-GB" sz="1600" b="1" dirty="0">
                <a:solidFill>
                  <a:srgbClr val="996633"/>
                </a:solidFill>
                <a:latin typeface="Calibri" pitchFamily="34" charset="0"/>
                <a:cs typeface="Aldhabi" pitchFamily="2" charset="-78"/>
              </a:rPr>
              <a:t>Theme: Access to Education</a:t>
            </a:r>
          </a:p>
        </p:txBody>
      </p:sp>
      <p:graphicFrame>
        <p:nvGraphicFramePr>
          <p:cNvPr id="10" name="Table 9"/>
          <p:cNvGraphicFramePr>
            <a:graphicFrameLocks noGrp="1"/>
          </p:cNvGraphicFramePr>
          <p:nvPr>
            <p:extLst>
              <p:ext uri="{D42A27DB-BD31-4B8C-83A1-F6EECF244321}">
                <p14:modId xmlns:p14="http://schemas.microsoft.com/office/powerpoint/2010/main" val="3787762872"/>
              </p:ext>
            </p:extLst>
          </p:nvPr>
        </p:nvGraphicFramePr>
        <p:xfrm>
          <a:off x="571500" y="1600200"/>
          <a:ext cx="8063947" cy="4495800"/>
        </p:xfrm>
        <a:graphic>
          <a:graphicData uri="http://schemas.openxmlformats.org/drawingml/2006/table">
            <a:tbl>
              <a:tblPr firstRow="1" bandRow="1">
                <a:tableStyleId>{5940675A-B579-460E-94D1-54222C63F5DA}</a:tableStyleId>
              </a:tblPr>
              <a:tblGrid>
                <a:gridCol w="4191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2590800">
                  <a:extLst>
                    <a:ext uri="{9D8B030D-6E8A-4147-A177-3AD203B41FA5}">
                      <a16:colId xmlns:a16="http://schemas.microsoft.com/office/drawing/2014/main" val="20002"/>
                    </a:ext>
                  </a:extLst>
                </a:gridCol>
                <a:gridCol w="1981200">
                  <a:extLst>
                    <a:ext uri="{9D8B030D-6E8A-4147-A177-3AD203B41FA5}">
                      <a16:colId xmlns:a16="http://schemas.microsoft.com/office/drawing/2014/main" val="20003"/>
                    </a:ext>
                  </a:extLst>
                </a:gridCol>
                <a:gridCol w="1548847">
                  <a:extLst>
                    <a:ext uri="{9D8B030D-6E8A-4147-A177-3AD203B41FA5}">
                      <a16:colId xmlns:a16="http://schemas.microsoft.com/office/drawing/2014/main" val="20004"/>
                    </a:ext>
                  </a:extLst>
                </a:gridCol>
              </a:tblGrid>
              <a:tr h="594360">
                <a:tc>
                  <a:txBody>
                    <a:bodyPr/>
                    <a:lstStyle/>
                    <a:p>
                      <a:pPr algn="ctr"/>
                      <a:r>
                        <a:rPr lang="en-US" sz="1400" b="1" dirty="0">
                          <a:solidFill>
                            <a:schemeClr val="bg1"/>
                          </a:solidFill>
                        </a:rPr>
                        <a:t>S #</a:t>
                      </a:r>
                    </a:p>
                  </a:txBody>
                  <a:tcPr>
                    <a:solidFill>
                      <a:srgbClr val="996633"/>
                    </a:solidFill>
                  </a:tcPr>
                </a:tc>
                <a:tc>
                  <a:txBody>
                    <a:bodyPr/>
                    <a:lstStyle/>
                    <a:p>
                      <a:pPr algn="ctr"/>
                      <a:r>
                        <a:rPr lang="en-US" sz="1400" b="1" baseline="0" dirty="0">
                          <a:solidFill>
                            <a:schemeClr val="bg1"/>
                          </a:solidFill>
                        </a:rPr>
                        <a:t>Strategic Objectives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a:t>
                      </a:r>
                      <a:r>
                        <a:rPr lang="en-US" sz="1400" b="1" baseline="0" dirty="0">
                          <a:solidFill>
                            <a:schemeClr val="bg1"/>
                          </a:solidFill>
                        </a:rPr>
                        <a:t> </a:t>
                      </a:r>
                    </a:p>
                    <a:p>
                      <a:pPr algn="ctr"/>
                      <a:r>
                        <a:rPr lang="en-US" sz="1400" b="1" baseline="0" dirty="0">
                          <a:solidFill>
                            <a:schemeClr val="bg1"/>
                          </a:solidFill>
                        </a:rPr>
                        <a:t>Status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 Challenges</a:t>
                      </a:r>
                    </a:p>
                  </a:txBody>
                  <a:tcPr>
                    <a:solidFill>
                      <a:srgbClr val="996633"/>
                    </a:solidFill>
                  </a:tcPr>
                </a:tc>
                <a:tc>
                  <a:txBody>
                    <a:bodyPr/>
                    <a:lstStyle/>
                    <a:p>
                      <a:pPr algn="ctr"/>
                      <a:r>
                        <a:rPr lang="en-US" sz="1400" b="1" dirty="0">
                          <a:solidFill>
                            <a:schemeClr val="bg1"/>
                          </a:solidFill>
                        </a:rPr>
                        <a:t>Timelines</a:t>
                      </a:r>
                    </a:p>
                  </a:txBody>
                  <a:tcPr>
                    <a:solidFill>
                      <a:srgbClr val="996633"/>
                    </a:solidFill>
                  </a:tcPr>
                </a:tc>
                <a:extLst>
                  <a:ext uri="{0D108BD9-81ED-4DB2-BD59-A6C34878D82A}">
                    <a16:rowId xmlns:a16="http://schemas.microsoft.com/office/drawing/2014/main" val="10000"/>
                  </a:ext>
                </a:extLst>
              </a:tr>
              <a:tr h="701040">
                <a:tc>
                  <a:txBody>
                    <a:bodyPr/>
                    <a:lstStyle/>
                    <a:p>
                      <a:r>
                        <a:rPr lang="en-US" sz="1200" dirty="0"/>
                        <a:t>22. </a:t>
                      </a:r>
                    </a:p>
                  </a:txBody>
                  <a:tcPr/>
                </a:tc>
                <a:tc>
                  <a:txBody>
                    <a:bodyPr/>
                    <a:lstStyle/>
                    <a:p>
                      <a:pPr marL="0" algn="l" defTabSz="914400" rtl="0" eaLnBrk="1" latinLnBrk="0" hangingPunct="1"/>
                      <a:r>
                        <a:rPr lang="en-GB" sz="1400" b="1" kern="1200" dirty="0"/>
                        <a:t>Develop an accreditation and</a:t>
                      </a:r>
                    </a:p>
                    <a:p>
                      <a:pPr marL="0" algn="l" defTabSz="914400" rtl="0" eaLnBrk="1" latinLnBrk="0" hangingPunct="1"/>
                      <a:r>
                        <a:rPr lang="en-GB" sz="1400" b="1" kern="1200" dirty="0"/>
                        <a:t>certification mechanism for</a:t>
                      </a:r>
                    </a:p>
                    <a:p>
                      <a:pPr marL="0" algn="l" defTabSz="914400" rtl="0" eaLnBrk="1" latinLnBrk="0" hangingPunct="1"/>
                      <a:r>
                        <a:rPr lang="en-GB" sz="1400" b="1" kern="1200" dirty="0"/>
                        <a:t>mainstreaming students from ALP and NFBE  </a:t>
                      </a:r>
                      <a:r>
                        <a:rPr lang="en-US" altLang="en-GB" sz="1400" b="1" kern="1200" dirty="0"/>
                        <a:t>p</a:t>
                      </a:r>
                      <a:r>
                        <a:rPr lang="en-GB" sz="1400" b="1" kern="1200" dirty="0"/>
                        <a:t>rogrammes</a:t>
                      </a:r>
                      <a:endParaRPr lang="en-GB" sz="1400" b="1" kern="1200" dirty="0">
                        <a:solidFill>
                          <a:schemeClr val="dk1"/>
                        </a:solidFill>
                        <a:latin typeface="+mn-lt"/>
                        <a:ea typeface="+mn-ea"/>
                        <a:cs typeface="+mn-cs"/>
                      </a:endParaRPr>
                    </a:p>
                  </a:txBody>
                  <a:tcPr/>
                </a:tc>
                <a:tc>
                  <a:txBody>
                    <a:bodyPr/>
                    <a:lstStyle/>
                    <a:p>
                      <a:pPr marL="171450" indent="-171450">
                        <a:buFont typeface="Arial" panose="020B0604020202020204" pitchFamily="34" charset="0"/>
                        <a:buChar char="•"/>
                      </a:pPr>
                      <a:r>
                        <a:rPr lang="en-GB" sz="1200" dirty="0"/>
                        <a:t>Draft</a:t>
                      </a:r>
                      <a:r>
                        <a:rPr lang="en-GB" sz="1200" baseline="0" dirty="0"/>
                        <a:t> is ready </a:t>
                      </a:r>
                      <a:endParaRPr lang="en-GB" sz="1200" dirty="0"/>
                    </a:p>
                  </a:txBody>
                  <a:tcPr/>
                </a:tc>
                <a:tc>
                  <a:txBody>
                    <a:bodyPr/>
                    <a:lstStyle/>
                    <a:p>
                      <a:r>
                        <a:rPr lang="en-GB" sz="1200" dirty="0"/>
                        <a:t>Approval</a:t>
                      </a:r>
                      <a:r>
                        <a:rPr lang="en-GB" sz="1200" baseline="0" dirty="0"/>
                        <a:t> and implementation at district level</a:t>
                      </a:r>
                      <a:endParaRPr lang="en-GB" sz="1200" dirty="0"/>
                    </a:p>
                  </a:txBody>
                  <a:tcPr/>
                </a:tc>
                <a:tc>
                  <a:txBody>
                    <a:bodyPr/>
                    <a:lstStyle/>
                    <a:p>
                      <a:r>
                        <a:rPr lang="en-GB" sz="1200" dirty="0"/>
                        <a:t>2017-18</a:t>
                      </a:r>
                    </a:p>
                  </a:txBody>
                  <a:tcPr/>
                </a:tc>
                <a:extLst>
                  <a:ext uri="{0D108BD9-81ED-4DB2-BD59-A6C34878D82A}">
                    <a16:rowId xmlns:a16="http://schemas.microsoft.com/office/drawing/2014/main" val="10001"/>
                  </a:ext>
                </a:extLst>
              </a:tr>
              <a:tr h="868680">
                <a:tc>
                  <a:txBody>
                    <a:bodyPr/>
                    <a:lstStyle/>
                    <a:p>
                      <a:r>
                        <a:rPr lang="en-US" sz="1200" kern="1200" dirty="0"/>
                        <a:t>23. </a:t>
                      </a:r>
                      <a:endParaRPr lang="en-US" sz="1200" kern="1200" dirty="0">
                        <a:solidFill>
                          <a:schemeClr val="dk1"/>
                        </a:solidFill>
                        <a:latin typeface="+mn-lt"/>
                        <a:ea typeface="+mn-ea"/>
                        <a:cs typeface="+mn-cs"/>
                      </a:endParaRPr>
                    </a:p>
                  </a:txBody>
                  <a:tcPr/>
                </a:tc>
                <a:tc>
                  <a:txBody>
                    <a:bodyPr/>
                    <a:lstStyle/>
                    <a:p>
                      <a:pPr marL="0" algn="l" defTabSz="914400" rtl="0" eaLnBrk="1" latinLnBrk="0" hangingPunct="1"/>
                      <a:r>
                        <a:rPr lang="en-GB" sz="1400" b="1" kern="1200" dirty="0"/>
                        <a:t> Strengthening</a:t>
                      </a:r>
                      <a:r>
                        <a:rPr lang="en-GB" sz="1400" b="1" kern="1200" baseline="0" dirty="0"/>
                        <a:t> Directorate of ALP and</a:t>
                      </a:r>
                      <a:r>
                        <a:rPr lang="en-GB" sz="1400" b="1" kern="1200" dirty="0"/>
                        <a:t> NFBE and provision of budget</a:t>
                      </a:r>
                      <a:endParaRPr lang="en-GB" sz="1400" b="1" kern="1200" dirty="0">
                        <a:solidFill>
                          <a:schemeClr val="dk1"/>
                        </a:solidFill>
                        <a:latin typeface="+mn-lt"/>
                        <a:ea typeface="+mn-ea"/>
                        <a:cs typeface="+mn-cs"/>
                      </a:endParaRPr>
                    </a:p>
                  </a:txBody>
                  <a:tcPr/>
                </a:tc>
                <a:tc>
                  <a:txBody>
                    <a:bodyPr/>
                    <a:lstStyle/>
                    <a:p>
                      <a:pPr marL="171450" indent="-171450">
                        <a:buFont typeface="Arial" panose="020B0604020202020204" pitchFamily="34" charset="0"/>
                        <a:buChar char="•"/>
                      </a:pPr>
                      <a:r>
                        <a:rPr lang="en-GB" sz="1200" dirty="0"/>
                        <a:t>Current</a:t>
                      </a:r>
                      <a:r>
                        <a:rPr lang="en-GB" sz="1200" baseline="0" dirty="0"/>
                        <a:t> year ADP allocations:</a:t>
                      </a:r>
                      <a:endParaRPr lang="en-GB" sz="1200" dirty="0"/>
                    </a:p>
                    <a:p>
                      <a:pPr marL="171450" indent="-171450">
                        <a:buFont typeface="Arial" panose="020B0604020202020204" pitchFamily="34" charset="0"/>
                        <a:buChar char="•"/>
                      </a:pPr>
                      <a:r>
                        <a:rPr lang="en-GB" sz="1200" dirty="0"/>
                        <a:t>PKR</a:t>
                      </a:r>
                      <a:r>
                        <a:rPr lang="en-GB" sz="1200" baseline="0" dirty="0"/>
                        <a:t> </a:t>
                      </a:r>
                      <a:r>
                        <a:rPr lang="en-GB" sz="1200" dirty="0"/>
                        <a:t>10 million NFBE</a:t>
                      </a:r>
                    </a:p>
                    <a:p>
                      <a:pPr marL="171450" indent="-171450">
                        <a:buFont typeface="Arial" panose="020B0604020202020204" pitchFamily="34" charset="0"/>
                        <a:buChar char="•"/>
                      </a:pPr>
                      <a:r>
                        <a:rPr lang="en-GB" sz="1200" dirty="0"/>
                        <a:t>PKR 10</a:t>
                      </a:r>
                      <a:r>
                        <a:rPr lang="en-GB" sz="1200" baseline="0" dirty="0"/>
                        <a:t> million ALP</a:t>
                      </a:r>
                    </a:p>
                    <a:p>
                      <a:pPr marL="171450" indent="-171450">
                        <a:buFont typeface="Arial" panose="020B0604020202020204" pitchFamily="34" charset="0"/>
                        <a:buChar char="•"/>
                      </a:pPr>
                      <a:endParaRPr lang="en-GB" sz="1200" baseline="0" dirty="0"/>
                    </a:p>
                    <a:p>
                      <a:pPr marL="171450" indent="-171450">
                        <a:buFont typeface="Arial" panose="020B0604020202020204" pitchFamily="34" charset="0"/>
                        <a:buChar char="•"/>
                      </a:pPr>
                      <a:r>
                        <a:rPr lang="en-GB" sz="1200" baseline="0" dirty="0"/>
                        <a:t>Proposed allocation for next fiscal year</a:t>
                      </a:r>
                    </a:p>
                    <a:p>
                      <a:pPr marL="171450" indent="-171450">
                        <a:buFont typeface="Arial" panose="020B0604020202020204" pitchFamily="34" charset="0"/>
                        <a:buChar char="•"/>
                      </a:pPr>
                      <a:endParaRPr lang="en-GB" sz="1200" baseline="0" dirty="0"/>
                    </a:p>
                    <a:p>
                      <a:pPr marL="171450" indent="-171450">
                        <a:buFont typeface="Arial" panose="020B0604020202020204" pitchFamily="34" charset="0"/>
                        <a:buChar char="•"/>
                      </a:pPr>
                      <a:r>
                        <a:rPr lang="en-GB" sz="1200" dirty="0"/>
                        <a:t>PKR 30 million NFBE</a:t>
                      </a:r>
                    </a:p>
                    <a:p>
                      <a:pPr marL="171450" indent="-171450">
                        <a:buFont typeface="Arial" panose="020B0604020202020204" pitchFamily="34" charset="0"/>
                        <a:buChar char="•"/>
                      </a:pPr>
                      <a:r>
                        <a:rPr lang="en-GB" sz="1200" dirty="0"/>
                        <a:t>PKR 30</a:t>
                      </a:r>
                      <a:r>
                        <a:rPr lang="en-GB" sz="1200" baseline="0" dirty="0"/>
                        <a:t> million ALP</a:t>
                      </a:r>
                    </a:p>
                    <a:p>
                      <a:pPr marL="171450" indent="-171450">
                        <a:buFont typeface="Arial" panose="020B0604020202020204" pitchFamily="34" charset="0"/>
                        <a:buChar char="•"/>
                      </a:pPr>
                      <a:endParaRPr lang="en-GB" sz="1200" dirty="0"/>
                    </a:p>
                    <a:p>
                      <a:pPr marL="171450" indent="-171450">
                        <a:buFont typeface="Arial" panose="020B0604020202020204" pitchFamily="34" charset="0"/>
                        <a:buChar char="•"/>
                      </a:pPr>
                      <a:r>
                        <a:rPr lang="en-GB" sz="1200" dirty="0"/>
                        <a:t>Monitoring mechanism developed</a:t>
                      </a:r>
                      <a:r>
                        <a:rPr lang="en-GB" sz="1200" baseline="0" dirty="0"/>
                        <a:t>.</a:t>
                      </a:r>
                      <a:endParaRPr lang="en-GB" sz="1200" dirty="0"/>
                    </a:p>
                  </a:txBody>
                  <a:tcPr/>
                </a:tc>
                <a:tc>
                  <a:txBody>
                    <a:bodyPr/>
                    <a:lstStyle/>
                    <a:p>
                      <a:r>
                        <a:rPr lang="en-GB" sz="1200" dirty="0"/>
                        <a:t>Timely</a:t>
                      </a:r>
                      <a:r>
                        <a:rPr lang="en-GB" sz="1200" baseline="0" dirty="0"/>
                        <a:t> r</a:t>
                      </a:r>
                      <a:r>
                        <a:rPr lang="en-GB" sz="1200" dirty="0"/>
                        <a:t>eleases and utilization</a:t>
                      </a:r>
                    </a:p>
                    <a:p>
                      <a:endParaRPr lang="en-GB" sz="1200" dirty="0"/>
                    </a:p>
                    <a:p>
                      <a:endParaRPr lang="en-GB" sz="1200" dirty="0"/>
                    </a:p>
                    <a:p>
                      <a:endParaRPr lang="en-GB" sz="1200" dirty="0"/>
                    </a:p>
                    <a:p>
                      <a:endParaRPr lang="en-GB" sz="1200" dirty="0"/>
                    </a:p>
                    <a:p>
                      <a:endParaRPr lang="en-GB" sz="1200" dirty="0"/>
                    </a:p>
                    <a:p>
                      <a:endParaRPr lang="en-GB" sz="1200" dirty="0"/>
                    </a:p>
                    <a:p>
                      <a:endParaRPr lang="en-GB" sz="1200" dirty="0"/>
                    </a:p>
                    <a:p>
                      <a:r>
                        <a:rPr lang="en-GB" sz="1200" dirty="0"/>
                        <a:t>Approval in process</a:t>
                      </a:r>
                    </a:p>
                  </a:txBody>
                  <a:tcPr/>
                </a:tc>
                <a:tc>
                  <a:txBody>
                    <a:bodyPr/>
                    <a:lstStyle/>
                    <a:p>
                      <a:r>
                        <a:rPr lang="en-GB" sz="1200" dirty="0"/>
                        <a:t>2016-17</a:t>
                      </a:r>
                    </a:p>
                    <a:p>
                      <a:endParaRPr lang="en-GB" sz="1200" dirty="0"/>
                    </a:p>
                    <a:p>
                      <a:endParaRPr lang="en-GB" sz="1200" dirty="0"/>
                    </a:p>
                    <a:p>
                      <a:endParaRPr lang="en-GB" sz="1200" dirty="0"/>
                    </a:p>
                    <a:p>
                      <a:endParaRPr lang="en-GB" sz="1200" dirty="0"/>
                    </a:p>
                    <a:p>
                      <a:endParaRPr lang="en-GB" sz="1200" dirty="0"/>
                    </a:p>
                    <a:p>
                      <a:endParaRPr lang="en-GB" sz="1200" dirty="0"/>
                    </a:p>
                    <a:p>
                      <a:endParaRPr lang="en-GB" sz="1200" dirty="0"/>
                    </a:p>
                    <a:p>
                      <a:endParaRPr lang="en-GB" sz="1200" dirty="0"/>
                    </a:p>
                    <a:p>
                      <a:r>
                        <a:rPr lang="en-GB" sz="1200" dirty="0"/>
                        <a:t>December 2016</a:t>
                      </a:r>
                    </a:p>
                  </a:txBody>
                  <a:tcPr/>
                </a:tc>
                <a:extLst>
                  <a:ext uri="{0D108BD9-81ED-4DB2-BD59-A6C34878D82A}">
                    <a16:rowId xmlns:a16="http://schemas.microsoft.com/office/drawing/2014/main" val="10002"/>
                  </a:ext>
                </a:extLst>
              </a:tr>
            </a:tbl>
          </a:graphicData>
        </a:graphic>
      </p:graphicFrame>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6485809"/>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Rectangle 8"/>
          <p:cNvSpPr/>
          <p:nvPr/>
        </p:nvSpPr>
        <p:spPr>
          <a:xfrm>
            <a:off x="609600" y="609600"/>
            <a:ext cx="7709452" cy="892552"/>
          </a:xfrm>
          <a:prstGeom prst="rect">
            <a:avLst/>
          </a:prstGeom>
        </p:spPr>
        <p:txBody>
          <a:bodyPr wrap="square">
            <a:spAutoFit/>
          </a:bodyPr>
          <a:lstStyle/>
          <a:p>
            <a:r>
              <a:rPr lang="en-GB" sz="2000" b="1" dirty="0">
                <a:solidFill>
                  <a:srgbClr val="996633"/>
                </a:solidFill>
                <a:latin typeface="Calibri" pitchFamily="34" charset="0"/>
                <a:cs typeface="Aldhabi" pitchFamily="2" charset="-78"/>
              </a:rPr>
              <a:t>SESP TARGETS &amp; JESR-I Recommendations</a:t>
            </a:r>
          </a:p>
          <a:p>
            <a:r>
              <a:rPr lang="en-GB" sz="1600" b="1" dirty="0">
                <a:solidFill>
                  <a:srgbClr val="996633"/>
                </a:solidFill>
                <a:latin typeface="Calibri" pitchFamily="34" charset="0"/>
                <a:cs typeface="Aldhabi" pitchFamily="2" charset="-78"/>
              </a:rPr>
              <a:t>Chapter 12: Cross cutting issues and Priority Areas</a:t>
            </a:r>
          </a:p>
          <a:p>
            <a:r>
              <a:rPr lang="en-GB" sz="1600" b="1" dirty="0">
                <a:solidFill>
                  <a:srgbClr val="996633"/>
                </a:solidFill>
                <a:latin typeface="Calibri" pitchFamily="34" charset="0"/>
                <a:cs typeface="Aldhabi" pitchFamily="2" charset="-78"/>
              </a:rPr>
              <a:t>12.2 Public Private Partnership</a:t>
            </a:r>
          </a:p>
        </p:txBody>
      </p:sp>
      <p:graphicFrame>
        <p:nvGraphicFramePr>
          <p:cNvPr id="10" name="Table 9"/>
          <p:cNvGraphicFramePr>
            <a:graphicFrameLocks noGrp="1"/>
          </p:cNvGraphicFramePr>
          <p:nvPr>
            <p:extLst>
              <p:ext uri="{D42A27DB-BD31-4B8C-83A1-F6EECF244321}">
                <p14:modId xmlns:p14="http://schemas.microsoft.com/office/powerpoint/2010/main" val="2860492024"/>
              </p:ext>
            </p:extLst>
          </p:nvPr>
        </p:nvGraphicFramePr>
        <p:xfrm>
          <a:off x="612775" y="1600200"/>
          <a:ext cx="8226425" cy="4256405"/>
        </p:xfrm>
        <a:graphic>
          <a:graphicData uri="http://schemas.openxmlformats.org/drawingml/2006/table">
            <a:tbl>
              <a:tblPr firstRow="1" bandRow="1">
                <a:tableStyleId>{5940675A-B579-460E-94D1-54222C63F5DA}</a:tableStyleId>
              </a:tblPr>
              <a:tblGrid>
                <a:gridCol w="427355">
                  <a:extLst>
                    <a:ext uri="{9D8B030D-6E8A-4147-A177-3AD203B41FA5}">
                      <a16:colId xmlns:a16="http://schemas.microsoft.com/office/drawing/2014/main" val="20000"/>
                    </a:ext>
                  </a:extLst>
                </a:gridCol>
                <a:gridCol w="1555115">
                  <a:extLst>
                    <a:ext uri="{9D8B030D-6E8A-4147-A177-3AD203B41FA5}">
                      <a16:colId xmlns:a16="http://schemas.microsoft.com/office/drawing/2014/main" val="20001"/>
                    </a:ext>
                  </a:extLst>
                </a:gridCol>
                <a:gridCol w="2642870">
                  <a:extLst>
                    <a:ext uri="{9D8B030D-6E8A-4147-A177-3AD203B41FA5}">
                      <a16:colId xmlns:a16="http://schemas.microsoft.com/office/drawing/2014/main" val="20002"/>
                    </a:ext>
                  </a:extLst>
                </a:gridCol>
                <a:gridCol w="2020570">
                  <a:extLst>
                    <a:ext uri="{9D8B030D-6E8A-4147-A177-3AD203B41FA5}">
                      <a16:colId xmlns:a16="http://schemas.microsoft.com/office/drawing/2014/main" val="20003"/>
                    </a:ext>
                  </a:extLst>
                </a:gridCol>
                <a:gridCol w="1580515">
                  <a:extLst>
                    <a:ext uri="{9D8B030D-6E8A-4147-A177-3AD203B41FA5}">
                      <a16:colId xmlns:a16="http://schemas.microsoft.com/office/drawing/2014/main" val="20004"/>
                    </a:ext>
                  </a:extLst>
                </a:gridCol>
              </a:tblGrid>
              <a:tr h="751205">
                <a:tc>
                  <a:txBody>
                    <a:bodyPr/>
                    <a:lstStyle/>
                    <a:p>
                      <a:pPr algn="ctr"/>
                      <a:r>
                        <a:rPr lang="en-US" sz="1400" b="1" dirty="0">
                          <a:solidFill>
                            <a:schemeClr val="bg1"/>
                          </a:solidFill>
                        </a:rPr>
                        <a:t>S #</a:t>
                      </a:r>
                    </a:p>
                  </a:txBody>
                  <a:tcPr>
                    <a:solidFill>
                      <a:srgbClr val="996633"/>
                    </a:solidFill>
                  </a:tcPr>
                </a:tc>
                <a:tc>
                  <a:txBody>
                    <a:bodyPr/>
                    <a:lstStyle/>
                    <a:p>
                      <a:pPr algn="ctr"/>
                      <a:r>
                        <a:rPr lang="en-US" sz="1400" b="1" baseline="0" dirty="0">
                          <a:solidFill>
                            <a:schemeClr val="bg1"/>
                          </a:solidFill>
                        </a:rPr>
                        <a:t>Strategic Objectives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a:t>
                      </a:r>
                      <a:r>
                        <a:rPr lang="en-US" sz="1400" b="1" baseline="0" dirty="0">
                          <a:solidFill>
                            <a:schemeClr val="bg1"/>
                          </a:solidFill>
                        </a:rPr>
                        <a:t> </a:t>
                      </a:r>
                    </a:p>
                    <a:p>
                      <a:pPr algn="ctr"/>
                      <a:r>
                        <a:rPr lang="en-US" sz="1400" b="1" baseline="0" dirty="0">
                          <a:solidFill>
                            <a:schemeClr val="bg1"/>
                          </a:solidFill>
                        </a:rPr>
                        <a:t>Status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 Challenges</a:t>
                      </a:r>
                    </a:p>
                  </a:txBody>
                  <a:tcPr>
                    <a:solidFill>
                      <a:srgbClr val="996633"/>
                    </a:solidFill>
                  </a:tcPr>
                </a:tc>
                <a:tc>
                  <a:txBody>
                    <a:bodyPr/>
                    <a:lstStyle/>
                    <a:p>
                      <a:pPr algn="ctr"/>
                      <a:r>
                        <a:rPr lang="en-US" sz="1400" b="1" dirty="0">
                          <a:solidFill>
                            <a:schemeClr val="bg1"/>
                          </a:solidFill>
                        </a:rPr>
                        <a:t>Timelines</a:t>
                      </a:r>
                    </a:p>
                  </a:txBody>
                  <a:tcPr>
                    <a:solidFill>
                      <a:srgbClr val="996633"/>
                    </a:solidFill>
                  </a:tcPr>
                </a:tc>
                <a:extLst>
                  <a:ext uri="{0D108BD9-81ED-4DB2-BD59-A6C34878D82A}">
                    <a16:rowId xmlns:a16="http://schemas.microsoft.com/office/drawing/2014/main" val="10000"/>
                  </a:ext>
                </a:extLst>
              </a:tr>
              <a:tr h="892163">
                <a:tc>
                  <a:txBody>
                    <a:bodyPr/>
                    <a:lstStyle/>
                    <a:p>
                      <a:r>
                        <a:rPr lang="en-US" sz="1200" kern="1200" dirty="0"/>
                        <a:t>24. </a:t>
                      </a:r>
                      <a:endParaRPr lang="en-US" sz="1200" kern="1200" dirty="0">
                        <a:solidFill>
                          <a:schemeClr val="dk1"/>
                        </a:solidFill>
                        <a:latin typeface="+mn-lt"/>
                        <a:ea typeface="+mn-ea"/>
                        <a:cs typeface="+mn-cs"/>
                      </a:endParaRPr>
                    </a:p>
                  </a:txBody>
                  <a:tcPr/>
                </a:tc>
                <a:tc>
                  <a:txBody>
                    <a:bodyPr/>
                    <a:lstStyle/>
                    <a:p>
                      <a:pPr marL="0" algn="l" defTabSz="914400" rtl="0" eaLnBrk="1" latinLnBrk="0" hangingPunct="1"/>
                      <a:r>
                        <a:rPr lang="en-GB" sz="1400" b="1" kern="1200" dirty="0"/>
                        <a:t>Develop broad based public-private</a:t>
                      </a:r>
                      <a:r>
                        <a:rPr lang="en-GB" sz="1400" b="1" kern="1200" baseline="0" dirty="0"/>
                        <a:t> partnership framework for education</a:t>
                      </a:r>
                      <a:endParaRPr lang="en-GB" sz="1400" b="1" kern="1200" dirty="0">
                        <a:solidFill>
                          <a:schemeClr val="dk1"/>
                        </a:solidFill>
                        <a:latin typeface="+mn-lt"/>
                        <a:ea typeface="+mn-ea"/>
                        <a:cs typeface="+mn-cs"/>
                      </a:endParaRPr>
                    </a:p>
                  </a:txBody>
                  <a:tcPr/>
                </a:tc>
                <a:tc>
                  <a:txBody>
                    <a:bodyPr/>
                    <a:lstStyle/>
                    <a:p>
                      <a:r>
                        <a:rPr lang="en-US" sz="1200" kern="1200" dirty="0">
                          <a:effectLst/>
                        </a:rPr>
                        <a:t>PPP Policy drafted and approved by CM and PPP Act and amendment notified 2014  </a:t>
                      </a:r>
                    </a:p>
                    <a:p>
                      <a:r>
                        <a:rPr lang="en-US" sz="1200" kern="1200" dirty="0">
                          <a:effectLst/>
                        </a:rPr>
                        <a:t>Following guidelines drafted: </a:t>
                      </a:r>
                      <a:endParaRPr lang="en-GB" sz="1200" kern="1200" dirty="0">
                        <a:effectLst/>
                      </a:endParaRPr>
                    </a:p>
                    <a:p>
                      <a:pPr marL="171450" lvl="0" indent="-171450">
                        <a:buFont typeface="Arial" pitchFamily="34" charset="0"/>
                        <a:buChar char="•"/>
                      </a:pPr>
                      <a:r>
                        <a:rPr lang="en-US" sz="1200" kern="1200" dirty="0">
                          <a:effectLst/>
                        </a:rPr>
                        <a:t>For Viability Gap Funding</a:t>
                      </a:r>
                      <a:endParaRPr lang="en-GB" sz="1200" kern="1200" dirty="0">
                        <a:effectLst/>
                      </a:endParaRPr>
                    </a:p>
                    <a:p>
                      <a:pPr marL="171450" lvl="0" indent="-171450">
                        <a:buFont typeface="Arial" pitchFamily="34" charset="0"/>
                        <a:buChar char="•"/>
                      </a:pPr>
                      <a:r>
                        <a:rPr lang="en-US" sz="1200" kern="1200" dirty="0">
                          <a:effectLst/>
                        </a:rPr>
                        <a:t>For Project Development Fund</a:t>
                      </a:r>
                      <a:endParaRPr lang="en-GB" sz="1200" kern="1200" dirty="0">
                        <a:effectLst/>
                      </a:endParaRPr>
                    </a:p>
                    <a:p>
                      <a:pPr marL="171450" indent="-171450">
                        <a:buFont typeface="Arial" pitchFamily="34" charset="0"/>
                        <a:buChar char="•"/>
                      </a:pPr>
                      <a:r>
                        <a:rPr lang="en-US" sz="1200" kern="1200" dirty="0">
                          <a:effectLst/>
                        </a:rPr>
                        <a:t>PPP Initiatives through E&amp;LD financing </a:t>
                      </a:r>
                      <a:endParaRPr lang="en-GB" sz="1200" dirty="0">
                        <a:solidFill>
                          <a:schemeClr val="tx1"/>
                        </a:solidFill>
                      </a:endParaRPr>
                    </a:p>
                  </a:txBody>
                  <a:tcPr/>
                </a:tc>
                <a:tc>
                  <a:txBody>
                    <a:bodyPr/>
                    <a:lstStyle/>
                    <a:p>
                      <a:pPr marL="171450" indent="-171450">
                        <a:buFont typeface="Arial" panose="020B0604020202020204" pitchFamily="34" charset="0"/>
                        <a:buChar char="•"/>
                      </a:pPr>
                      <a:r>
                        <a:rPr lang="en-GB" sz="1200" dirty="0"/>
                        <a:t>Dissemination</a:t>
                      </a:r>
                      <a:r>
                        <a:rPr lang="en-GB" sz="1200" baseline="0" dirty="0"/>
                        <a:t> of the PPP policy</a:t>
                      </a:r>
                      <a:r>
                        <a:rPr lang="en-US" altLang="en-GB" sz="1200" baseline="0" dirty="0"/>
                        <a:t>-guidelines through a toolkit </a:t>
                      </a:r>
                    </a:p>
                    <a:p>
                      <a:pPr marL="171450" indent="-171450">
                        <a:buFont typeface="Arial" panose="020B0604020202020204" pitchFamily="34" charset="0"/>
                        <a:buChar char="•"/>
                      </a:pPr>
                      <a:endParaRPr lang="en-GB" sz="1200" baseline="0" dirty="0"/>
                    </a:p>
                    <a:p>
                      <a:pPr marL="171450" indent="-171450">
                        <a:buFont typeface="Arial" panose="020B0604020202020204" pitchFamily="34" charset="0"/>
                        <a:buChar char="•"/>
                      </a:pPr>
                      <a:r>
                        <a:rPr lang="en-GB" sz="1200" baseline="0" dirty="0"/>
                        <a:t>PPP Policy implementation plan  </a:t>
                      </a:r>
                      <a:r>
                        <a:rPr lang="en-US" altLang="en-GB" sz="1200" baseline="0" dirty="0"/>
                        <a:t>for E&amp;LD</a:t>
                      </a:r>
                    </a:p>
                  </a:txBody>
                  <a:tcPr/>
                </a:tc>
                <a:tc>
                  <a:txBody>
                    <a:bodyPr/>
                    <a:lstStyle/>
                    <a:p>
                      <a:endParaRPr lang="en-GB" sz="1200" dirty="0"/>
                    </a:p>
                    <a:p>
                      <a:endParaRPr lang="en-GB" sz="1200" dirty="0"/>
                    </a:p>
                    <a:p>
                      <a:endParaRPr lang="en-GB" sz="1200" dirty="0"/>
                    </a:p>
                    <a:p>
                      <a:r>
                        <a:rPr lang="en-GB" sz="1200" dirty="0"/>
                        <a:t>December 2016</a:t>
                      </a:r>
                    </a:p>
                  </a:txBody>
                  <a:tcPr/>
                </a:tc>
                <a:extLst>
                  <a:ext uri="{0D108BD9-81ED-4DB2-BD59-A6C34878D82A}">
                    <a16:rowId xmlns:a16="http://schemas.microsoft.com/office/drawing/2014/main" val="10001"/>
                  </a:ext>
                </a:extLst>
              </a:tr>
              <a:tr h="892163">
                <a:tc>
                  <a:txBody>
                    <a:bodyPr/>
                    <a:lstStyle/>
                    <a:p>
                      <a:r>
                        <a:rPr lang="en-US" sz="1200" kern="1200" dirty="0"/>
                        <a:t>25.</a:t>
                      </a:r>
                      <a:endParaRPr lang="en-US" sz="1200" kern="1200" dirty="0">
                        <a:solidFill>
                          <a:schemeClr val="dk1"/>
                        </a:solidFill>
                        <a:latin typeface="+mn-lt"/>
                        <a:ea typeface="+mn-ea"/>
                        <a:cs typeface="+mn-cs"/>
                      </a:endParaRPr>
                    </a:p>
                  </a:txBody>
                  <a:tcPr/>
                </a:tc>
                <a:tc>
                  <a:txBody>
                    <a:bodyPr/>
                    <a:lstStyle/>
                    <a:p>
                      <a:pPr marL="0" algn="l" defTabSz="914400" rtl="0" eaLnBrk="1" latinLnBrk="0" hangingPunct="1"/>
                      <a:r>
                        <a:rPr lang="en-GB" sz="1400" b="1" kern="1200" dirty="0"/>
                        <a:t>Establish</a:t>
                      </a:r>
                      <a:r>
                        <a:rPr lang="en-GB" sz="1400" b="1" kern="1200" baseline="0" dirty="0"/>
                        <a:t> a PPP unit</a:t>
                      </a:r>
                      <a:endParaRPr lang="en-GB" sz="1400" b="1" kern="1200" dirty="0">
                        <a:solidFill>
                          <a:schemeClr val="dk1"/>
                        </a:solidFill>
                        <a:latin typeface="+mn-lt"/>
                        <a:ea typeface="+mn-ea"/>
                        <a:cs typeface="+mn-cs"/>
                      </a:endParaRPr>
                    </a:p>
                  </a:txBody>
                  <a:tcPr/>
                </a:tc>
                <a:tc>
                  <a:txBody>
                    <a:bodyPr/>
                    <a:lstStyle/>
                    <a:p>
                      <a:pPr marL="171450" lvl="0" indent="-171450">
                        <a:buFont typeface="Arial" panose="020B0604020202020204" pitchFamily="34" charset="0"/>
                        <a:buChar char="•"/>
                      </a:pPr>
                      <a:r>
                        <a:rPr lang="en-US" sz="1200" kern="1200" dirty="0">
                          <a:effectLst/>
                        </a:rPr>
                        <a:t>PPP Node, E&amp;LD, established in December 2013.</a:t>
                      </a:r>
                    </a:p>
                    <a:p>
                      <a:pPr marL="171450" lvl="0" indent="-171450">
                        <a:buFont typeface="Arial" panose="020B0604020202020204" pitchFamily="34" charset="0"/>
                        <a:buChar char="•"/>
                      </a:pPr>
                      <a:r>
                        <a:rPr lang="en-US" sz="1200" kern="1200" dirty="0">
                          <a:effectLst/>
                        </a:rPr>
                        <a:t>PPP Unit Budget is </a:t>
                      </a:r>
                      <a:r>
                        <a:rPr lang="en-US" sz="1200" kern="1200" dirty="0" err="1">
                          <a:effectLst/>
                        </a:rPr>
                        <a:t>Rs</a:t>
                      </a:r>
                      <a:r>
                        <a:rPr lang="en-US" sz="1200" kern="1200" dirty="0">
                          <a:effectLst/>
                        </a:rPr>
                        <a:t>. 23 </a:t>
                      </a:r>
                      <a:r>
                        <a:rPr lang="en-US" sz="1200" kern="1200" dirty="0" err="1">
                          <a:effectLst/>
                        </a:rPr>
                        <a:t>milion</a:t>
                      </a:r>
                      <a:r>
                        <a:rPr lang="en-US" sz="1200" kern="1200" dirty="0">
                          <a:effectLst/>
                        </a:rPr>
                        <a:t> (FY 2016-17)</a:t>
                      </a:r>
                      <a:endParaRPr lang="en-GB" sz="1200" dirty="0">
                        <a:solidFill>
                          <a:schemeClr val="tx1"/>
                        </a:solidFill>
                      </a:endParaRPr>
                    </a:p>
                  </a:txBody>
                  <a:tcPr/>
                </a:tc>
                <a:tc>
                  <a:txBody>
                    <a:bodyPr/>
                    <a:lstStyle/>
                    <a:p>
                      <a:pPr marL="171450" indent="-171450">
                        <a:buFont typeface="Arial" panose="020B0604020202020204" pitchFamily="34" charset="0"/>
                        <a:buChar char="•"/>
                      </a:pPr>
                      <a:r>
                        <a:rPr lang="en-GB" sz="1200" dirty="0"/>
                        <a:t>Inadequate</a:t>
                      </a:r>
                      <a:r>
                        <a:rPr lang="en-GB" sz="1200" baseline="0" dirty="0"/>
                        <a:t> </a:t>
                      </a:r>
                      <a:r>
                        <a:rPr lang="en-GB" sz="1200" dirty="0"/>
                        <a:t>Human</a:t>
                      </a:r>
                      <a:r>
                        <a:rPr lang="en-GB" sz="1200" baseline="0" dirty="0"/>
                        <a:t> Resources for delivery of mandated functions</a:t>
                      </a:r>
                    </a:p>
                    <a:p>
                      <a:pPr marL="171450" indent="-171450">
                        <a:buFont typeface="Arial" panose="020B0604020202020204" pitchFamily="34" charset="0"/>
                        <a:buChar char="•"/>
                      </a:pPr>
                      <a:endParaRPr lang="en-GB" sz="1200" baseline="0" dirty="0"/>
                    </a:p>
                    <a:p>
                      <a:pPr marL="171450" indent="-171450">
                        <a:buFont typeface="Arial" panose="020B0604020202020204" pitchFamily="34" charset="0"/>
                        <a:buChar char="•"/>
                      </a:pPr>
                      <a:endParaRPr lang="en-GB" sz="1200" dirty="0"/>
                    </a:p>
                  </a:txBody>
                  <a:tcPr/>
                </a:tc>
                <a:tc>
                  <a:txBody>
                    <a:bodyPr/>
                    <a:lstStyle/>
                    <a:p>
                      <a:r>
                        <a:rPr lang="en-GB" sz="1200" dirty="0"/>
                        <a:t>June 2017</a:t>
                      </a:r>
                    </a:p>
                  </a:txBody>
                  <a:tcPr/>
                </a:tc>
                <a:extLst>
                  <a:ext uri="{0D108BD9-81ED-4DB2-BD59-A6C34878D82A}">
                    <a16:rowId xmlns:a16="http://schemas.microsoft.com/office/drawing/2014/main" val="10002"/>
                  </a:ext>
                </a:extLst>
              </a:tr>
              <a:tr h="892163">
                <a:tc>
                  <a:txBody>
                    <a:bodyPr/>
                    <a:lstStyle/>
                    <a:p>
                      <a:r>
                        <a:rPr lang="en-US" sz="1200" kern="1200" dirty="0"/>
                        <a:t>26.</a:t>
                      </a:r>
                      <a:endParaRPr lang="en-US" sz="1200" kern="1200" dirty="0">
                        <a:solidFill>
                          <a:schemeClr val="dk1"/>
                        </a:solidFill>
                        <a:latin typeface="+mn-lt"/>
                        <a:ea typeface="+mn-ea"/>
                        <a:cs typeface="+mn-cs"/>
                      </a:endParaRPr>
                    </a:p>
                  </a:txBody>
                  <a:tcPr/>
                </a:tc>
                <a:tc>
                  <a:txBody>
                    <a:bodyPr/>
                    <a:lstStyle/>
                    <a:p>
                      <a:pPr marL="0" algn="l" defTabSz="914400" rtl="0" eaLnBrk="1" latinLnBrk="0" hangingPunct="1"/>
                      <a:r>
                        <a:rPr lang="en-GB" sz="1400" b="1" kern="1200" dirty="0"/>
                        <a:t>Handing over public schools to EMOs</a:t>
                      </a:r>
                      <a:r>
                        <a:rPr lang="en-GB" sz="1400" b="1" kern="1200" baseline="0" dirty="0"/>
                        <a:t> (adopt a school program)</a:t>
                      </a:r>
                      <a:endParaRPr lang="en-GB" sz="1400" b="1" kern="1200" dirty="0">
                        <a:solidFill>
                          <a:schemeClr val="dk1"/>
                        </a:solidFill>
                        <a:latin typeface="+mn-lt"/>
                        <a:ea typeface="+mn-ea"/>
                        <a:cs typeface="+mn-cs"/>
                      </a:endParaRP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kern="1200" dirty="0">
                          <a:effectLst/>
                        </a:rPr>
                        <a:t>Feb 2016: 4 concession agreements signed for 4 schools -EMO Round 1</a:t>
                      </a:r>
                      <a:endParaRPr lang="en-US" sz="1200" kern="1200" dirty="0">
                        <a:solidFill>
                          <a:schemeClr val="dk1"/>
                        </a:solidFill>
                        <a:effectLst/>
                        <a:latin typeface="+mn-lt"/>
                        <a:ea typeface="+mn-ea"/>
                        <a:cs typeface="+mn-cs"/>
                      </a:endParaRPr>
                    </a:p>
                  </a:txBody>
                  <a:tcPr/>
                </a:tc>
                <a:tc>
                  <a:txBody>
                    <a:bodyPr/>
                    <a:lstStyle/>
                    <a:p>
                      <a:pPr marL="171450" indent="-171450">
                        <a:buFont typeface="Arial" panose="020B0604020202020204" pitchFamily="34" charset="0"/>
                        <a:buChar char="•"/>
                      </a:pPr>
                      <a:r>
                        <a:rPr lang="en-US" altLang="en-GB" sz="1200" dirty="0"/>
                        <a:t>Developing a regulatory regime to monitor EMOs</a:t>
                      </a:r>
                    </a:p>
                  </a:txBody>
                  <a:tcPr/>
                </a:tc>
                <a:tc>
                  <a:txBody>
                    <a:bodyPr/>
                    <a:lstStyle/>
                    <a:p>
                      <a:r>
                        <a:rPr lang="en-GB" sz="1200" dirty="0"/>
                        <a:t>2016-1</a:t>
                      </a:r>
                      <a:r>
                        <a:rPr lang="en-US" altLang="en-GB" sz="1200" dirty="0"/>
                        <a:t>7</a:t>
                      </a:r>
                      <a:endParaRPr lang="en-GB" sz="1200" dirty="0"/>
                    </a:p>
                  </a:txBody>
                  <a:tcPr/>
                </a:tc>
                <a:extLst>
                  <a:ext uri="{0D108BD9-81ED-4DB2-BD59-A6C34878D82A}">
                    <a16:rowId xmlns:a16="http://schemas.microsoft.com/office/drawing/2014/main" val="10003"/>
                  </a:ext>
                </a:extLst>
              </a:tr>
            </a:tbl>
          </a:graphicData>
        </a:graphic>
      </p:graphicFrame>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2921137"/>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Rectangle 8"/>
          <p:cNvSpPr/>
          <p:nvPr/>
        </p:nvSpPr>
        <p:spPr>
          <a:xfrm>
            <a:off x="674245" y="400357"/>
            <a:ext cx="7709452" cy="892552"/>
          </a:xfrm>
          <a:prstGeom prst="rect">
            <a:avLst/>
          </a:prstGeom>
        </p:spPr>
        <p:txBody>
          <a:bodyPr wrap="square">
            <a:spAutoFit/>
          </a:bodyPr>
          <a:lstStyle/>
          <a:p>
            <a:r>
              <a:rPr lang="en-GB" sz="2000" b="1" dirty="0">
                <a:solidFill>
                  <a:srgbClr val="996633"/>
                </a:solidFill>
                <a:latin typeface="Calibri" pitchFamily="34" charset="0"/>
                <a:cs typeface="Aldhabi" pitchFamily="2" charset="-78"/>
              </a:rPr>
              <a:t>SESP TARGETS &amp; JESR-I Recommendations</a:t>
            </a:r>
          </a:p>
          <a:p>
            <a:r>
              <a:rPr lang="en-GB" sz="1600" b="1" dirty="0">
                <a:solidFill>
                  <a:srgbClr val="996633"/>
                </a:solidFill>
                <a:latin typeface="Calibri" pitchFamily="34" charset="0"/>
                <a:cs typeface="Aldhabi" pitchFamily="2" charset="-78"/>
              </a:rPr>
              <a:t>Chapter 12: Cross cutting issues and Priority Areas</a:t>
            </a:r>
          </a:p>
          <a:p>
            <a:r>
              <a:rPr lang="en-GB" sz="1600" b="1" dirty="0">
                <a:solidFill>
                  <a:srgbClr val="996633"/>
                </a:solidFill>
                <a:latin typeface="Calibri" pitchFamily="34" charset="0"/>
                <a:cs typeface="Aldhabi" pitchFamily="2" charset="-78"/>
              </a:rPr>
              <a:t>12.2 Public Private Partnership</a:t>
            </a:r>
          </a:p>
        </p:txBody>
      </p:sp>
      <p:graphicFrame>
        <p:nvGraphicFramePr>
          <p:cNvPr id="10" name="Table 9"/>
          <p:cNvGraphicFramePr>
            <a:graphicFrameLocks noGrp="1"/>
          </p:cNvGraphicFramePr>
          <p:nvPr>
            <p:extLst>
              <p:ext uri="{D42A27DB-BD31-4B8C-83A1-F6EECF244321}">
                <p14:modId xmlns:p14="http://schemas.microsoft.com/office/powerpoint/2010/main" val="29813996"/>
              </p:ext>
            </p:extLst>
          </p:nvPr>
        </p:nvGraphicFramePr>
        <p:xfrm>
          <a:off x="571501" y="1446551"/>
          <a:ext cx="8039100" cy="4774655"/>
        </p:xfrm>
        <a:graphic>
          <a:graphicData uri="http://schemas.openxmlformats.org/drawingml/2006/table">
            <a:tbl>
              <a:tblPr firstRow="1" bandRow="1">
                <a:tableStyleId>{5940675A-B579-460E-94D1-54222C63F5DA}</a:tableStyleId>
              </a:tblPr>
              <a:tblGrid>
                <a:gridCol w="417809">
                  <a:extLst>
                    <a:ext uri="{9D8B030D-6E8A-4147-A177-3AD203B41FA5}">
                      <a16:colId xmlns:a16="http://schemas.microsoft.com/office/drawing/2014/main" val="20000"/>
                    </a:ext>
                  </a:extLst>
                </a:gridCol>
                <a:gridCol w="1519304">
                  <a:extLst>
                    <a:ext uri="{9D8B030D-6E8A-4147-A177-3AD203B41FA5}">
                      <a16:colId xmlns:a16="http://schemas.microsoft.com/office/drawing/2014/main" val="20001"/>
                    </a:ext>
                  </a:extLst>
                </a:gridCol>
                <a:gridCol w="2582817">
                  <a:extLst>
                    <a:ext uri="{9D8B030D-6E8A-4147-A177-3AD203B41FA5}">
                      <a16:colId xmlns:a16="http://schemas.microsoft.com/office/drawing/2014/main" val="20002"/>
                    </a:ext>
                  </a:extLst>
                </a:gridCol>
                <a:gridCol w="1975095">
                  <a:extLst>
                    <a:ext uri="{9D8B030D-6E8A-4147-A177-3AD203B41FA5}">
                      <a16:colId xmlns:a16="http://schemas.microsoft.com/office/drawing/2014/main" val="20003"/>
                    </a:ext>
                  </a:extLst>
                </a:gridCol>
                <a:gridCol w="1544075">
                  <a:extLst>
                    <a:ext uri="{9D8B030D-6E8A-4147-A177-3AD203B41FA5}">
                      <a16:colId xmlns:a16="http://schemas.microsoft.com/office/drawing/2014/main" val="20004"/>
                    </a:ext>
                  </a:extLst>
                </a:gridCol>
              </a:tblGrid>
              <a:tr h="751295">
                <a:tc>
                  <a:txBody>
                    <a:bodyPr/>
                    <a:lstStyle/>
                    <a:p>
                      <a:pPr algn="ctr"/>
                      <a:r>
                        <a:rPr lang="en-US" sz="1400" b="1" dirty="0">
                          <a:solidFill>
                            <a:schemeClr val="bg1"/>
                          </a:solidFill>
                        </a:rPr>
                        <a:t>S #</a:t>
                      </a:r>
                    </a:p>
                  </a:txBody>
                  <a:tcPr>
                    <a:solidFill>
                      <a:srgbClr val="996633"/>
                    </a:solidFill>
                  </a:tcPr>
                </a:tc>
                <a:tc>
                  <a:txBody>
                    <a:bodyPr/>
                    <a:lstStyle/>
                    <a:p>
                      <a:pPr algn="ctr"/>
                      <a:r>
                        <a:rPr lang="en-US" sz="1400" b="1" baseline="0" dirty="0">
                          <a:solidFill>
                            <a:schemeClr val="bg1"/>
                          </a:solidFill>
                        </a:rPr>
                        <a:t>Strategic Objectives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a:t>
                      </a:r>
                      <a:r>
                        <a:rPr lang="en-US" sz="1400" b="1" baseline="0" dirty="0">
                          <a:solidFill>
                            <a:schemeClr val="bg1"/>
                          </a:solidFill>
                        </a:rPr>
                        <a:t> </a:t>
                      </a:r>
                    </a:p>
                    <a:p>
                      <a:pPr algn="ctr"/>
                      <a:r>
                        <a:rPr lang="en-US" sz="1400" b="1" baseline="0" dirty="0">
                          <a:solidFill>
                            <a:schemeClr val="bg1"/>
                          </a:solidFill>
                        </a:rPr>
                        <a:t>Status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 Challenges</a:t>
                      </a:r>
                    </a:p>
                  </a:txBody>
                  <a:tcPr>
                    <a:solidFill>
                      <a:srgbClr val="996633"/>
                    </a:solidFill>
                  </a:tcPr>
                </a:tc>
                <a:tc>
                  <a:txBody>
                    <a:bodyPr/>
                    <a:lstStyle/>
                    <a:p>
                      <a:pPr algn="ctr"/>
                      <a:r>
                        <a:rPr lang="en-US" sz="1400" b="1" dirty="0">
                          <a:solidFill>
                            <a:schemeClr val="bg1"/>
                          </a:solidFill>
                        </a:rPr>
                        <a:t>Timelines</a:t>
                      </a:r>
                    </a:p>
                  </a:txBody>
                  <a:tcPr>
                    <a:solidFill>
                      <a:srgbClr val="996633"/>
                    </a:solidFill>
                  </a:tcPr>
                </a:tc>
                <a:extLst>
                  <a:ext uri="{0D108BD9-81ED-4DB2-BD59-A6C34878D82A}">
                    <a16:rowId xmlns:a16="http://schemas.microsoft.com/office/drawing/2014/main" val="10000"/>
                  </a:ext>
                </a:extLst>
              </a:tr>
              <a:tr h="719991">
                <a:tc>
                  <a:txBody>
                    <a:bodyPr/>
                    <a:lstStyle/>
                    <a:p>
                      <a:r>
                        <a:rPr lang="en-US" sz="1200" dirty="0"/>
                        <a:t>27.</a:t>
                      </a:r>
                    </a:p>
                  </a:txBody>
                  <a:tcPr/>
                </a:tc>
                <a:tc>
                  <a:txBody>
                    <a:bodyPr/>
                    <a:lstStyle/>
                    <a:p>
                      <a:pPr marL="0" algn="l" defTabSz="914400" rtl="0" eaLnBrk="1" latinLnBrk="0" hangingPunct="1"/>
                      <a:r>
                        <a:rPr lang="en-GB" sz="1400" b="1" kern="1200" dirty="0"/>
                        <a:t>Subsidy based PPP models</a:t>
                      </a:r>
                      <a:endParaRPr lang="en-GB" sz="1400" b="1" kern="1200" dirty="0">
                        <a:solidFill>
                          <a:schemeClr val="dk1"/>
                        </a:solidFill>
                        <a:latin typeface="+mn-lt"/>
                        <a:ea typeface="+mn-ea"/>
                        <a:cs typeface="+mn-cs"/>
                      </a:endParaRP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t>Low</a:t>
                      </a:r>
                      <a:r>
                        <a:rPr lang="en-GB" sz="1200" kern="1200" baseline="0" dirty="0"/>
                        <a:t> Cost </a:t>
                      </a:r>
                      <a:r>
                        <a:rPr lang="en-GB" sz="1200" kern="1200" dirty="0"/>
                        <a:t>Per Child Subsidy based  PPP model</a:t>
                      </a:r>
                      <a:r>
                        <a:rPr lang="en-US" sz="1200" kern="1200" dirty="0">
                          <a:effectLst/>
                        </a:rPr>
                        <a:t> : Promoting Private Schools in Rural Sindh Program(PPRS), SEF Assisted Schools(SAS). </a:t>
                      </a:r>
                      <a:endParaRPr lang="en-US" sz="1200" kern="1200" baseline="0" dirty="0">
                        <a:effectLst/>
                      </a:endParaRPr>
                    </a:p>
                    <a:p>
                      <a:pPr marL="171450" indent="-171450">
                        <a:buFont typeface="Arial" panose="020B0604020202020204" pitchFamily="34" charset="0"/>
                        <a:buChar char="•"/>
                      </a:pPr>
                      <a:endParaRPr lang="en-US" sz="1200" kern="1200" baseline="0" dirty="0">
                        <a:effectLst/>
                      </a:endParaRPr>
                    </a:p>
                    <a:p>
                      <a:pPr marL="171450" indent="-171450">
                        <a:buFont typeface="Arial" panose="020B0604020202020204" pitchFamily="34" charset="0"/>
                        <a:buChar char="•"/>
                      </a:pPr>
                      <a:r>
                        <a:rPr lang="en-US" sz="1200" kern="1200" baseline="0" dirty="0">
                          <a:effectLst/>
                        </a:rPr>
                        <a:t>Sindh Education Foundation (SEF) has established low cost  schools in far flung areas of the province.</a:t>
                      </a:r>
                      <a:endParaRPr lang="en-US" sz="1200" kern="1200" dirty="0">
                        <a:effectLst/>
                      </a:endParaRPr>
                    </a:p>
                    <a:p>
                      <a:pPr marL="171450" indent="-171450">
                        <a:buFont typeface="Arial" panose="020B0604020202020204" pitchFamily="34" charset="0"/>
                        <a:buChar char="•"/>
                      </a:pPr>
                      <a:endParaRPr lang="en-US" sz="1200" kern="1200" dirty="0">
                        <a:solidFill>
                          <a:schemeClr val="tx1"/>
                        </a:solidFill>
                        <a:effectLst/>
                        <a:latin typeface="+mn-lt"/>
                        <a:ea typeface="+mn-ea"/>
                        <a:cs typeface="+mn-cs"/>
                      </a:endParaRPr>
                    </a:p>
                  </a:txBody>
                  <a:tcPr/>
                </a:tc>
                <a:tc>
                  <a:txBody>
                    <a:bodyPr/>
                    <a:lstStyle/>
                    <a:p>
                      <a:pPr marL="171450" indent="-171450">
                        <a:buFont typeface="Arial" panose="020B0604020202020204" pitchFamily="34" charset="0"/>
                        <a:buChar char="•"/>
                      </a:pPr>
                      <a:endParaRPr lang="en-GB" sz="1200" dirty="0"/>
                    </a:p>
                    <a:p>
                      <a:pPr marL="171450" indent="-171450">
                        <a:buFont typeface="Arial" panose="020B0604020202020204" pitchFamily="34" charset="0"/>
                        <a:buChar char="•"/>
                      </a:pPr>
                      <a:r>
                        <a:rPr lang="en-GB" sz="1200" dirty="0"/>
                        <a:t>Recruitment</a:t>
                      </a:r>
                      <a:r>
                        <a:rPr lang="en-GB" sz="1200" baseline="0" dirty="0"/>
                        <a:t> , Renewal ( Capacity Building ) and Retention of the qualified teachers in the low cost schools in the far flung areas of the province </a:t>
                      </a:r>
                      <a:endParaRPr lang="en-GB" sz="1200" dirty="0">
                        <a:solidFill>
                          <a:schemeClr val="tx1"/>
                        </a:solidFill>
                      </a:endParaRPr>
                    </a:p>
                  </a:txBody>
                  <a:tcPr/>
                </a:tc>
                <a:tc>
                  <a:txBody>
                    <a:bodyPr/>
                    <a:lstStyle/>
                    <a:p>
                      <a:endParaRPr lang="en-GB" sz="1200" dirty="0"/>
                    </a:p>
                    <a:p>
                      <a:r>
                        <a:rPr lang="en-GB" sz="1200" dirty="0"/>
                        <a:t>2018</a:t>
                      </a:r>
                      <a:r>
                        <a:rPr lang="en-GB" sz="1200" baseline="0" dirty="0"/>
                        <a:t> ( SEF plans to add another 200,000 students in partnership with the existing and new school partners / operators. </a:t>
                      </a:r>
                    </a:p>
                    <a:p>
                      <a:endParaRPr lang="en-GB" sz="1200" baseline="0" dirty="0">
                        <a:solidFill>
                          <a:schemeClr val="tx1"/>
                        </a:solidFill>
                      </a:endParaRPr>
                    </a:p>
                  </a:txBody>
                  <a:tcPr/>
                </a:tc>
                <a:extLst>
                  <a:ext uri="{0D108BD9-81ED-4DB2-BD59-A6C34878D82A}">
                    <a16:rowId xmlns:a16="http://schemas.microsoft.com/office/drawing/2014/main" val="10001"/>
                  </a:ext>
                </a:extLst>
              </a:tr>
              <a:tr h="892163">
                <a:tc>
                  <a:txBody>
                    <a:bodyPr/>
                    <a:lstStyle/>
                    <a:p>
                      <a:r>
                        <a:rPr lang="en-US" sz="1200" kern="1200" dirty="0"/>
                        <a:t>28. </a:t>
                      </a:r>
                      <a:endParaRPr lang="en-US" sz="1200" kern="1200" dirty="0">
                        <a:solidFill>
                          <a:schemeClr val="dk1"/>
                        </a:solidFill>
                        <a:latin typeface="+mn-lt"/>
                        <a:ea typeface="+mn-ea"/>
                        <a:cs typeface="+mn-cs"/>
                      </a:endParaRPr>
                    </a:p>
                  </a:txBody>
                  <a:tcPr/>
                </a:tc>
                <a:tc>
                  <a:txBody>
                    <a:bodyPr/>
                    <a:lstStyle/>
                    <a:p>
                      <a:pPr marL="0" algn="l" defTabSz="914400" rtl="0" eaLnBrk="1" latinLnBrk="0" hangingPunct="1"/>
                      <a:r>
                        <a:rPr lang="en-GB" sz="1400" b="1" kern="1200" dirty="0"/>
                        <a:t>Monitoring and quality assurance</a:t>
                      </a:r>
                      <a:endParaRPr lang="en-GB" sz="1400" b="1" kern="1200" dirty="0">
                        <a:solidFill>
                          <a:schemeClr val="dk1"/>
                        </a:solidFill>
                        <a:latin typeface="+mn-lt"/>
                        <a:ea typeface="+mn-ea"/>
                        <a:cs typeface="+mn-cs"/>
                      </a:endParaRPr>
                    </a:p>
                  </a:txBody>
                  <a:tcPr/>
                </a:tc>
                <a:tc>
                  <a:txBody>
                    <a:bodyPr/>
                    <a:lstStyle/>
                    <a:p>
                      <a:pPr marL="171450" indent="-171450">
                        <a:buFont typeface="Arial" panose="020B0604020202020204" pitchFamily="34" charset="0"/>
                        <a:buChar char="•"/>
                      </a:pPr>
                      <a:r>
                        <a:rPr lang="en-US" sz="1200" kern="1200" dirty="0">
                          <a:effectLst/>
                        </a:rPr>
                        <a:t>Being Developed in collaboration</a:t>
                      </a:r>
                      <a:r>
                        <a:rPr lang="en-US" sz="1200" kern="1200" baseline="0" dirty="0">
                          <a:effectLst/>
                        </a:rPr>
                        <a:t>  </a:t>
                      </a:r>
                      <a:r>
                        <a:rPr lang="en-US" sz="1200" kern="1200" dirty="0">
                          <a:effectLst/>
                        </a:rPr>
                        <a:t>with SCDP </a:t>
                      </a:r>
                    </a:p>
                    <a:p>
                      <a:pPr marL="171450" indent="-171450">
                        <a:buFont typeface="Arial" panose="020B0604020202020204" pitchFamily="34" charset="0"/>
                        <a:buChar char="•"/>
                      </a:pPr>
                      <a:endParaRPr lang="en-US" sz="1200" kern="1200" dirty="0">
                        <a:effectLst/>
                      </a:endParaRPr>
                    </a:p>
                    <a:p>
                      <a:pPr marL="171450" indent="-171450">
                        <a:buFont typeface="Arial" panose="020B0604020202020204" pitchFamily="34" charset="0"/>
                        <a:buChar char="•"/>
                      </a:pPr>
                      <a:r>
                        <a:rPr lang="en-US" sz="1200" kern="1200" dirty="0">
                          <a:effectLst/>
                        </a:rPr>
                        <a:t>SEF has well established Quality Assurance Mechanism  with the technical assistance of World</a:t>
                      </a:r>
                      <a:r>
                        <a:rPr lang="en-US" sz="1200" kern="1200" baseline="0" dirty="0">
                          <a:effectLst/>
                        </a:rPr>
                        <a:t> Bank. T</a:t>
                      </a:r>
                      <a:r>
                        <a:rPr lang="en-US" sz="1200" kern="1200" dirty="0">
                          <a:effectLst/>
                        </a:rPr>
                        <a:t>he students enrolled in SEF Assisted schools from Grade 3 and above are assessed. </a:t>
                      </a:r>
                    </a:p>
                    <a:p>
                      <a:pPr marL="171450" indent="-171450">
                        <a:buFont typeface="Arial" panose="020B0604020202020204" pitchFamily="34" charset="0"/>
                        <a:buChar char="•"/>
                      </a:pPr>
                      <a:endParaRPr lang="en-US" sz="1200" kern="1200" dirty="0">
                        <a:effectLst/>
                      </a:endParaRPr>
                    </a:p>
                    <a:p>
                      <a:pPr marL="171450" indent="-171450">
                        <a:buFont typeface="Arial" panose="020B0604020202020204" pitchFamily="34" charset="0"/>
                        <a:buChar char="•"/>
                      </a:pPr>
                      <a:endParaRPr lang="en-GB" sz="1200" dirty="0">
                        <a:solidFill>
                          <a:schemeClr val="tx1"/>
                        </a:solidFill>
                      </a:endParaRP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kern="1200" dirty="0">
                          <a:effectLst/>
                        </a:rPr>
                        <a:t>Monitoring reports to be </a:t>
                      </a:r>
                      <a:r>
                        <a:rPr lang="en-US" sz="1200" kern="1200" dirty="0" err="1">
                          <a:effectLst/>
                        </a:rPr>
                        <a:t>finalzed</a:t>
                      </a:r>
                      <a:r>
                        <a:rPr lang="en-US" sz="1200" kern="1200" dirty="0">
                          <a:effectLst/>
                        </a:rPr>
                        <a:t> holistically on PPPs in E&amp;LD </a:t>
                      </a:r>
                      <a:endParaRPr lang="en-GB" sz="1200" baseline="0" dirty="0"/>
                    </a:p>
                    <a:p>
                      <a:pPr marL="171450" indent="-171450">
                        <a:buFont typeface="Arial" panose="020B0604020202020204" pitchFamily="34" charset="0"/>
                        <a:buChar char="•"/>
                      </a:pPr>
                      <a:endParaRPr lang="en-GB" sz="1200" dirty="0">
                        <a:solidFill>
                          <a:schemeClr val="tx1"/>
                        </a:solidFill>
                      </a:endParaRPr>
                    </a:p>
                  </a:txBody>
                  <a:tcPr/>
                </a:tc>
                <a:tc>
                  <a:txBody>
                    <a:bodyPr/>
                    <a:lstStyle/>
                    <a:p>
                      <a:r>
                        <a:rPr lang="en-GB" sz="1200" dirty="0"/>
                        <a:t>2016-17</a:t>
                      </a:r>
                    </a:p>
                    <a:p>
                      <a:endParaRPr lang="en-GB" sz="1200" dirty="0"/>
                    </a:p>
                    <a:p>
                      <a:endParaRPr lang="en-GB" sz="1200" dirty="0"/>
                    </a:p>
                  </a:txBody>
                  <a:tcPr/>
                </a:tc>
                <a:extLst>
                  <a:ext uri="{0D108BD9-81ED-4DB2-BD59-A6C34878D82A}">
                    <a16:rowId xmlns:a16="http://schemas.microsoft.com/office/drawing/2014/main" val="10002"/>
                  </a:ext>
                </a:extLst>
              </a:tr>
            </a:tbl>
          </a:graphicData>
        </a:graphic>
      </p:graphicFrame>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8843932"/>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12" name="Rectangle 11"/>
          <p:cNvSpPr/>
          <p:nvPr/>
        </p:nvSpPr>
        <p:spPr>
          <a:xfrm>
            <a:off x="381000" y="479048"/>
            <a:ext cx="7709452" cy="892552"/>
          </a:xfrm>
          <a:prstGeom prst="rect">
            <a:avLst/>
          </a:prstGeom>
        </p:spPr>
        <p:txBody>
          <a:bodyPr wrap="square">
            <a:spAutoFit/>
          </a:bodyPr>
          <a:lstStyle/>
          <a:p>
            <a:r>
              <a:rPr lang="en-GB" sz="2000" b="1" dirty="0">
                <a:solidFill>
                  <a:srgbClr val="996633"/>
                </a:solidFill>
                <a:latin typeface="Calibri" pitchFamily="34" charset="0"/>
                <a:cs typeface="Aldhabi" pitchFamily="2" charset="-78"/>
              </a:rPr>
              <a:t>SESP TARGETS &amp; JESR-I Recommendations</a:t>
            </a:r>
          </a:p>
          <a:p>
            <a:r>
              <a:rPr lang="en-GB" sz="1600" b="1" dirty="0">
                <a:solidFill>
                  <a:srgbClr val="996633"/>
                </a:solidFill>
                <a:latin typeface="Calibri" pitchFamily="34" charset="0"/>
                <a:cs typeface="Aldhabi" pitchFamily="2" charset="-78"/>
              </a:rPr>
              <a:t>Chapter 12.1 : Cross Cutting Issues and Priority Areas</a:t>
            </a:r>
          </a:p>
          <a:p>
            <a:r>
              <a:rPr lang="en-GB" sz="1600" b="1" dirty="0">
                <a:solidFill>
                  <a:srgbClr val="996633"/>
                </a:solidFill>
                <a:latin typeface="Calibri" pitchFamily="34" charset="0"/>
                <a:cs typeface="Aldhabi" pitchFamily="2" charset="-78"/>
              </a:rPr>
              <a:t>Theme: Gender Equity</a:t>
            </a:r>
          </a:p>
        </p:txBody>
      </p:sp>
      <p:graphicFrame>
        <p:nvGraphicFramePr>
          <p:cNvPr id="13" name="Table 12"/>
          <p:cNvGraphicFramePr>
            <a:graphicFrameLocks noGrp="1"/>
          </p:cNvGraphicFramePr>
          <p:nvPr>
            <p:extLst>
              <p:ext uri="{D42A27DB-BD31-4B8C-83A1-F6EECF244321}">
                <p14:modId xmlns:p14="http://schemas.microsoft.com/office/powerpoint/2010/main" val="1067975286"/>
              </p:ext>
            </p:extLst>
          </p:nvPr>
        </p:nvGraphicFramePr>
        <p:xfrm>
          <a:off x="457200" y="1447800"/>
          <a:ext cx="8102047" cy="4252563"/>
        </p:xfrm>
        <a:graphic>
          <a:graphicData uri="http://schemas.openxmlformats.org/drawingml/2006/table">
            <a:tbl>
              <a:tblPr firstRow="1" bandRow="1">
                <a:tableStyleId>{5940675A-B579-460E-94D1-54222C63F5DA}</a:tableStyleId>
              </a:tblPr>
              <a:tblGrid>
                <a:gridCol w="302742">
                  <a:extLst>
                    <a:ext uri="{9D8B030D-6E8A-4147-A177-3AD203B41FA5}">
                      <a16:colId xmlns:a16="http://schemas.microsoft.com/office/drawing/2014/main" val="3742320429"/>
                    </a:ext>
                  </a:extLst>
                </a:gridCol>
                <a:gridCol w="1591150">
                  <a:extLst>
                    <a:ext uri="{9D8B030D-6E8A-4147-A177-3AD203B41FA5}">
                      <a16:colId xmlns:a16="http://schemas.microsoft.com/office/drawing/2014/main" val="2929584269"/>
                    </a:ext>
                  </a:extLst>
                </a:gridCol>
                <a:gridCol w="2627755">
                  <a:extLst>
                    <a:ext uri="{9D8B030D-6E8A-4147-A177-3AD203B41FA5}">
                      <a16:colId xmlns:a16="http://schemas.microsoft.com/office/drawing/2014/main" val="2396580658"/>
                    </a:ext>
                  </a:extLst>
                </a:gridCol>
                <a:gridCol w="2009460">
                  <a:extLst>
                    <a:ext uri="{9D8B030D-6E8A-4147-A177-3AD203B41FA5}">
                      <a16:colId xmlns:a16="http://schemas.microsoft.com/office/drawing/2014/main" val="3930330326"/>
                    </a:ext>
                  </a:extLst>
                </a:gridCol>
                <a:gridCol w="1570940">
                  <a:extLst>
                    <a:ext uri="{9D8B030D-6E8A-4147-A177-3AD203B41FA5}">
                      <a16:colId xmlns:a16="http://schemas.microsoft.com/office/drawing/2014/main" val="449128574"/>
                    </a:ext>
                  </a:extLst>
                </a:gridCol>
              </a:tblGrid>
              <a:tr h="655923">
                <a:tc>
                  <a:txBody>
                    <a:bodyPr/>
                    <a:lstStyle/>
                    <a:p>
                      <a:pPr algn="ctr"/>
                      <a:r>
                        <a:rPr lang="en-US" sz="1400" b="1" dirty="0">
                          <a:solidFill>
                            <a:schemeClr val="bg1"/>
                          </a:solidFill>
                        </a:rPr>
                        <a:t>S #</a:t>
                      </a:r>
                    </a:p>
                  </a:txBody>
                  <a:tcPr>
                    <a:solidFill>
                      <a:srgbClr val="996633"/>
                    </a:solidFill>
                  </a:tcPr>
                </a:tc>
                <a:tc>
                  <a:txBody>
                    <a:bodyPr/>
                    <a:lstStyle/>
                    <a:p>
                      <a:pPr algn="ctr"/>
                      <a:r>
                        <a:rPr lang="en-US" sz="1400" b="1" baseline="0" dirty="0">
                          <a:solidFill>
                            <a:schemeClr val="bg1"/>
                          </a:solidFill>
                        </a:rPr>
                        <a:t>Strategic Objectives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a:t>
                      </a:r>
                      <a:r>
                        <a:rPr lang="en-US" sz="1400" b="1" baseline="0" dirty="0">
                          <a:solidFill>
                            <a:schemeClr val="bg1"/>
                          </a:solidFill>
                        </a:rPr>
                        <a:t> </a:t>
                      </a:r>
                    </a:p>
                    <a:p>
                      <a:pPr algn="ctr"/>
                      <a:r>
                        <a:rPr lang="en-US" sz="1400" b="1" baseline="0" dirty="0">
                          <a:solidFill>
                            <a:schemeClr val="bg1"/>
                          </a:solidFill>
                        </a:rPr>
                        <a:t>Status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 Challenges</a:t>
                      </a:r>
                    </a:p>
                  </a:txBody>
                  <a:tcPr>
                    <a:solidFill>
                      <a:srgbClr val="996633"/>
                    </a:solidFill>
                  </a:tcPr>
                </a:tc>
                <a:tc>
                  <a:txBody>
                    <a:bodyPr/>
                    <a:lstStyle/>
                    <a:p>
                      <a:pPr algn="ctr"/>
                      <a:r>
                        <a:rPr lang="en-US" sz="1400" b="1" dirty="0">
                          <a:solidFill>
                            <a:schemeClr val="bg1"/>
                          </a:solidFill>
                        </a:rPr>
                        <a:t>Timelines</a:t>
                      </a:r>
                    </a:p>
                  </a:txBody>
                  <a:tcPr>
                    <a:solidFill>
                      <a:srgbClr val="996633"/>
                    </a:solidFill>
                  </a:tcPr>
                </a:tc>
                <a:extLst>
                  <a:ext uri="{0D108BD9-81ED-4DB2-BD59-A6C34878D82A}">
                    <a16:rowId xmlns:a16="http://schemas.microsoft.com/office/drawing/2014/main" val="4048698178"/>
                  </a:ext>
                </a:extLst>
              </a:tr>
              <a:tr h="1229855">
                <a:tc>
                  <a:txBody>
                    <a:bodyPr/>
                    <a:lstStyle/>
                    <a:p>
                      <a:r>
                        <a:rPr lang="en-US" sz="1200" dirty="0"/>
                        <a:t>1. </a:t>
                      </a:r>
                    </a:p>
                  </a:txBody>
                  <a:tcPr/>
                </a:tc>
                <a:tc>
                  <a:txBody>
                    <a:bodyPr/>
                    <a:lstStyle/>
                    <a:p>
                      <a:r>
                        <a:rPr lang="en-US" sz="1400" b="1" kern="1200" baseline="0" dirty="0"/>
                        <a:t>Ensure implementation of national laws and policies dealing with gender inequality/ GBV (including development of Anti-harassment</a:t>
                      </a:r>
                    </a:p>
                    <a:p>
                      <a:r>
                        <a:rPr lang="en-US" sz="1400" b="1" kern="1200" baseline="0" dirty="0"/>
                        <a:t>Policy for E&amp;LD)</a:t>
                      </a:r>
                      <a:endParaRPr lang="en-US" sz="1400" b="1" dirty="0"/>
                    </a:p>
                  </a:txBody>
                  <a:tcPr/>
                </a:tc>
                <a:tc>
                  <a:txBody>
                    <a:bodyPr/>
                    <a:lstStyle/>
                    <a:p>
                      <a:pPr marL="171450" indent="-171450">
                        <a:buFont typeface="Arial" panose="020B0604020202020204" pitchFamily="34" charset="0"/>
                        <a:buChar char="•"/>
                      </a:pPr>
                      <a:r>
                        <a:rPr lang="en-US" sz="1200" baseline="0" dirty="0"/>
                        <a:t>SNE for Gender Unit approved. No assessment of existing policies or their implementation status done.</a:t>
                      </a:r>
                    </a:p>
                  </a:txBody>
                  <a:tcPr/>
                </a:tc>
                <a:tc>
                  <a:txBody>
                    <a:bodyPr/>
                    <a:lstStyle/>
                    <a:p>
                      <a:pPr marL="171450" indent="-171450">
                        <a:buFont typeface="Arial" panose="020B0604020202020204" pitchFamily="34" charset="0"/>
                        <a:buChar char="•"/>
                      </a:pPr>
                      <a:r>
                        <a:rPr lang="en-US" sz="1200" dirty="0"/>
                        <a:t>Staffing of Gender Unit with appropriate people. GWG working with E&amp;LD to speed this up</a:t>
                      </a:r>
                      <a:r>
                        <a:rPr lang="en-US" sz="1200" baseline="0" dirty="0"/>
                        <a:t>.</a:t>
                      </a:r>
                    </a:p>
                    <a:p>
                      <a:pPr marL="171450" indent="-171450">
                        <a:buFont typeface="Arial" panose="020B0604020202020204" pitchFamily="34" charset="0"/>
                        <a:buChar char="•"/>
                      </a:pPr>
                      <a:endParaRPr lang="en-US" sz="1200" baseline="0" dirty="0"/>
                    </a:p>
                    <a:p>
                      <a:pPr marL="171450" indent="-171450">
                        <a:buFont typeface="Arial" panose="020B0604020202020204" pitchFamily="34" charset="0"/>
                        <a:buChar char="•"/>
                      </a:pPr>
                      <a:r>
                        <a:rPr lang="en-US" sz="1200" baseline="0" dirty="0"/>
                        <a:t>How effective will be the Gender Unit with only a Deputy Secretary as its head? What should be its most influential placement? </a:t>
                      </a:r>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Staff tentatively in place by November 2016. IRC to build capacity</a:t>
                      </a:r>
                      <a:r>
                        <a:rPr lang="en-US" sz="1200" baseline="0" dirty="0"/>
                        <a:t> and provide technical assistance.</a:t>
                      </a:r>
                      <a:endParaRPr lang="en-US" sz="1200" dirty="0"/>
                    </a:p>
                  </a:txBody>
                  <a:tcPr/>
                </a:tc>
                <a:extLst>
                  <a:ext uri="{0D108BD9-81ED-4DB2-BD59-A6C34878D82A}">
                    <a16:rowId xmlns:a16="http://schemas.microsoft.com/office/drawing/2014/main" val="2772216680"/>
                  </a:ext>
                </a:extLst>
              </a:tr>
              <a:tr h="1229855">
                <a:tc>
                  <a:txBody>
                    <a:bodyPr/>
                    <a:lstStyle/>
                    <a:p>
                      <a:r>
                        <a:rPr lang="en-US" sz="1200" dirty="0"/>
                        <a:t>2. </a:t>
                      </a:r>
                    </a:p>
                  </a:txBody>
                  <a:tcPr/>
                </a:tc>
                <a:tc>
                  <a:txBody>
                    <a:bodyPr/>
                    <a:lstStyle/>
                    <a:p>
                      <a:r>
                        <a:rPr lang="en-US" sz="1400" b="1" kern="1200" baseline="0" dirty="0"/>
                        <a:t>Develop management</a:t>
                      </a:r>
                    </a:p>
                    <a:p>
                      <a:r>
                        <a:rPr lang="en-US" sz="1400" b="1" kern="1200" baseline="0" dirty="0"/>
                        <a:t>capacity to promote gender equality and empower women</a:t>
                      </a:r>
                      <a:endParaRPr lang="en-US" sz="1400" b="1" dirty="0"/>
                    </a:p>
                  </a:txBody>
                  <a:tcPr/>
                </a:tc>
                <a:tc>
                  <a:txBody>
                    <a:bodyPr/>
                    <a:lstStyle/>
                    <a:p>
                      <a:pPr marL="228600" indent="-228600">
                        <a:buFont typeface="Arial" panose="020B0604020202020204" pitchFamily="34" charset="0"/>
                        <a:buChar char="•"/>
                      </a:pPr>
                      <a:r>
                        <a:rPr lang="en-US" sz="1200" dirty="0"/>
                        <a:t>Officials</a:t>
                      </a:r>
                      <a:r>
                        <a:rPr lang="en-US" sz="1200" baseline="0" dirty="0"/>
                        <a:t> in six districts sensitized on gender concepts and education</a:t>
                      </a:r>
                    </a:p>
                    <a:p>
                      <a:pPr marL="228600" indent="-228600">
                        <a:buFont typeface="Arial" panose="020B0604020202020204" pitchFamily="34" charset="0"/>
                        <a:buChar char="•"/>
                      </a:pPr>
                      <a:r>
                        <a:rPr lang="en-US" sz="1200" baseline="0" dirty="0"/>
                        <a:t>Officials at provincial level and other districts remain to be sensitized</a:t>
                      </a:r>
                    </a:p>
                    <a:p>
                      <a:pPr marL="228600" indent="-228600">
                        <a:buFont typeface="Arial" panose="020B0604020202020204" pitchFamily="34" charset="0"/>
                        <a:buChar char="•"/>
                      </a:pPr>
                      <a:r>
                        <a:rPr lang="en-US" sz="1200" baseline="0" dirty="0"/>
                        <a:t>Gender focal points at district level still to be selected and notified</a:t>
                      </a:r>
                      <a:endParaRPr lang="en-US" sz="1200" dirty="0"/>
                    </a:p>
                  </a:txBody>
                  <a:tcPr/>
                </a:tc>
                <a:tc>
                  <a:txBody>
                    <a:bodyPr/>
                    <a:lstStyle/>
                    <a:p>
                      <a:pPr marL="171450" indent="-171450">
                        <a:buFont typeface="Arial" panose="020B0604020202020204" pitchFamily="34" charset="0"/>
                        <a:buChar char="•"/>
                      </a:pPr>
                      <a:r>
                        <a:rPr lang="en-US" sz="1200" dirty="0"/>
                        <a:t>The</a:t>
                      </a:r>
                      <a:r>
                        <a:rPr lang="en-US" sz="1200" baseline="0" dirty="0"/>
                        <a:t> term “gender” often misunderstood and its relevance for planning and budgeting still disregarded  across the board.</a:t>
                      </a:r>
                      <a:endParaRPr lang="en-US" sz="1200" dirty="0"/>
                    </a:p>
                  </a:txBody>
                  <a:tcPr/>
                </a:tc>
                <a:tc>
                  <a:txBody>
                    <a:bodyPr/>
                    <a:lstStyle/>
                    <a:p>
                      <a:r>
                        <a:rPr lang="en-US" sz="1200" dirty="0"/>
                        <a:t>E&amp;LD to advise.</a:t>
                      </a:r>
                    </a:p>
                  </a:txBody>
                  <a:tcPr/>
                </a:tc>
                <a:extLst>
                  <a:ext uri="{0D108BD9-81ED-4DB2-BD59-A6C34878D82A}">
                    <a16:rowId xmlns:a16="http://schemas.microsoft.com/office/drawing/2014/main" val="2708900877"/>
                  </a:ext>
                </a:extLst>
              </a:tr>
            </a:tbl>
          </a:graphicData>
        </a:graphic>
      </p:graphicFrame>
      <p:pic>
        <p:nvPicPr>
          <p:cNvPr id="9" name="Picture 2" descr="E:\RSU\SESP\Ph-III\Presentation\JSER\DEsign.jpg"/>
          <p:cNvPicPr>
            <a:picLocks noChangeAspect="1" noChangeArrowheads="1"/>
          </p:cNvPicPr>
          <p:nvPr/>
        </p:nvPicPr>
        <p:blipFill>
          <a:blip r:embed="rId4">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2940263"/>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6" name="Slide Number Placeholder 3"/>
          <p:cNvSpPr>
            <a:spLocks noGrp="1"/>
          </p:cNvSpPr>
          <p:nvPr>
            <p:ph type="sldNum" sz="quarter" idx="12"/>
          </p:nvPr>
        </p:nvSpPr>
        <p:spPr>
          <a:xfrm>
            <a:off x="6553200" y="6356350"/>
            <a:ext cx="2133600" cy="365125"/>
          </a:xfrm>
        </p:spPr>
        <p:txBody>
          <a:bodyPr/>
          <a:lstStyle/>
          <a:p>
            <a:fld id="{482303E4-38A3-4734-B45B-D647B1A05477}" type="slidenum">
              <a:rPr lang="en-US" smtClean="0"/>
              <a:pPr/>
              <a:t>14</a:t>
            </a:fld>
            <a:endParaRPr lang="en-US"/>
          </a:p>
        </p:txBody>
      </p:sp>
      <p:sp>
        <p:nvSpPr>
          <p:cNvPr id="7" name="Rectangle 6"/>
          <p:cNvSpPr/>
          <p:nvPr/>
        </p:nvSpPr>
        <p:spPr>
          <a:xfrm>
            <a:off x="457200" y="555248"/>
            <a:ext cx="7709452" cy="892552"/>
          </a:xfrm>
          <a:prstGeom prst="rect">
            <a:avLst/>
          </a:prstGeom>
        </p:spPr>
        <p:txBody>
          <a:bodyPr wrap="square">
            <a:spAutoFit/>
          </a:bodyPr>
          <a:lstStyle/>
          <a:p>
            <a:r>
              <a:rPr lang="en-GB" sz="2000" b="1" dirty="0">
                <a:solidFill>
                  <a:srgbClr val="996633"/>
                </a:solidFill>
                <a:latin typeface="Calibri" pitchFamily="34" charset="0"/>
                <a:cs typeface="Aldhabi" pitchFamily="2" charset="-78"/>
              </a:rPr>
              <a:t>SESP TARGETS &amp; JESR-I Recommendations</a:t>
            </a:r>
          </a:p>
          <a:p>
            <a:r>
              <a:rPr lang="en-GB" sz="1600" b="1" dirty="0">
                <a:solidFill>
                  <a:srgbClr val="996633"/>
                </a:solidFill>
                <a:latin typeface="Calibri" pitchFamily="34" charset="0"/>
                <a:cs typeface="Aldhabi" pitchFamily="2" charset="-78"/>
              </a:rPr>
              <a:t>Chapter 12.1 : Cross Cutting Issues and Priority Areas</a:t>
            </a:r>
          </a:p>
          <a:p>
            <a:r>
              <a:rPr lang="en-GB" sz="1600" b="1" dirty="0">
                <a:solidFill>
                  <a:srgbClr val="996633"/>
                </a:solidFill>
                <a:latin typeface="Calibri" pitchFamily="34" charset="0"/>
                <a:cs typeface="Aldhabi" pitchFamily="2" charset="-78"/>
              </a:rPr>
              <a:t>Theme: Gender Equity</a:t>
            </a:r>
          </a:p>
        </p:txBody>
      </p:sp>
      <p:graphicFrame>
        <p:nvGraphicFramePr>
          <p:cNvPr id="9" name="Table 8"/>
          <p:cNvGraphicFramePr>
            <a:graphicFrameLocks noGrp="1"/>
          </p:cNvGraphicFramePr>
          <p:nvPr>
            <p:extLst>
              <p:ext uri="{D42A27DB-BD31-4B8C-83A1-F6EECF244321}">
                <p14:modId xmlns:p14="http://schemas.microsoft.com/office/powerpoint/2010/main" val="3496447230"/>
              </p:ext>
            </p:extLst>
          </p:nvPr>
        </p:nvGraphicFramePr>
        <p:xfrm>
          <a:off x="457200" y="1524000"/>
          <a:ext cx="8077200" cy="4541520"/>
        </p:xfrm>
        <a:graphic>
          <a:graphicData uri="http://schemas.openxmlformats.org/drawingml/2006/table">
            <a:tbl>
              <a:tblPr firstRow="1" bandRow="1">
                <a:tableStyleId>{5940675A-B579-460E-94D1-54222C63F5DA}</a:tableStyleId>
              </a:tblPr>
              <a:tblGrid>
                <a:gridCol w="376321">
                  <a:extLst>
                    <a:ext uri="{9D8B030D-6E8A-4147-A177-3AD203B41FA5}">
                      <a16:colId xmlns:a16="http://schemas.microsoft.com/office/drawing/2014/main" val="3742320429"/>
                    </a:ext>
                  </a:extLst>
                </a:gridCol>
                <a:gridCol w="1577128">
                  <a:extLst>
                    <a:ext uri="{9D8B030D-6E8A-4147-A177-3AD203B41FA5}">
                      <a16:colId xmlns:a16="http://schemas.microsoft.com/office/drawing/2014/main" val="2929584269"/>
                    </a:ext>
                  </a:extLst>
                </a:gridCol>
                <a:gridCol w="2604599">
                  <a:extLst>
                    <a:ext uri="{9D8B030D-6E8A-4147-A177-3AD203B41FA5}">
                      <a16:colId xmlns:a16="http://schemas.microsoft.com/office/drawing/2014/main" val="2396580658"/>
                    </a:ext>
                  </a:extLst>
                </a:gridCol>
                <a:gridCol w="1991753">
                  <a:extLst>
                    <a:ext uri="{9D8B030D-6E8A-4147-A177-3AD203B41FA5}">
                      <a16:colId xmlns:a16="http://schemas.microsoft.com/office/drawing/2014/main" val="3930330326"/>
                    </a:ext>
                  </a:extLst>
                </a:gridCol>
                <a:gridCol w="1527399">
                  <a:extLst>
                    <a:ext uri="{9D8B030D-6E8A-4147-A177-3AD203B41FA5}">
                      <a16:colId xmlns:a16="http://schemas.microsoft.com/office/drawing/2014/main" val="449128574"/>
                    </a:ext>
                  </a:extLst>
                </a:gridCol>
              </a:tblGrid>
              <a:tr h="361719">
                <a:tc>
                  <a:txBody>
                    <a:bodyPr/>
                    <a:lstStyle/>
                    <a:p>
                      <a:pPr algn="ctr"/>
                      <a:r>
                        <a:rPr lang="en-US" sz="1400" b="1" dirty="0">
                          <a:solidFill>
                            <a:schemeClr val="bg1"/>
                          </a:solidFill>
                        </a:rPr>
                        <a:t>S #</a:t>
                      </a:r>
                    </a:p>
                  </a:txBody>
                  <a:tcPr>
                    <a:solidFill>
                      <a:srgbClr val="996633"/>
                    </a:solidFill>
                  </a:tcPr>
                </a:tc>
                <a:tc>
                  <a:txBody>
                    <a:bodyPr/>
                    <a:lstStyle/>
                    <a:p>
                      <a:pPr algn="ctr"/>
                      <a:r>
                        <a:rPr lang="en-US" sz="1400" b="1" baseline="0" dirty="0">
                          <a:solidFill>
                            <a:schemeClr val="bg1"/>
                          </a:solidFill>
                        </a:rPr>
                        <a:t>Strategic Objectives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a:t>
                      </a:r>
                      <a:r>
                        <a:rPr lang="en-US" sz="1400" b="1" baseline="0" dirty="0">
                          <a:solidFill>
                            <a:schemeClr val="bg1"/>
                          </a:solidFill>
                        </a:rPr>
                        <a:t> </a:t>
                      </a:r>
                    </a:p>
                    <a:p>
                      <a:pPr algn="ctr"/>
                      <a:r>
                        <a:rPr lang="en-US" sz="1400" b="1" baseline="0" dirty="0">
                          <a:solidFill>
                            <a:schemeClr val="bg1"/>
                          </a:solidFill>
                        </a:rPr>
                        <a:t>Status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 Challenges</a:t>
                      </a:r>
                    </a:p>
                  </a:txBody>
                  <a:tcPr>
                    <a:solidFill>
                      <a:srgbClr val="996633"/>
                    </a:solidFill>
                  </a:tcPr>
                </a:tc>
                <a:tc>
                  <a:txBody>
                    <a:bodyPr/>
                    <a:lstStyle/>
                    <a:p>
                      <a:pPr algn="ctr"/>
                      <a:r>
                        <a:rPr lang="en-US" sz="1400" b="1" dirty="0">
                          <a:solidFill>
                            <a:schemeClr val="bg1"/>
                          </a:solidFill>
                        </a:rPr>
                        <a:t>Timelines</a:t>
                      </a:r>
                    </a:p>
                  </a:txBody>
                  <a:tcPr>
                    <a:solidFill>
                      <a:srgbClr val="996633"/>
                    </a:solidFill>
                  </a:tcPr>
                </a:tc>
                <a:extLst>
                  <a:ext uri="{0D108BD9-81ED-4DB2-BD59-A6C34878D82A}">
                    <a16:rowId xmlns:a16="http://schemas.microsoft.com/office/drawing/2014/main" val="4048698178"/>
                  </a:ext>
                </a:extLst>
              </a:tr>
              <a:tr h="1220801">
                <a:tc>
                  <a:txBody>
                    <a:bodyPr/>
                    <a:lstStyle/>
                    <a:p>
                      <a:r>
                        <a:rPr lang="en-US" sz="1200" dirty="0"/>
                        <a:t>3.</a:t>
                      </a:r>
                      <a:r>
                        <a:rPr lang="en-US" sz="1200" baseline="0" dirty="0"/>
                        <a:t> </a:t>
                      </a:r>
                      <a:r>
                        <a:rPr lang="en-US" sz="1200" dirty="0"/>
                        <a:t> </a:t>
                      </a:r>
                    </a:p>
                  </a:txBody>
                  <a:tcPr/>
                </a:tc>
                <a:tc>
                  <a:txBody>
                    <a:bodyPr/>
                    <a:lstStyle/>
                    <a:p>
                      <a:r>
                        <a:rPr lang="en-US" sz="1400" b="1" kern="1200" baseline="0" dirty="0"/>
                        <a:t>Ensure that the content,</a:t>
                      </a:r>
                    </a:p>
                    <a:p>
                      <a:r>
                        <a:rPr lang="en-US" sz="1400" b="1" kern="1200" baseline="0" dirty="0"/>
                        <a:t>language and pictorial</a:t>
                      </a:r>
                    </a:p>
                    <a:p>
                      <a:r>
                        <a:rPr lang="en-US" sz="1400" b="1" kern="1200" baseline="0" dirty="0"/>
                        <a:t>representation in textbooks is free of gender bias.</a:t>
                      </a:r>
                      <a:endParaRPr lang="en-US" sz="1400" b="1" dirty="0"/>
                    </a:p>
                  </a:txBody>
                  <a:tcPr/>
                </a:tc>
                <a:tc>
                  <a:txBody>
                    <a:bodyPr/>
                    <a:lstStyle/>
                    <a:p>
                      <a:pPr marL="228600" indent="-228600">
                        <a:buFont typeface="Arial" panose="020B0604020202020204" pitchFamily="34" charset="0"/>
                        <a:buChar char="•"/>
                      </a:pPr>
                      <a:r>
                        <a:rPr lang="en-US" sz="1200" baseline="0" dirty="0" err="1"/>
                        <a:t>BoC</a:t>
                      </a:r>
                      <a:r>
                        <a:rPr lang="en-US" sz="1200" baseline="0" dirty="0"/>
                        <a:t> and STBB have review committees in place. </a:t>
                      </a:r>
                    </a:p>
                    <a:p>
                      <a:pPr marL="228600" indent="-228600">
                        <a:buFont typeface="Arial" panose="020B0604020202020204" pitchFamily="34" charset="0"/>
                        <a:buChar char="•"/>
                      </a:pPr>
                      <a:r>
                        <a:rPr lang="en-US" sz="1200" baseline="0" dirty="0"/>
                        <a:t>Curriculum review by GWG in process.</a:t>
                      </a:r>
                    </a:p>
                    <a:p>
                      <a:pPr marL="228600" indent="-228600">
                        <a:buFont typeface="Arial" panose="020B0604020202020204" pitchFamily="34" charset="0"/>
                        <a:buChar char="•"/>
                      </a:pPr>
                      <a:r>
                        <a:rPr lang="en-US" sz="1200" baseline="0" dirty="0"/>
                        <a:t>Textbook review for KG to Grade 7 reviewed and results disseminated to STBB and </a:t>
                      </a:r>
                      <a:r>
                        <a:rPr lang="en-US" sz="1200" baseline="0" dirty="0" err="1"/>
                        <a:t>BoC</a:t>
                      </a:r>
                      <a:r>
                        <a:rPr lang="en-US" sz="1200" baseline="0" dirty="0"/>
                        <a:t> </a:t>
                      </a:r>
                    </a:p>
                    <a:p>
                      <a:pPr marL="228600" indent="-228600">
                        <a:buFont typeface="Arial" panose="020B0604020202020204" pitchFamily="34" charset="0"/>
                        <a:buChar char="•"/>
                      </a:pPr>
                      <a:r>
                        <a:rPr lang="en-US" sz="1200" baseline="0" dirty="0"/>
                        <a:t>Selected authors and reviewers trained on writing and reviewing for gender sensitivity.</a:t>
                      </a:r>
                      <a:endParaRPr lang="en-US" sz="1200" baseline="0" dirty="0">
                        <a:solidFill>
                          <a:schemeClr val="tx1"/>
                        </a:solidFill>
                      </a:endParaRPr>
                    </a:p>
                  </a:txBody>
                  <a:tcPr/>
                </a:tc>
                <a:tc>
                  <a:txBody>
                    <a:bodyPr/>
                    <a:lstStyle/>
                    <a:p>
                      <a:pPr marL="171450" indent="-171450">
                        <a:buFont typeface="Arial" panose="020B0604020202020204" pitchFamily="34" charset="0"/>
                        <a:buChar char="•"/>
                      </a:pPr>
                      <a:r>
                        <a:rPr lang="en-US" sz="1200" dirty="0"/>
                        <a:t>Relevant authorities still to respond on recommendations. </a:t>
                      </a:r>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r>
                        <a:rPr lang="en-US" sz="1200" dirty="0"/>
                        <a:t>Inclusion</a:t>
                      </a:r>
                      <a:r>
                        <a:rPr lang="en-US" sz="1200" baseline="0" dirty="0"/>
                        <a:t> of gender expert in E&amp;LD review committees.</a:t>
                      </a:r>
                    </a:p>
                    <a:p>
                      <a:pPr marL="171450" indent="-171450">
                        <a:buFont typeface="Arial" panose="020B0604020202020204" pitchFamily="34" charset="0"/>
                        <a:buChar char="•"/>
                      </a:pPr>
                      <a:endParaRPr lang="en-US" sz="1200" baseline="0" dirty="0"/>
                    </a:p>
                    <a:p>
                      <a:pPr marL="171450" indent="-171450">
                        <a:buFont typeface="Arial" panose="020B0604020202020204" pitchFamily="34" charset="0"/>
                        <a:buChar char="•"/>
                      </a:pPr>
                      <a:r>
                        <a:rPr lang="en-US" sz="1200" baseline="0" dirty="0"/>
                        <a:t>Plan for teacher guides to be developed. </a:t>
                      </a:r>
                    </a:p>
                    <a:p>
                      <a:pPr marL="171450" indent="-171450">
                        <a:buFont typeface="Arial" panose="020B0604020202020204" pitchFamily="34" charset="0"/>
                        <a:buChar char="•"/>
                      </a:pPr>
                      <a:endParaRPr lang="en-US" sz="1200" baseline="0" dirty="0"/>
                    </a:p>
                    <a:p>
                      <a:pPr marL="171450" indent="-171450">
                        <a:buFont typeface="Arial" panose="020B0604020202020204" pitchFamily="34" charset="0"/>
                        <a:buChar char="•"/>
                      </a:pPr>
                      <a:r>
                        <a:rPr lang="en-US" sz="1200" baseline="0" dirty="0"/>
                        <a:t>Selection of better and new authors a challenge. Very difficult to build quality and change existing ones.</a:t>
                      </a:r>
                      <a:endParaRPr lang="en-US" sz="1200" dirty="0">
                        <a:solidFill>
                          <a:schemeClr val="tx1"/>
                        </a:solidFill>
                      </a:endParaRPr>
                    </a:p>
                  </a:txBody>
                  <a:tcPr/>
                </a:tc>
                <a:tc>
                  <a:txBody>
                    <a:bodyPr/>
                    <a:lstStyle/>
                    <a:p>
                      <a:r>
                        <a:rPr lang="en-US" sz="1200" dirty="0"/>
                        <a:t>E&amp;LD to advise.</a:t>
                      </a:r>
                      <a:endParaRPr lang="en-US" sz="1200" dirty="0">
                        <a:solidFill>
                          <a:schemeClr val="tx1"/>
                        </a:solidFill>
                      </a:endParaRPr>
                    </a:p>
                  </a:txBody>
                  <a:tcPr/>
                </a:tc>
                <a:extLst>
                  <a:ext uri="{0D108BD9-81ED-4DB2-BD59-A6C34878D82A}">
                    <a16:rowId xmlns:a16="http://schemas.microsoft.com/office/drawing/2014/main" val="2772216680"/>
                  </a:ext>
                </a:extLst>
              </a:tr>
              <a:tr h="587793">
                <a:tc>
                  <a:txBody>
                    <a:bodyPr/>
                    <a:lstStyle/>
                    <a:p>
                      <a:r>
                        <a:rPr lang="en-US" sz="1200" dirty="0"/>
                        <a:t>4.</a:t>
                      </a:r>
                      <a:r>
                        <a:rPr lang="en-US" sz="1200" baseline="0" dirty="0"/>
                        <a:t> </a:t>
                      </a:r>
                      <a:endParaRPr lang="en-US" sz="1200" dirty="0"/>
                    </a:p>
                  </a:txBody>
                  <a:tcPr/>
                </a:tc>
                <a:tc>
                  <a:txBody>
                    <a:bodyPr/>
                    <a:lstStyle/>
                    <a:p>
                      <a:r>
                        <a:rPr lang="en-US" sz="1400" b="1" kern="1200" baseline="0" dirty="0"/>
                        <a:t>Mainstream gender as part of TED by 2015.</a:t>
                      </a:r>
                      <a:endParaRPr lang="en-US" sz="1400" b="1" dirty="0"/>
                    </a:p>
                    <a:p>
                      <a:endParaRPr lang="en-US" sz="1400" b="1" dirty="0"/>
                    </a:p>
                  </a:txBody>
                  <a:tcPr/>
                </a:tc>
                <a:tc>
                  <a:txBody>
                    <a:bodyPr/>
                    <a:lstStyle/>
                    <a:p>
                      <a:pPr marL="171450" indent="-171450">
                        <a:buFont typeface="Arial" panose="020B0604020202020204" pitchFamily="34" charset="0"/>
                        <a:buChar char="•"/>
                      </a:pPr>
                      <a:r>
                        <a:rPr lang="en-US" sz="1200" baseline="0" dirty="0"/>
                        <a:t>Progress to be advised by E&amp;LD.</a:t>
                      </a:r>
                    </a:p>
                  </a:txBody>
                  <a:tcPr/>
                </a:tc>
                <a:tc>
                  <a:txBody>
                    <a:bodyPr/>
                    <a:lstStyle/>
                    <a:p>
                      <a:pPr marL="171450" indent="-171450">
                        <a:buFont typeface="Arial" panose="020B0604020202020204" pitchFamily="34" charset="0"/>
                        <a:buChar char="•"/>
                      </a:pPr>
                      <a:r>
                        <a:rPr lang="en-US" sz="1200" dirty="0"/>
                        <a:t>Coordination</a:t>
                      </a:r>
                      <a:r>
                        <a:rPr lang="en-US" sz="1200" baseline="0" dirty="0"/>
                        <a:t> between several education institutions and the need for a senior level oversight and monitoring.</a:t>
                      </a:r>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E&amp;LD to advise.</a:t>
                      </a:r>
                    </a:p>
                  </a:txBody>
                  <a:tcPr/>
                </a:tc>
                <a:extLst>
                  <a:ext uri="{0D108BD9-81ED-4DB2-BD59-A6C34878D82A}">
                    <a16:rowId xmlns:a16="http://schemas.microsoft.com/office/drawing/2014/main" val="2708900877"/>
                  </a:ext>
                </a:extLst>
              </a:tr>
            </a:tbl>
          </a:graphicData>
        </a:graphic>
      </p:graphicFrame>
      <p:pic>
        <p:nvPicPr>
          <p:cNvPr id="10" name="Picture 2" descr="E:\RSU\SESP\Ph-III\Presentation\JSER\DEsign.jpg"/>
          <p:cNvPicPr>
            <a:picLocks noChangeAspect="1" noChangeArrowheads="1"/>
          </p:cNvPicPr>
          <p:nvPr/>
        </p:nvPicPr>
        <p:blipFill>
          <a:blip r:embed="rId4">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9477819"/>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6" name="Rectangle 5"/>
          <p:cNvSpPr/>
          <p:nvPr/>
        </p:nvSpPr>
        <p:spPr>
          <a:xfrm>
            <a:off x="533400" y="609600"/>
            <a:ext cx="7709452" cy="892552"/>
          </a:xfrm>
          <a:prstGeom prst="rect">
            <a:avLst/>
          </a:prstGeom>
        </p:spPr>
        <p:txBody>
          <a:bodyPr wrap="square">
            <a:spAutoFit/>
          </a:bodyPr>
          <a:lstStyle/>
          <a:p>
            <a:r>
              <a:rPr lang="en-GB" sz="2000" b="1" dirty="0">
                <a:solidFill>
                  <a:srgbClr val="996633"/>
                </a:solidFill>
                <a:latin typeface="Calibri" pitchFamily="34" charset="0"/>
                <a:cs typeface="Aldhabi" pitchFamily="2" charset="-78"/>
              </a:rPr>
              <a:t>SESP TARGETS &amp; JESR-I Recommendations</a:t>
            </a:r>
          </a:p>
          <a:p>
            <a:r>
              <a:rPr lang="en-GB" sz="1600" b="1" dirty="0">
                <a:solidFill>
                  <a:srgbClr val="996633"/>
                </a:solidFill>
                <a:latin typeface="Calibri" pitchFamily="34" charset="0"/>
                <a:cs typeface="Aldhabi" pitchFamily="2" charset="-78"/>
              </a:rPr>
              <a:t>Chapter 12.1 : Cross Cutting Issues and Priority Areas</a:t>
            </a:r>
          </a:p>
          <a:p>
            <a:r>
              <a:rPr lang="en-GB" sz="1600" b="1" dirty="0">
                <a:solidFill>
                  <a:srgbClr val="996633"/>
                </a:solidFill>
                <a:latin typeface="Calibri" pitchFamily="34" charset="0"/>
                <a:cs typeface="Aldhabi" pitchFamily="2" charset="-78"/>
              </a:rPr>
              <a:t>Theme: Gender Equity</a:t>
            </a:r>
          </a:p>
        </p:txBody>
      </p:sp>
      <p:graphicFrame>
        <p:nvGraphicFramePr>
          <p:cNvPr id="7" name="Table 6"/>
          <p:cNvGraphicFramePr>
            <a:graphicFrameLocks noGrp="1"/>
          </p:cNvGraphicFramePr>
          <p:nvPr>
            <p:extLst>
              <p:ext uri="{D42A27DB-BD31-4B8C-83A1-F6EECF244321}">
                <p14:modId xmlns:p14="http://schemas.microsoft.com/office/powerpoint/2010/main" val="1809347077"/>
              </p:ext>
            </p:extLst>
          </p:nvPr>
        </p:nvGraphicFramePr>
        <p:xfrm>
          <a:off x="533400" y="1600200"/>
          <a:ext cx="8200303" cy="4845243"/>
        </p:xfrm>
        <a:graphic>
          <a:graphicData uri="http://schemas.openxmlformats.org/drawingml/2006/table">
            <a:tbl>
              <a:tblPr firstRow="1" bandRow="1">
                <a:tableStyleId>{5940675A-B579-460E-94D1-54222C63F5DA}</a:tableStyleId>
              </a:tblPr>
              <a:tblGrid>
                <a:gridCol w="380657">
                  <a:extLst>
                    <a:ext uri="{9D8B030D-6E8A-4147-A177-3AD203B41FA5}">
                      <a16:colId xmlns:a16="http://schemas.microsoft.com/office/drawing/2014/main" val="3742320429"/>
                    </a:ext>
                  </a:extLst>
                </a:gridCol>
                <a:gridCol w="1595300">
                  <a:extLst>
                    <a:ext uri="{9D8B030D-6E8A-4147-A177-3AD203B41FA5}">
                      <a16:colId xmlns:a16="http://schemas.microsoft.com/office/drawing/2014/main" val="2929584269"/>
                    </a:ext>
                  </a:extLst>
                </a:gridCol>
                <a:gridCol w="2634609">
                  <a:extLst>
                    <a:ext uri="{9D8B030D-6E8A-4147-A177-3AD203B41FA5}">
                      <a16:colId xmlns:a16="http://schemas.microsoft.com/office/drawing/2014/main" val="2396580658"/>
                    </a:ext>
                  </a:extLst>
                </a:gridCol>
                <a:gridCol w="2014700">
                  <a:extLst>
                    <a:ext uri="{9D8B030D-6E8A-4147-A177-3AD203B41FA5}">
                      <a16:colId xmlns:a16="http://schemas.microsoft.com/office/drawing/2014/main" val="3930330326"/>
                    </a:ext>
                  </a:extLst>
                </a:gridCol>
                <a:gridCol w="1575037">
                  <a:extLst>
                    <a:ext uri="{9D8B030D-6E8A-4147-A177-3AD203B41FA5}">
                      <a16:colId xmlns:a16="http://schemas.microsoft.com/office/drawing/2014/main" val="449128574"/>
                    </a:ext>
                  </a:extLst>
                </a:gridCol>
              </a:tblGrid>
              <a:tr h="776211">
                <a:tc>
                  <a:txBody>
                    <a:bodyPr/>
                    <a:lstStyle/>
                    <a:p>
                      <a:pPr algn="ctr"/>
                      <a:r>
                        <a:rPr lang="en-US" sz="1400" b="1" dirty="0">
                          <a:solidFill>
                            <a:schemeClr val="bg1"/>
                          </a:solidFill>
                        </a:rPr>
                        <a:t>S #</a:t>
                      </a:r>
                    </a:p>
                  </a:txBody>
                  <a:tcPr>
                    <a:solidFill>
                      <a:srgbClr val="996633"/>
                    </a:solidFill>
                  </a:tcPr>
                </a:tc>
                <a:tc>
                  <a:txBody>
                    <a:bodyPr/>
                    <a:lstStyle/>
                    <a:p>
                      <a:pPr algn="ctr"/>
                      <a:r>
                        <a:rPr lang="en-US" sz="1400" b="1" baseline="0" dirty="0">
                          <a:solidFill>
                            <a:schemeClr val="bg1"/>
                          </a:solidFill>
                        </a:rPr>
                        <a:t>Strategic Objectives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a:t>
                      </a:r>
                      <a:r>
                        <a:rPr lang="en-US" sz="1400" b="1" baseline="0" dirty="0">
                          <a:solidFill>
                            <a:schemeClr val="bg1"/>
                          </a:solidFill>
                        </a:rPr>
                        <a:t> </a:t>
                      </a:r>
                    </a:p>
                    <a:p>
                      <a:pPr algn="ctr"/>
                      <a:r>
                        <a:rPr lang="en-US" sz="1400" b="1" baseline="0" dirty="0">
                          <a:solidFill>
                            <a:schemeClr val="bg1"/>
                          </a:solidFill>
                        </a:rPr>
                        <a:t>Status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 Challenges</a:t>
                      </a:r>
                    </a:p>
                  </a:txBody>
                  <a:tcPr>
                    <a:solidFill>
                      <a:srgbClr val="996633"/>
                    </a:solidFill>
                  </a:tcPr>
                </a:tc>
                <a:tc>
                  <a:txBody>
                    <a:bodyPr/>
                    <a:lstStyle/>
                    <a:p>
                      <a:pPr algn="ctr"/>
                      <a:r>
                        <a:rPr lang="en-US" sz="1400" b="1" dirty="0">
                          <a:solidFill>
                            <a:schemeClr val="bg1"/>
                          </a:solidFill>
                        </a:rPr>
                        <a:t>Timelines</a:t>
                      </a:r>
                    </a:p>
                  </a:txBody>
                  <a:tcPr>
                    <a:solidFill>
                      <a:srgbClr val="996633"/>
                    </a:solidFill>
                  </a:tcPr>
                </a:tc>
                <a:extLst>
                  <a:ext uri="{0D108BD9-81ED-4DB2-BD59-A6C34878D82A}">
                    <a16:rowId xmlns:a16="http://schemas.microsoft.com/office/drawing/2014/main" val="4048698178"/>
                  </a:ext>
                </a:extLst>
              </a:tr>
              <a:tr h="1455396">
                <a:tc>
                  <a:txBody>
                    <a:bodyPr/>
                    <a:lstStyle/>
                    <a:p>
                      <a:r>
                        <a:rPr lang="en-US" sz="1200" dirty="0"/>
                        <a:t>5.</a:t>
                      </a:r>
                      <a:r>
                        <a:rPr lang="en-US" sz="1200" baseline="0" dirty="0"/>
                        <a:t> </a:t>
                      </a:r>
                      <a:endParaRPr lang="en-US" sz="1200" dirty="0"/>
                    </a:p>
                  </a:txBody>
                  <a:tcPr/>
                </a:tc>
                <a:tc>
                  <a:txBody>
                    <a:bodyPr/>
                    <a:lstStyle/>
                    <a:p>
                      <a:r>
                        <a:rPr lang="en-US" sz="1400" b="1" kern="1200" baseline="0" dirty="0"/>
                        <a:t>Allocate budget for</a:t>
                      </a:r>
                    </a:p>
                    <a:p>
                      <a:r>
                        <a:rPr lang="en-US" sz="1400" b="1" kern="1200" baseline="0" dirty="0"/>
                        <a:t>promotion of gender</a:t>
                      </a:r>
                    </a:p>
                    <a:p>
                      <a:r>
                        <a:rPr lang="en-US" sz="1400" b="1" kern="1200" baseline="0" dirty="0"/>
                        <a:t>equality in education by</a:t>
                      </a:r>
                    </a:p>
                    <a:p>
                      <a:r>
                        <a:rPr lang="en-US" sz="1400" b="1" kern="1200" baseline="0" dirty="0"/>
                        <a:t>2015.</a:t>
                      </a:r>
                      <a:endParaRPr lang="en-US" sz="1400" b="1" dirty="0"/>
                    </a:p>
                  </a:txBody>
                  <a:tcPr/>
                </a:tc>
                <a:tc>
                  <a:txBody>
                    <a:bodyPr/>
                    <a:lstStyle/>
                    <a:p>
                      <a:pPr marL="228600" indent="-228600">
                        <a:buFont typeface="Arial" panose="020B0604020202020204" pitchFamily="34" charset="0"/>
                        <a:buChar char="•"/>
                      </a:pPr>
                      <a:r>
                        <a:rPr lang="en-US" sz="1200" dirty="0"/>
                        <a:t>Some</a:t>
                      </a:r>
                      <a:r>
                        <a:rPr lang="en-US" sz="1200" baseline="0" dirty="0"/>
                        <a:t> district officials trained on concepts of GRB.  </a:t>
                      </a:r>
                    </a:p>
                    <a:p>
                      <a:pPr marL="228600" indent="-228600">
                        <a:buFont typeface="Arial" panose="020B0604020202020204" pitchFamily="34" charset="0"/>
                        <a:buChar char="•"/>
                      </a:pPr>
                      <a:r>
                        <a:rPr lang="en-US" sz="1200" baseline="0" dirty="0"/>
                        <a:t>Policy paper and proposal for GRB in process. </a:t>
                      </a:r>
                    </a:p>
                    <a:p>
                      <a:pPr marL="228600" indent="-228600">
                        <a:buFont typeface="Arial" panose="020B0604020202020204" pitchFamily="34" charset="0"/>
                        <a:buChar char="•"/>
                      </a:pPr>
                      <a:r>
                        <a:rPr lang="en-US" sz="1200" baseline="0" dirty="0"/>
                        <a:t>Prototype for gender based budget under development by IRC for one UC in </a:t>
                      </a:r>
                      <a:r>
                        <a:rPr lang="en-US" sz="1200" baseline="0" dirty="0" err="1"/>
                        <a:t>Dadu</a:t>
                      </a:r>
                      <a:r>
                        <a:rPr lang="en-US" sz="1200" baseline="0" dirty="0"/>
                        <a:t>.</a:t>
                      </a:r>
                      <a:endParaRPr lang="en-US" sz="1200" dirty="0"/>
                    </a:p>
                  </a:txBody>
                  <a:tcPr/>
                </a:tc>
                <a:tc>
                  <a:txBody>
                    <a:bodyPr/>
                    <a:lstStyle/>
                    <a:p>
                      <a:pPr marL="171450" indent="-171450">
                        <a:buFont typeface="Arial" panose="020B0604020202020204" pitchFamily="34" charset="0"/>
                        <a:buChar char="•"/>
                      </a:pPr>
                      <a:r>
                        <a:rPr lang="en-US" sz="1200" dirty="0"/>
                        <a:t>Importance of GRB not understood by officials. </a:t>
                      </a:r>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r>
                        <a:rPr lang="en-US" sz="1200" dirty="0"/>
                        <a:t>Political will required. </a:t>
                      </a:r>
                    </a:p>
                  </a:txBody>
                  <a:tcPr/>
                </a:tc>
                <a:tc>
                  <a:txBody>
                    <a:bodyPr/>
                    <a:lstStyle/>
                    <a:p>
                      <a:r>
                        <a:rPr lang="en-US" sz="1200" dirty="0"/>
                        <a:t>April 2017 and onwards (for IRC </a:t>
                      </a:r>
                      <a:r>
                        <a:rPr lang="en-US" sz="1200"/>
                        <a:t>work). </a:t>
                      </a:r>
                      <a:endParaRPr lang="en-US" sz="1200" dirty="0"/>
                    </a:p>
                  </a:txBody>
                  <a:tcPr/>
                </a:tc>
                <a:extLst>
                  <a:ext uri="{0D108BD9-81ED-4DB2-BD59-A6C34878D82A}">
                    <a16:rowId xmlns:a16="http://schemas.microsoft.com/office/drawing/2014/main" val="2708900877"/>
                  </a:ext>
                </a:extLst>
              </a:tr>
              <a:tr h="1455396">
                <a:tc>
                  <a:txBody>
                    <a:bodyPr/>
                    <a:lstStyle/>
                    <a:p>
                      <a:r>
                        <a:rPr lang="en-US" sz="1200" dirty="0"/>
                        <a:t>6. </a:t>
                      </a:r>
                    </a:p>
                  </a:txBody>
                  <a:tcPr/>
                </a:tc>
                <a:tc>
                  <a:txBody>
                    <a:bodyPr/>
                    <a:lstStyle/>
                    <a:p>
                      <a:r>
                        <a:rPr lang="en-US" sz="1400" b="1" kern="1200" baseline="0" dirty="0"/>
                        <a:t>Strengthen linkages and</a:t>
                      </a:r>
                    </a:p>
                    <a:p>
                      <a:r>
                        <a:rPr lang="en-US" sz="1400" b="1" kern="1200" baseline="0" dirty="0"/>
                        <a:t>coordination between Line departments on gender issues.</a:t>
                      </a:r>
                      <a:endParaRPr lang="en-US" sz="1400" b="1" dirty="0"/>
                    </a:p>
                  </a:txBody>
                  <a:tcPr/>
                </a:tc>
                <a:tc>
                  <a:txBody>
                    <a:bodyPr/>
                    <a:lstStyle/>
                    <a:p>
                      <a:pPr marL="228600" indent="-228600">
                        <a:buFont typeface="Arial" panose="020B0604020202020204" pitchFamily="34" charset="0"/>
                        <a:buChar char="•"/>
                      </a:pPr>
                      <a:r>
                        <a:rPr lang="en-US" sz="1200" baseline="0" dirty="0"/>
                        <a:t>IRC initiated a GWG with representation from key E&amp;LD units  and civil society as a platform to discuss gender integration in education.</a:t>
                      </a:r>
                    </a:p>
                    <a:p>
                      <a:pPr marL="228600" indent="-228600">
                        <a:buFont typeface="Arial" panose="020B0604020202020204" pitchFamily="34" charset="0"/>
                        <a:buChar char="•"/>
                      </a:pPr>
                      <a:r>
                        <a:rPr lang="en-US" sz="1200" baseline="0" dirty="0"/>
                        <a:t>GWG was notified by the Secretary E&amp;LD. </a:t>
                      </a:r>
                      <a:endParaRPr lang="en-US" sz="1200" baseline="0" dirty="0">
                        <a:solidFill>
                          <a:schemeClr val="tx1"/>
                        </a:solidFill>
                      </a:endParaRPr>
                    </a:p>
                  </a:txBody>
                  <a:tcPr/>
                </a:tc>
                <a:tc>
                  <a:txBody>
                    <a:bodyPr/>
                    <a:lstStyle/>
                    <a:p>
                      <a:pPr marL="171450" indent="-171450">
                        <a:buFont typeface="Arial" panose="020B0604020202020204" pitchFamily="34" charset="0"/>
                        <a:buChar char="•"/>
                      </a:pPr>
                      <a:r>
                        <a:rPr lang="en-US" sz="1200" dirty="0"/>
                        <a:t>Internal</a:t>
                      </a:r>
                      <a:r>
                        <a:rPr lang="en-US" sz="1200" baseline="0" dirty="0"/>
                        <a:t> coordination and mechanisms within government.</a:t>
                      </a:r>
                      <a:endParaRPr lang="en-US" sz="1200" dirty="0">
                        <a:solidFill>
                          <a:srgbClr val="FF0000"/>
                        </a:solidFill>
                      </a:endParaRPr>
                    </a:p>
                  </a:txBody>
                  <a:tcPr/>
                </a:tc>
                <a:tc>
                  <a:txBody>
                    <a:bodyPr/>
                    <a:lstStyle/>
                    <a:p>
                      <a:r>
                        <a:rPr lang="en-US" sz="1200" dirty="0"/>
                        <a:t>E&amp;LD to advise.</a:t>
                      </a:r>
                      <a:endParaRPr lang="en-US" sz="1200" dirty="0">
                        <a:solidFill>
                          <a:schemeClr val="tx1"/>
                        </a:solidFill>
                      </a:endParaRPr>
                    </a:p>
                  </a:txBody>
                  <a:tcPr/>
                </a:tc>
                <a:extLst>
                  <a:ext uri="{0D108BD9-81ED-4DB2-BD59-A6C34878D82A}">
                    <a16:rowId xmlns:a16="http://schemas.microsoft.com/office/drawing/2014/main" val="3703651122"/>
                  </a:ext>
                </a:extLst>
              </a:tr>
              <a:tr h="808553">
                <a:tc>
                  <a:txBody>
                    <a:bodyPr/>
                    <a:lstStyle/>
                    <a:p>
                      <a:r>
                        <a:rPr lang="en-US" sz="1200" dirty="0"/>
                        <a:t>7. </a:t>
                      </a:r>
                    </a:p>
                  </a:txBody>
                  <a:tcPr/>
                </a:tc>
                <a:tc>
                  <a:txBody>
                    <a:bodyPr/>
                    <a:lstStyle/>
                    <a:p>
                      <a:r>
                        <a:rPr lang="en-US" sz="1400" b="1" kern="1200" baseline="0" dirty="0"/>
                        <a:t>Set minimum quota for</a:t>
                      </a:r>
                    </a:p>
                    <a:p>
                      <a:r>
                        <a:rPr lang="en-US" sz="1400" b="1" kern="1200" baseline="0" dirty="0"/>
                        <a:t>females at administrative</a:t>
                      </a:r>
                    </a:p>
                    <a:p>
                      <a:r>
                        <a:rPr lang="en-US" sz="1400" b="1" kern="1200" baseline="0" dirty="0"/>
                        <a:t>Level.</a:t>
                      </a:r>
                      <a:endParaRPr lang="en-US" sz="1400" b="1" dirty="0"/>
                    </a:p>
                  </a:txBody>
                  <a:tcPr/>
                </a:tc>
                <a:tc>
                  <a:txBody>
                    <a:bodyPr/>
                    <a:lstStyle/>
                    <a:p>
                      <a:pPr marL="171450" indent="-171450">
                        <a:buFont typeface="Arial" panose="020B0604020202020204" pitchFamily="34" charset="0"/>
                        <a:buChar char="•"/>
                      </a:pPr>
                      <a:r>
                        <a:rPr lang="en-US" sz="1200" baseline="0" dirty="0"/>
                        <a:t>No progress.</a:t>
                      </a:r>
                      <a:endParaRPr lang="en-US" sz="1200" baseline="0" dirty="0">
                        <a:solidFill>
                          <a:schemeClr val="tx1"/>
                        </a:solidFill>
                      </a:endParaRPr>
                    </a:p>
                  </a:txBody>
                  <a:tcPr/>
                </a:tc>
                <a:tc>
                  <a:txBody>
                    <a:bodyPr/>
                    <a:lstStyle/>
                    <a:p>
                      <a:pPr marL="171450" indent="-171450">
                        <a:buFont typeface="Arial" panose="020B0604020202020204" pitchFamily="34" charset="0"/>
                        <a:buChar char="•"/>
                      </a:pPr>
                      <a:r>
                        <a:rPr lang="en-US" sz="1200" dirty="0"/>
                        <a:t>Very few women found even in technical posts.</a:t>
                      </a:r>
                      <a:endParaRPr lang="en-US" sz="1200" dirty="0">
                        <a:solidFill>
                          <a:schemeClr val="tx1"/>
                        </a:solidFill>
                      </a:endParaRPr>
                    </a:p>
                  </a:txBody>
                  <a:tcPr/>
                </a:tc>
                <a:tc>
                  <a:txBody>
                    <a:bodyPr/>
                    <a:lstStyle/>
                    <a:p>
                      <a:r>
                        <a:rPr lang="en-US" sz="1200" dirty="0"/>
                        <a:t>E&amp;LD to advise.</a:t>
                      </a:r>
                      <a:endParaRPr lang="en-US" sz="1200" dirty="0">
                        <a:solidFill>
                          <a:schemeClr val="tx1"/>
                        </a:solidFill>
                      </a:endParaRPr>
                    </a:p>
                  </a:txBody>
                  <a:tcPr/>
                </a:tc>
                <a:extLst>
                  <a:ext uri="{0D108BD9-81ED-4DB2-BD59-A6C34878D82A}">
                    <a16:rowId xmlns:a16="http://schemas.microsoft.com/office/drawing/2014/main" val="2852293653"/>
                  </a:ext>
                </a:extLst>
              </a:tr>
            </a:tbl>
          </a:graphicData>
        </a:graphic>
      </p:graphicFrame>
      <p:pic>
        <p:nvPicPr>
          <p:cNvPr id="9" name="Picture 2" descr="E:\RSU\SESP\Ph-III\Presentation\JSER\DEsign.jpg"/>
          <p:cNvPicPr>
            <a:picLocks noChangeAspect="1" noChangeArrowheads="1"/>
          </p:cNvPicPr>
          <p:nvPr/>
        </p:nvPicPr>
        <p:blipFill>
          <a:blip r:embed="rId4">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5125741"/>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6" name="Title 1"/>
          <p:cNvSpPr txBox="1">
            <a:spLocks/>
          </p:cNvSpPr>
          <p:nvPr/>
        </p:nvSpPr>
        <p:spPr>
          <a:xfrm>
            <a:off x="457200" y="152400"/>
            <a:ext cx="8229600" cy="6858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000" b="1" dirty="0">
                <a:solidFill>
                  <a:srgbClr val="996633"/>
                </a:solidFill>
              </a:rPr>
              <a:t>Field Observations.</a:t>
            </a:r>
          </a:p>
        </p:txBody>
      </p:sp>
      <p:graphicFrame>
        <p:nvGraphicFramePr>
          <p:cNvPr id="7" name="Content Placeholder 3"/>
          <p:cNvGraphicFramePr>
            <a:graphicFrameLocks/>
          </p:cNvGraphicFramePr>
          <p:nvPr>
            <p:extLst>
              <p:ext uri="{D42A27DB-BD31-4B8C-83A1-F6EECF244321}">
                <p14:modId xmlns:p14="http://schemas.microsoft.com/office/powerpoint/2010/main" val="3185327025"/>
              </p:ext>
            </p:extLst>
          </p:nvPr>
        </p:nvGraphicFramePr>
        <p:xfrm>
          <a:off x="457200" y="914400"/>
          <a:ext cx="8534400" cy="5562600"/>
        </p:xfrm>
        <a:graphic>
          <a:graphicData uri="http://schemas.openxmlformats.org/drawingml/2006/table">
            <a:tbl>
              <a:tblPr firstRow="1" bandRow="1">
                <a:tableStyleId>{2D5ABB26-0587-4C30-8999-92F81FD0307C}</a:tableStyleId>
              </a:tblPr>
              <a:tblGrid>
                <a:gridCol w="999525">
                  <a:extLst>
                    <a:ext uri="{9D8B030D-6E8A-4147-A177-3AD203B41FA5}">
                      <a16:colId xmlns:a16="http://schemas.microsoft.com/office/drawing/2014/main" val="20000"/>
                    </a:ext>
                  </a:extLst>
                </a:gridCol>
                <a:gridCol w="2164089">
                  <a:extLst>
                    <a:ext uri="{9D8B030D-6E8A-4147-A177-3AD203B41FA5}">
                      <a16:colId xmlns:a16="http://schemas.microsoft.com/office/drawing/2014/main" val="20001"/>
                    </a:ext>
                  </a:extLst>
                </a:gridCol>
                <a:gridCol w="5370786">
                  <a:extLst>
                    <a:ext uri="{9D8B030D-6E8A-4147-A177-3AD203B41FA5}">
                      <a16:colId xmlns:a16="http://schemas.microsoft.com/office/drawing/2014/main" val="20002"/>
                    </a:ext>
                  </a:extLst>
                </a:gridCol>
              </a:tblGrid>
              <a:tr h="659969">
                <a:tc>
                  <a:txBody>
                    <a:bodyPr/>
                    <a:lstStyle/>
                    <a:p>
                      <a:pPr marL="0" algn="ctr" defTabSz="914400" rtl="0" eaLnBrk="1" fontAlgn="ctr" latinLnBrk="0" hangingPunct="1"/>
                      <a:r>
                        <a:rPr lang="en-US" sz="1600" b="1" u="none" strike="noStrike" kern="1200" dirty="0">
                          <a:solidFill>
                            <a:schemeClr val="bg1"/>
                          </a:solidFill>
                          <a:effectLst/>
                          <a:latin typeface="+mn-lt"/>
                          <a:ea typeface="+mn-ea"/>
                          <a:cs typeface="+mn-cs"/>
                        </a:rPr>
                        <a:t>Name of Districts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33"/>
                    </a:solidFill>
                  </a:tcPr>
                </a:tc>
                <a:tc>
                  <a:txBody>
                    <a:bodyPr/>
                    <a:lstStyle/>
                    <a:p>
                      <a:pPr marL="0" algn="ctr" defTabSz="914400" rtl="0" eaLnBrk="1" fontAlgn="ctr" latinLnBrk="0" hangingPunct="1"/>
                      <a:r>
                        <a:rPr lang="en-US" sz="1600" b="1" u="none" strike="noStrike" kern="1200" dirty="0">
                          <a:solidFill>
                            <a:schemeClr val="bg1"/>
                          </a:solidFill>
                          <a:effectLst/>
                          <a:latin typeface="+mn-lt"/>
                          <a:ea typeface="+mn-ea"/>
                          <a:cs typeface="+mn-cs"/>
                        </a:rPr>
                        <a:t>District Group Members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33"/>
                    </a:solidFill>
                  </a:tcPr>
                </a:tc>
                <a:tc>
                  <a:txBody>
                    <a:bodyPr/>
                    <a:lstStyle/>
                    <a:p>
                      <a:pPr marL="0" algn="ctr" defTabSz="914400" rtl="0" eaLnBrk="1" fontAlgn="ctr" latinLnBrk="0" hangingPunct="1"/>
                      <a:r>
                        <a:rPr lang="en-US" sz="1600" b="1" u="none" strike="noStrike" kern="1200" dirty="0">
                          <a:solidFill>
                            <a:schemeClr val="bg1"/>
                          </a:solidFill>
                          <a:effectLst/>
                          <a:latin typeface="+mn-lt"/>
                          <a:ea typeface="+mn-ea"/>
                          <a:cs typeface="+mn-cs"/>
                        </a:rPr>
                        <a:t>Observation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33"/>
                    </a:solidFill>
                  </a:tcPr>
                </a:tc>
                <a:extLst>
                  <a:ext uri="{0D108BD9-81ED-4DB2-BD59-A6C34878D82A}">
                    <a16:rowId xmlns:a16="http://schemas.microsoft.com/office/drawing/2014/main" val="10000"/>
                  </a:ext>
                </a:extLst>
              </a:tr>
              <a:tr h="4902631">
                <a:tc>
                  <a:txBody>
                    <a:bodyPr/>
                    <a:lstStyle/>
                    <a:p>
                      <a:r>
                        <a:rPr lang="en-US" sz="1600" b="1" dirty="0"/>
                        <a:t>Sukkur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dirty="0"/>
                        <a:t>Mr. Naveed Shaikh</a:t>
                      </a:r>
                    </a:p>
                    <a:p>
                      <a:endParaRPr lang="en-US" sz="1400" dirty="0"/>
                    </a:p>
                    <a:p>
                      <a:endParaRPr lang="en-US" sz="1400" dirty="0"/>
                    </a:p>
                    <a:p>
                      <a:r>
                        <a:rPr lang="en-US" sz="1600" b="1" dirty="0"/>
                        <a:t>Ms.</a:t>
                      </a:r>
                      <a:r>
                        <a:rPr lang="en-US" sz="1600" b="1" baseline="0" dirty="0"/>
                        <a:t> Ghazala </a:t>
                      </a:r>
                      <a:r>
                        <a:rPr lang="en-US" sz="1600" b="1" baseline="0" dirty="0" err="1"/>
                        <a:t>Rafiq</a:t>
                      </a:r>
                      <a:endParaRPr lang="en-US" sz="1600" b="1" baseline="0" dirty="0"/>
                    </a:p>
                    <a:p>
                      <a:endParaRPr lang="en-US" sz="1400" baseline="0" dirty="0"/>
                    </a:p>
                    <a:p>
                      <a:endParaRPr lang="en-US" sz="1400" baseline="0" dirty="0"/>
                    </a:p>
                    <a:p>
                      <a:r>
                        <a:rPr lang="en-US" sz="1600" b="1" baseline="0" dirty="0"/>
                        <a:t>Mr. T.M Qureshi</a:t>
                      </a:r>
                    </a:p>
                    <a:p>
                      <a:endParaRPr lang="en-US" sz="1400" baseline="0" dirty="0"/>
                    </a:p>
                    <a:p>
                      <a:endParaRPr lang="en-US" sz="1400" baseline="0" dirty="0"/>
                    </a:p>
                    <a:p>
                      <a:r>
                        <a:rPr lang="en-US" sz="1600" b="1" baseline="0" dirty="0"/>
                        <a:t>Ms. </a:t>
                      </a:r>
                      <a:r>
                        <a:rPr lang="en-US" sz="1600" b="1" baseline="0" dirty="0" err="1"/>
                        <a:t>Minahil</a:t>
                      </a:r>
                      <a:r>
                        <a:rPr lang="en-US" sz="1600" b="1" baseline="0" dirty="0"/>
                        <a:t> </a:t>
                      </a:r>
                      <a:r>
                        <a:rPr lang="en-US" sz="1600" b="1" baseline="0" dirty="0" err="1"/>
                        <a:t>Adeel</a:t>
                      </a:r>
                      <a:endParaRPr lang="en-US" sz="1600" b="1" baseline="0" dirty="0"/>
                    </a:p>
                    <a:p>
                      <a:endParaRPr lang="en-US" sz="1400" baseline="0" dirty="0"/>
                    </a:p>
                    <a:p>
                      <a:endParaRPr lang="en-US" sz="1400" baseline="0" dirty="0"/>
                    </a:p>
                    <a:p>
                      <a:r>
                        <a:rPr lang="en-US" sz="1600" b="1" baseline="0" dirty="0"/>
                        <a:t>Mr. Nadir Hussain</a:t>
                      </a:r>
                      <a:endParaRPr lang="en-US" sz="16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lvl="0" indent="-285750" rtl="0">
                        <a:buFont typeface="Arial" panose="020B0604020202020204" pitchFamily="34" charset="0"/>
                        <a:buChar char="•"/>
                      </a:pPr>
                      <a:r>
                        <a:rPr lang="en-US" sz="1800" kern="1200" dirty="0">
                          <a:solidFill>
                            <a:schemeClr val="tx1"/>
                          </a:solidFill>
                          <a:effectLst/>
                          <a:latin typeface="+mn-lt"/>
                          <a:ea typeface="+mn-ea"/>
                          <a:cs typeface="+mn-cs"/>
                        </a:rPr>
                        <a:t>Non-availability</a:t>
                      </a:r>
                      <a:r>
                        <a:rPr lang="en-US" sz="1800" kern="1200" baseline="0" dirty="0">
                          <a:solidFill>
                            <a:schemeClr val="tx1"/>
                          </a:solidFill>
                          <a:effectLst/>
                          <a:latin typeface="+mn-lt"/>
                          <a:ea typeface="+mn-ea"/>
                          <a:cs typeface="+mn-cs"/>
                        </a:rPr>
                        <a:t> of basic facilities; Electricity, Drinking Water, Bathrooms, Boundary Walls, Furniture &amp; Fixture.</a:t>
                      </a:r>
                    </a:p>
                    <a:p>
                      <a:pPr marL="285750" lvl="0" indent="-285750" rtl="0">
                        <a:buFont typeface="Arial" panose="020B0604020202020204" pitchFamily="34" charset="0"/>
                        <a:buChar char="•"/>
                      </a:pPr>
                      <a:r>
                        <a:rPr lang="en-US" sz="1800" kern="1200" baseline="0" dirty="0">
                          <a:solidFill>
                            <a:schemeClr val="tx1"/>
                          </a:solidFill>
                          <a:effectLst/>
                          <a:latin typeface="+mn-lt"/>
                          <a:ea typeface="+mn-ea"/>
                          <a:cs typeface="+mn-cs"/>
                        </a:rPr>
                        <a:t>No Security arrangements for students/schools</a:t>
                      </a:r>
                    </a:p>
                    <a:p>
                      <a:pPr marL="285750" lvl="0" indent="-285750" rtl="0">
                        <a:buFont typeface="Arial" panose="020B0604020202020204" pitchFamily="34" charset="0"/>
                        <a:buChar char="•"/>
                      </a:pPr>
                      <a:r>
                        <a:rPr lang="en-US" sz="1800" kern="1200" baseline="0" dirty="0">
                          <a:solidFill>
                            <a:schemeClr val="tx1"/>
                          </a:solidFill>
                          <a:effectLst/>
                          <a:latin typeface="+mn-lt"/>
                          <a:ea typeface="+mn-ea"/>
                          <a:cs typeface="+mn-cs"/>
                        </a:rPr>
                        <a:t>Low capacity of understanding reforms implementation</a:t>
                      </a:r>
                    </a:p>
                    <a:p>
                      <a:pPr marL="285750" lvl="0" indent="-285750" rtl="0">
                        <a:buFont typeface="Arial" panose="020B0604020202020204" pitchFamily="34" charset="0"/>
                        <a:buChar char="•"/>
                      </a:pPr>
                      <a:r>
                        <a:rPr lang="en-US" sz="1800" kern="1200" baseline="0" dirty="0">
                          <a:solidFill>
                            <a:schemeClr val="tx1"/>
                          </a:solidFill>
                          <a:effectLst/>
                          <a:latin typeface="+mn-lt"/>
                          <a:ea typeface="+mn-ea"/>
                          <a:cs typeface="+mn-cs"/>
                        </a:rPr>
                        <a:t>No proper sanitation arrangements were found</a:t>
                      </a:r>
                    </a:p>
                    <a:p>
                      <a:pPr marL="285750" lvl="0" indent="-285750" rtl="0">
                        <a:buFont typeface="Arial" panose="020B0604020202020204" pitchFamily="34" charset="0"/>
                        <a:buChar char="•"/>
                      </a:pPr>
                      <a:r>
                        <a:rPr lang="en-US" sz="1800" kern="1200" baseline="0" dirty="0">
                          <a:solidFill>
                            <a:schemeClr val="tx1"/>
                          </a:solidFill>
                          <a:effectLst/>
                          <a:latin typeface="+mn-lt"/>
                          <a:ea typeface="+mn-ea"/>
                          <a:cs typeface="+mn-cs"/>
                        </a:rPr>
                        <a:t>Dangerous conditions of schools building</a:t>
                      </a:r>
                    </a:p>
                    <a:p>
                      <a:pPr marL="285750" lvl="0" indent="-285750" rtl="0">
                        <a:buFont typeface="Arial" panose="020B0604020202020204" pitchFamily="34" charset="0"/>
                        <a:buChar char="•"/>
                      </a:pPr>
                      <a:r>
                        <a:rPr lang="en-US" sz="1800" kern="1200" baseline="0" dirty="0">
                          <a:solidFill>
                            <a:schemeClr val="tx1"/>
                          </a:solidFill>
                          <a:effectLst/>
                          <a:latin typeface="+mn-lt"/>
                          <a:ea typeface="+mn-ea"/>
                          <a:cs typeface="+mn-cs"/>
                        </a:rPr>
                        <a:t>Placement of untrained teachers </a:t>
                      </a:r>
                    </a:p>
                    <a:p>
                      <a:pPr marL="285750" lvl="0" indent="-285750" rtl="0">
                        <a:buFont typeface="Arial" panose="020B0604020202020204" pitchFamily="34" charset="0"/>
                        <a:buChar char="•"/>
                      </a:pPr>
                      <a:r>
                        <a:rPr lang="en-US" sz="1800" kern="1200" baseline="0" dirty="0">
                          <a:solidFill>
                            <a:schemeClr val="tx1"/>
                          </a:solidFill>
                          <a:effectLst/>
                          <a:latin typeface="+mn-lt"/>
                          <a:ea typeface="+mn-ea"/>
                          <a:cs typeface="+mn-cs"/>
                        </a:rPr>
                        <a:t>Late release of funds to schools</a:t>
                      </a:r>
                    </a:p>
                    <a:p>
                      <a:pPr marL="285750" lvl="0" indent="-285750" rtl="0">
                        <a:buFont typeface="Arial" panose="020B0604020202020204" pitchFamily="34" charset="0"/>
                        <a:buChar char="•"/>
                      </a:pPr>
                      <a:r>
                        <a:rPr lang="en-US" sz="1800" kern="1200" baseline="0" dirty="0">
                          <a:solidFill>
                            <a:schemeClr val="tx1"/>
                          </a:solidFill>
                          <a:effectLst/>
                          <a:latin typeface="+mn-lt"/>
                          <a:ea typeface="+mn-ea"/>
                          <a:cs typeface="+mn-cs"/>
                        </a:rPr>
                        <a:t>Student Teacher Ratio (STR) was not up to standards</a:t>
                      </a:r>
                    </a:p>
                    <a:p>
                      <a:pPr marL="285750" lvl="0" indent="-285750" rtl="0">
                        <a:buFont typeface="Arial" panose="020B0604020202020204" pitchFamily="34" charset="0"/>
                        <a:buChar char="•"/>
                      </a:pPr>
                      <a:r>
                        <a:rPr lang="en-US" sz="1800" kern="1200" baseline="0" dirty="0">
                          <a:solidFill>
                            <a:schemeClr val="tx1"/>
                          </a:solidFill>
                          <a:effectLst/>
                          <a:latin typeface="+mn-lt"/>
                          <a:ea typeface="+mn-ea"/>
                          <a:cs typeface="+mn-cs"/>
                        </a:rPr>
                        <a:t>School Administrations were not aware to SESP policy</a:t>
                      </a:r>
                    </a:p>
                    <a:p>
                      <a:pPr marL="285750" lvl="0" indent="-285750" rtl="0">
                        <a:buFont typeface="Arial" panose="020B0604020202020204" pitchFamily="34" charset="0"/>
                        <a:buChar char="•"/>
                      </a:pPr>
                      <a:r>
                        <a:rPr lang="en-US" sz="1800" kern="1200" baseline="0" dirty="0">
                          <a:solidFill>
                            <a:schemeClr val="tx1"/>
                          </a:solidFill>
                          <a:effectLst/>
                          <a:latin typeface="+mn-lt"/>
                          <a:ea typeface="+mn-ea"/>
                          <a:cs typeface="+mn-cs"/>
                        </a:rPr>
                        <a:t>Shortage of Subject Specialists at schools </a:t>
                      </a:r>
                    </a:p>
                    <a:p>
                      <a:pPr marL="285750" lvl="0" indent="-285750" rtl="0">
                        <a:buFont typeface="Arial" panose="020B0604020202020204" pitchFamily="34" charset="0"/>
                        <a:buChar char="•"/>
                      </a:pPr>
                      <a:r>
                        <a:rPr lang="en-US" sz="1800" kern="1200" baseline="0" dirty="0">
                          <a:solidFill>
                            <a:schemeClr val="tx1"/>
                          </a:solidFill>
                          <a:effectLst/>
                          <a:latin typeface="+mn-lt"/>
                          <a:ea typeface="+mn-ea"/>
                          <a:cs typeface="+mn-cs"/>
                        </a:rPr>
                        <a:t>Girls dropout ratio seems increasing </a:t>
                      </a:r>
                      <a:endParaRPr lang="en-US" sz="1800" kern="1200" dirty="0">
                        <a:solidFill>
                          <a:schemeClr val="tx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9" name="Picture 2" descr="E:\RSU\SESP\Ph-III\Presentation\JSER\DEsign.jpg"/>
          <p:cNvPicPr>
            <a:picLocks noChangeAspect="1" noChangeArrowheads="1"/>
          </p:cNvPicPr>
          <p:nvPr/>
        </p:nvPicPr>
        <p:blipFill>
          <a:blip r:embed="rId4">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6542000"/>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p>
            <a:r>
              <a:rPr lang="en-US" sz="3200" b="1" dirty="0">
                <a:solidFill>
                  <a:srgbClr val="996633"/>
                </a:solidFill>
              </a:rPr>
              <a:t>Pictures</a:t>
            </a:r>
          </a:p>
        </p:txBody>
      </p:sp>
      <p:pic>
        <p:nvPicPr>
          <p:cNvPr id="3" name="Picture 2"/>
          <p:cNvPicPr/>
          <p:nvPr/>
        </p:nvPicPr>
        <p:blipFill>
          <a:blip r:embed="rId2" cstate="print">
            <a:extLst>
              <a:ext uri="{28A0092B-C50C-407E-A947-70E740481C1C}">
                <a14:useLocalDpi xmlns:a14="http://schemas.microsoft.com/office/drawing/2010/main" val="0"/>
              </a:ext>
            </a:extLst>
          </a:blip>
          <a:stretch>
            <a:fillRect/>
          </a:stretch>
        </p:blipFill>
        <p:spPr>
          <a:xfrm>
            <a:off x="1" y="4391660"/>
            <a:ext cx="1600200" cy="2466340"/>
          </a:xfrm>
          <a:prstGeom prst="rect">
            <a:avLst/>
          </a:prstGeom>
        </p:spPr>
      </p:pic>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1600201" y="4370229"/>
            <a:ext cx="2651125" cy="2509202"/>
          </a:xfrm>
          <a:prstGeom prst="rect">
            <a:avLst/>
          </a:prstGeom>
        </p:spPr>
      </p:pic>
      <p:pic>
        <p:nvPicPr>
          <p:cNvPr id="6" name="Picture 5"/>
          <p:cNvPicPr/>
          <p:nvPr/>
        </p:nvPicPr>
        <p:blipFill>
          <a:blip r:embed="rId4" cstate="print">
            <a:extLst>
              <a:ext uri="{28A0092B-C50C-407E-A947-70E740481C1C}">
                <a14:useLocalDpi xmlns:a14="http://schemas.microsoft.com/office/drawing/2010/main" val="0"/>
              </a:ext>
            </a:extLst>
          </a:blip>
          <a:stretch>
            <a:fillRect/>
          </a:stretch>
        </p:blipFill>
        <p:spPr>
          <a:xfrm>
            <a:off x="38100" y="1143000"/>
            <a:ext cx="3086100" cy="3248659"/>
          </a:xfrm>
          <a:prstGeom prst="rect">
            <a:avLst/>
          </a:prstGeom>
        </p:spPr>
      </p:pic>
      <p:pic>
        <p:nvPicPr>
          <p:cNvPr id="7" name="Picture 6"/>
          <p:cNvPicPr/>
          <p:nvPr/>
        </p:nvPicPr>
        <p:blipFill>
          <a:blip r:embed="rId5" cstate="print">
            <a:extLst>
              <a:ext uri="{28A0092B-C50C-407E-A947-70E740481C1C}">
                <a14:useLocalDpi xmlns:a14="http://schemas.microsoft.com/office/drawing/2010/main" val="0"/>
              </a:ext>
            </a:extLst>
          </a:blip>
          <a:stretch>
            <a:fillRect/>
          </a:stretch>
        </p:blipFill>
        <p:spPr>
          <a:xfrm>
            <a:off x="4251326" y="4391661"/>
            <a:ext cx="2012950" cy="2390775"/>
          </a:xfrm>
          <a:prstGeom prst="rect">
            <a:avLst/>
          </a:prstGeom>
        </p:spPr>
      </p:pic>
      <p:pic>
        <p:nvPicPr>
          <p:cNvPr id="8" name="Picture 7"/>
          <p:cNvPicPr/>
          <p:nvPr/>
        </p:nvPicPr>
        <p:blipFill>
          <a:blip r:embed="rId6" cstate="print">
            <a:extLst>
              <a:ext uri="{28A0092B-C50C-407E-A947-70E740481C1C}">
                <a14:useLocalDpi xmlns:a14="http://schemas.microsoft.com/office/drawing/2010/main" val="0"/>
              </a:ext>
            </a:extLst>
          </a:blip>
          <a:stretch>
            <a:fillRect/>
          </a:stretch>
        </p:blipFill>
        <p:spPr>
          <a:xfrm>
            <a:off x="6096000" y="4391661"/>
            <a:ext cx="3048000" cy="2495550"/>
          </a:xfrm>
          <a:prstGeom prst="rect">
            <a:avLst/>
          </a:prstGeom>
        </p:spPr>
      </p:pic>
      <p:pic>
        <p:nvPicPr>
          <p:cNvPr id="9" name="Picture 8"/>
          <p:cNvPicPr/>
          <p:nvPr/>
        </p:nvPicPr>
        <p:blipFill>
          <a:blip r:embed="rId7" cstate="print">
            <a:extLst>
              <a:ext uri="{28A0092B-C50C-407E-A947-70E740481C1C}">
                <a14:useLocalDpi xmlns:a14="http://schemas.microsoft.com/office/drawing/2010/main" val="0"/>
              </a:ext>
            </a:extLst>
          </a:blip>
          <a:stretch>
            <a:fillRect/>
          </a:stretch>
        </p:blipFill>
        <p:spPr>
          <a:xfrm>
            <a:off x="5915025" y="1143000"/>
            <a:ext cx="3228975" cy="3227229"/>
          </a:xfrm>
          <a:prstGeom prst="rect">
            <a:avLst/>
          </a:prstGeom>
        </p:spPr>
      </p:pic>
      <p:pic>
        <p:nvPicPr>
          <p:cNvPr id="10" name="Picture 9"/>
          <p:cNvPicPr/>
          <p:nvPr/>
        </p:nvPicPr>
        <p:blipFill>
          <a:blip r:embed="rId8" cstate="print">
            <a:extLst>
              <a:ext uri="{28A0092B-C50C-407E-A947-70E740481C1C}">
                <a14:useLocalDpi xmlns:a14="http://schemas.microsoft.com/office/drawing/2010/main" val="0"/>
              </a:ext>
            </a:extLst>
          </a:blip>
          <a:stretch>
            <a:fillRect/>
          </a:stretch>
        </p:blipFill>
        <p:spPr>
          <a:xfrm>
            <a:off x="3124200" y="1143000"/>
            <a:ext cx="2895600" cy="3290570"/>
          </a:xfrm>
          <a:prstGeom prst="rect">
            <a:avLst/>
          </a:prstGeom>
        </p:spPr>
      </p:pic>
    </p:spTree>
    <p:extLst>
      <p:ext uri="{BB962C8B-B14F-4D97-AF65-F5344CB8AC3E}">
        <p14:creationId xmlns:p14="http://schemas.microsoft.com/office/powerpoint/2010/main" val="42429621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3244334"/>
            <a:ext cx="7848600" cy="1323439"/>
          </a:xfrm>
          <a:prstGeom prst="rect">
            <a:avLst/>
          </a:prstGeom>
        </p:spPr>
        <p:txBody>
          <a:bodyPr wrap="square">
            <a:spAutoFit/>
          </a:bodyPr>
          <a:lstStyle/>
          <a:p>
            <a:pPr algn="ctr"/>
            <a:r>
              <a:rPr lang="en-US" sz="8000" dirty="0">
                <a:solidFill>
                  <a:srgbClr val="996633"/>
                </a:solidFill>
                <a:latin typeface="Brush Script MT" panose="03060802040406070304" pitchFamily="66" charset="0"/>
              </a:rPr>
              <a:t>Thanks</a:t>
            </a:r>
            <a:endParaRPr lang="en-US" sz="8000" dirty="0">
              <a:solidFill>
                <a:srgbClr val="996633"/>
              </a:solidFill>
            </a:endParaRPr>
          </a:p>
        </p:txBody>
      </p:sp>
      <p:pic>
        <p:nvPicPr>
          <p:cNvPr id="12" name="Picture 3" descr="C:\Users\Mujeeb Khatri\Desktop\sindhgovt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13"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14"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5" name="Picture 2" descr="E:\RSU\SESP\Ph-III\Presentation\JSER\DEsign.jpg"/>
          <p:cNvPicPr>
            <a:picLocks noChangeAspect="1" noChangeArrowheads="1"/>
          </p:cNvPicPr>
          <p:nvPr/>
        </p:nvPicPr>
        <p:blipFill>
          <a:blip r:embed="rId3">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748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2">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flipV="1">
            <a:off x="1104900" y="5690243"/>
            <a:ext cx="2895600" cy="1142690"/>
          </a:xfrm>
          <a:prstGeom prst="rect">
            <a:avLst/>
          </a:prstGeom>
          <a:noFill/>
          <a:ln>
            <a:noFill/>
          </a:ln>
          <a:scene3d>
            <a:camera prst="orthographicFront">
              <a:rot lat="0" lon="0" rev="10799999"/>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E:\RSU\SESP\Ph-III\Presentation\JSER\DEsign.jpg"/>
          <p:cNvPicPr>
            <a:picLocks noChangeAspect="1" noChangeArrowheads="1"/>
          </p:cNvPicPr>
          <p:nvPr/>
        </p:nvPicPr>
        <p:blipFill>
          <a:blip r:embed="rId3">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1104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13"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4" name="Picture 3" descr="C:\Users\Mujeeb Khatri\Desktop\sindhgovt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17644" y="-27295"/>
            <a:ext cx="426356" cy="484496"/>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3"/>
          <p:cNvSpPr>
            <a:spLocks noGrp="1"/>
          </p:cNvSpPr>
          <p:nvPr>
            <p:ph type="ctrTitle"/>
          </p:nvPr>
        </p:nvSpPr>
        <p:spPr>
          <a:xfrm>
            <a:off x="1752600" y="2130425"/>
            <a:ext cx="6705600" cy="2746375"/>
          </a:xfrm>
        </p:spPr>
        <p:txBody>
          <a:bodyPr>
            <a:noAutofit/>
          </a:bodyPr>
          <a:lstStyle/>
          <a:p>
            <a:pPr marL="109728"/>
            <a:br>
              <a:rPr lang="en-US" sz="2000" b="1" dirty="0"/>
            </a:br>
            <a:r>
              <a:rPr lang="en-US" sz="2000" b="1" dirty="0"/>
              <a:t>Disclaimer: </a:t>
            </a:r>
            <a:r>
              <a:rPr lang="en-US" sz="2000" dirty="0"/>
              <a:t>This presentation is solely for the purpose of reference and not intended for wider dissemination and preferably to be circulated only within Local Education Group (LEG) Members and the participants of the JESR-II event. </a:t>
            </a:r>
            <a:br>
              <a:rPr lang="en-US" sz="2000" dirty="0"/>
            </a:br>
            <a:br>
              <a:rPr lang="en-US" sz="2000" dirty="0"/>
            </a:br>
            <a:r>
              <a:rPr lang="en-US" sz="2000" dirty="0"/>
              <a:t>The material in this presentation has been compiled from different sources and for any further clarity, kindly contact Reform Support Unit, Education &amp; Literacy </a:t>
            </a:r>
            <a:r>
              <a:rPr lang="en-US" sz="2000" dirty="0" err="1"/>
              <a:t>Deptt</a:t>
            </a:r>
            <a:r>
              <a:rPr lang="en-US" sz="2000" dirty="0"/>
              <a:t>, </a:t>
            </a:r>
            <a:r>
              <a:rPr lang="en-US" sz="2000" dirty="0" err="1"/>
              <a:t>Govt</a:t>
            </a:r>
            <a:r>
              <a:rPr lang="en-US" sz="2000" dirty="0"/>
              <a:t> of Sindh.</a:t>
            </a:r>
            <a:br>
              <a:rPr lang="en-US" altLang="ja-JP" sz="3600" b="1" dirty="0">
                <a:latin typeface="Britannic Bold" panose="020B0903060703020204" pitchFamily="34" charset="0"/>
              </a:rPr>
            </a:br>
            <a:endParaRPr lang="en-US" sz="2000" dirty="0"/>
          </a:p>
        </p:txBody>
      </p:sp>
    </p:spTree>
    <p:extLst>
      <p:ext uri="{BB962C8B-B14F-4D97-AF65-F5344CB8AC3E}">
        <p14:creationId xmlns:p14="http://schemas.microsoft.com/office/powerpoint/2010/main" val="3512158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RSU\SESP\Ph-III\Presentation\JSER\DEsign.jpg"/>
          <p:cNvPicPr>
            <a:picLocks noChangeAspect="1" noChangeArrowheads="1"/>
          </p:cNvPicPr>
          <p:nvPr/>
        </p:nvPicPr>
        <p:blipFill>
          <a:blip r:embed="rId4">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Rectangle 8"/>
          <p:cNvSpPr/>
          <p:nvPr/>
        </p:nvSpPr>
        <p:spPr>
          <a:xfrm>
            <a:off x="748748" y="304801"/>
            <a:ext cx="7709452" cy="892552"/>
          </a:xfrm>
          <a:prstGeom prst="rect">
            <a:avLst/>
          </a:prstGeom>
        </p:spPr>
        <p:txBody>
          <a:bodyPr wrap="square">
            <a:spAutoFit/>
          </a:bodyPr>
          <a:lstStyle/>
          <a:p>
            <a:r>
              <a:rPr lang="en-GB" sz="2000" b="1" dirty="0">
                <a:solidFill>
                  <a:srgbClr val="996633"/>
                </a:solidFill>
                <a:latin typeface="Calibri" pitchFamily="34" charset="0"/>
                <a:cs typeface="Aldhabi" pitchFamily="2" charset="-78"/>
              </a:rPr>
              <a:t>SESP TARGETS &amp; JESR-I Recommendations</a:t>
            </a:r>
          </a:p>
          <a:p>
            <a:r>
              <a:rPr lang="en-GB" sz="1600" b="1" dirty="0">
                <a:solidFill>
                  <a:srgbClr val="996633"/>
                </a:solidFill>
                <a:latin typeface="Calibri" pitchFamily="34" charset="0"/>
                <a:cs typeface="Aldhabi" pitchFamily="2" charset="-78"/>
              </a:rPr>
              <a:t>Chapter3 : Early Childhood Education </a:t>
            </a:r>
          </a:p>
          <a:p>
            <a:r>
              <a:rPr lang="en-GB" sz="1600" b="1" dirty="0">
                <a:solidFill>
                  <a:srgbClr val="996633"/>
                </a:solidFill>
                <a:latin typeface="Calibri" pitchFamily="34" charset="0"/>
                <a:cs typeface="Aldhabi" pitchFamily="2" charset="-78"/>
              </a:rPr>
              <a:t>Theme: Access to Education</a:t>
            </a:r>
          </a:p>
        </p:txBody>
      </p:sp>
      <p:graphicFrame>
        <p:nvGraphicFramePr>
          <p:cNvPr id="10" name="Table 9"/>
          <p:cNvGraphicFramePr>
            <a:graphicFrameLocks noGrp="1"/>
          </p:cNvGraphicFramePr>
          <p:nvPr>
            <p:extLst>
              <p:ext uri="{D42A27DB-BD31-4B8C-83A1-F6EECF244321}">
                <p14:modId xmlns:p14="http://schemas.microsoft.com/office/powerpoint/2010/main" val="3589794685"/>
              </p:ext>
            </p:extLst>
          </p:nvPr>
        </p:nvGraphicFramePr>
        <p:xfrm>
          <a:off x="669757" y="1371600"/>
          <a:ext cx="8063947" cy="4892040"/>
        </p:xfrm>
        <a:graphic>
          <a:graphicData uri="http://schemas.openxmlformats.org/drawingml/2006/table">
            <a:tbl>
              <a:tblPr firstRow="1" bandRow="1">
                <a:tableStyleId>{5940675A-B579-460E-94D1-54222C63F5DA}</a:tableStyleId>
              </a:tblPr>
              <a:tblGrid>
                <a:gridCol w="374327">
                  <a:extLst>
                    <a:ext uri="{9D8B030D-6E8A-4147-A177-3AD203B41FA5}">
                      <a16:colId xmlns:a16="http://schemas.microsoft.com/office/drawing/2014/main" val="20000"/>
                    </a:ext>
                  </a:extLst>
                </a:gridCol>
                <a:gridCol w="1568773">
                  <a:extLst>
                    <a:ext uri="{9D8B030D-6E8A-4147-A177-3AD203B41FA5}">
                      <a16:colId xmlns:a16="http://schemas.microsoft.com/office/drawing/2014/main" val="20001"/>
                    </a:ext>
                  </a:extLst>
                </a:gridCol>
                <a:gridCol w="2590800">
                  <a:extLst>
                    <a:ext uri="{9D8B030D-6E8A-4147-A177-3AD203B41FA5}">
                      <a16:colId xmlns:a16="http://schemas.microsoft.com/office/drawing/2014/main" val="20002"/>
                    </a:ext>
                  </a:extLst>
                </a:gridCol>
                <a:gridCol w="1981200">
                  <a:extLst>
                    <a:ext uri="{9D8B030D-6E8A-4147-A177-3AD203B41FA5}">
                      <a16:colId xmlns:a16="http://schemas.microsoft.com/office/drawing/2014/main" val="20003"/>
                    </a:ext>
                  </a:extLst>
                </a:gridCol>
                <a:gridCol w="1548847">
                  <a:extLst>
                    <a:ext uri="{9D8B030D-6E8A-4147-A177-3AD203B41FA5}">
                      <a16:colId xmlns:a16="http://schemas.microsoft.com/office/drawing/2014/main" val="20004"/>
                    </a:ext>
                  </a:extLst>
                </a:gridCol>
              </a:tblGrid>
              <a:tr h="594360">
                <a:tc>
                  <a:txBody>
                    <a:bodyPr/>
                    <a:lstStyle/>
                    <a:p>
                      <a:pPr algn="ctr"/>
                      <a:r>
                        <a:rPr lang="en-US" sz="1400" b="1" dirty="0">
                          <a:solidFill>
                            <a:schemeClr val="bg1"/>
                          </a:solidFill>
                        </a:rPr>
                        <a:t>S #</a:t>
                      </a:r>
                    </a:p>
                  </a:txBody>
                  <a:tcPr>
                    <a:solidFill>
                      <a:srgbClr val="996633"/>
                    </a:solidFill>
                  </a:tcPr>
                </a:tc>
                <a:tc>
                  <a:txBody>
                    <a:bodyPr/>
                    <a:lstStyle/>
                    <a:p>
                      <a:pPr algn="ctr"/>
                      <a:r>
                        <a:rPr lang="en-US" sz="1400" b="1" baseline="0" dirty="0">
                          <a:solidFill>
                            <a:schemeClr val="bg1"/>
                          </a:solidFill>
                        </a:rPr>
                        <a:t>Strategic Objectives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a:t>
                      </a:r>
                      <a:r>
                        <a:rPr lang="en-US" sz="1400" b="1" baseline="0" dirty="0">
                          <a:solidFill>
                            <a:schemeClr val="bg1"/>
                          </a:solidFill>
                        </a:rPr>
                        <a:t> </a:t>
                      </a:r>
                    </a:p>
                    <a:p>
                      <a:pPr algn="ctr"/>
                      <a:r>
                        <a:rPr lang="en-US" sz="1400" b="1" baseline="0" dirty="0">
                          <a:solidFill>
                            <a:schemeClr val="bg1"/>
                          </a:solidFill>
                        </a:rPr>
                        <a:t>Status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 Challenges</a:t>
                      </a:r>
                    </a:p>
                  </a:txBody>
                  <a:tcPr>
                    <a:solidFill>
                      <a:srgbClr val="996633"/>
                    </a:solidFill>
                  </a:tcPr>
                </a:tc>
                <a:tc>
                  <a:txBody>
                    <a:bodyPr/>
                    <a:lstStyle/>
                    <a:p>
                      <a:pPr algn="ctr"/>
                      <a:r>
                        <a:rPr lang="en-US" sz="1400" b="1" dirty="0">
                          <a:solidFill>
                            <a:schemeClr val="bg1"/>
                          </a:solidFill>
                        </a:rPr>
                        <a:t>Timelines</a:t>
                      </a:r>
                    </a:p>
                  </a:txBody>
                  <a:tcPr>
                    <a:solidFill>
                      <a:srgbClr val="996633"/>
                    </a:solidFill>
                  </a:tcPr>
                </a:tc>
                <a:extLst>
                  <a:ext uri="{0D108BD9-81ED-4DB2-BD59-A6C34878D82A}">
                    <a16:rowId xmlns:a16="http://schemas.microsoft.com/office/drawing/2014/main" val="10000"/>
                  </a:ext>
                </a:extLst>
              </a:tr>
              <a:tr h="701040">
                <a:tc>
                  <a:txBody>
                    <a:bodyPr/>
                    <a:lstStyle/>
                    <a:p>
                      <a:r>
                        <a:rPr lang="en-US" sz="1200" u="none" strike="noStrike" kern="1200" dirty="0">
                          <a:effectLst/>
                        </a:rPr>
                        <a:t>1. </a:t>
                      </a:r>
                      <a:endParaRPr lang="en-US" sz="1200" b="0" u="none" strike="noStrike" kern="1200" dirty="0">
                        <a:solidFill>
                          <a:schemeClr val="tx1"/>
                        </a:solidFill>
                        <a:effectLst/>
                        <a:latin typeface="+mn-lt"/>
                        <a:ea typeface="+mn-ea"/>
                        <a:cs typeface="+mn-cs"/>
                      </a:endParaRPr>
                    </a:p>
                  </a:txBody>
                  <a:tcPr/>
                </a:tc>
                <a:tc>
                  <a:txBody>
                    <a:bodyPr/>
                    <a:lstStyle/>
                    <a:p>
                      <a:r>
                        <a:rPr lang="en-US" sz="1400" b="1" u="none" strike="noStrike" kern="1200" dirty="0">
                          <a:effectLst/>
                        </a:rPr>
                        <a:t>Develop an ECD/ECE policy &amp; minimum standards</a:t>
                      </a:r>
                      <a:endParaRPr lang="en-US" sz="1400" b="1" u="none" strike="noStrike" kern="1200" dirty="0">
                        <a:solidFill>
                          <a:schemeClr val="tx1"/>
                        </a:solidFill>
                        <a:effectLst/>
                        <a:latin typeface="+mn-lt"/>
                        <a:ea typeface="+mn-ea"/>
                        <a:cs typeface="+mn-cs"/>
                      </a:endParaRPr>
                    </a:p>
                  </a:txBody>
                  <a:tcPr/>
                </a:tc>
                <a:tc>
                  <a:txBody>
                    <a:bodyPr/>
                    <a:lstStyle/>
                    <a:p>
                      <a:pPr marL="171450" indent="-171450">
                        <a:buFont typeface="Arial" pitchFamily="34" charset="0"/>
                        <a:buChar char="•"/>
                      </a:pPr>
                      <a:r>
                        <a:rPr lang="en-US" sz="1200" u="none" strike="noStrike" kern="1200" dirty="0">
                          <a:effectLst/>
                        </a:rPr>
                        <a:t>Policy Developed and Notified – Dec’15 </a:t>
                      </a:r>
                    </a:p>
                    <a:p>
                      <a:pPr marL="171450" indent="-171450">
                        <a:buFont typeface="Arial" pitchFamily="34" charset="0"/>
                        <a:buChar char="•"/>
                      </a:pPr>
                      <a:r>
                        <a:rPr lang="en-US" sz="1200" u="none" strike="noStrike" kern="1200" dirty="0">
                          <a:effectLst/>
                        </a:rPr>
                        <a:t>Minimum Standards draft in process</a:t>
                      </a:r>
                      <a:endParaRPr lang="en-US" sz="1200" b="0" u="none" strike="noStrike" kern="1200" dirty="0">
                        <a:solidFill>
                          <a:schemeClr val="tx1"/>
                        </a:solidFill>
                        <a:effectLst/>
                        <a:latin typeface="+mn-lt"/>
                        <a:ea typeface="+mn-ea"/>
                        <a:cs typeface="+mn-cs"/>
                      </a:endParaRPr>
                    </a:p>
                  </a:txBody>
                  <a:tcPr/>
                </a:tc>
                <a:tc>
                  <a:txBody>
                    <a:bodyPr/>
                    <a:lstStyle/>
                    <a:p>
                      <a:pPr marL="171450" indent="-171450">
                        <a:buFont typeface="Arial" panose="020B0604020202020204" pitchFamily="34" charset="0"/>
                        <a:buChar char="•"/>
                      </a:pPr>
                      <a:r>
                        <a:rPr lang="en-US" sz="1200" u="none" strike="noStrike" kern="1200" dirty="0">
                          <a:effectLst/>
                        </a:rPr>
                        <a:t>Implementation of the policy in a holistic way</a:t>
                      </a:r>
                      <a:endParaRPr lang="en-US" sz="1200" b="0" u="none" strike="noStrike" kern="1200" dirty="0">
                        <a:solidFill>
                          <a:schemeClr val="tx1"/>
                        </a:solidFill>
                        <a:effectLst/>
                        <a:latin typeface="+mn-lt"/>
                        <a:ea typeface="+mn-ea"/>
                        <a:cs typeface="+mn-cs"/>
                      </a:endParaRPr>
                    </a:p>
                  </a:txBody>
                  <a:tcPr/>
                </a:tc>
                <a:tc>
                  <a:txBody>
                    <a:bodyPr/>
                    <a:lstStyle/>
                    <a:p>
                      <a:pPr marL="0" indent="0">
                        <a:buFont typeface="Arial" panose="020B0604020202020204" pitchFamily="34" charset="0"/>
                        <a:buNone/>
                      </a:pPr>
                      <a:r>
                        <a:rPr lang="en-US" sz="1200" u="none" strike="noStrike" kern="1200" dirty="0">
                          <a:effectLst/>
                        </a:rPr>
                        <a:t> Jan 2017</a:t>
                      </a:r>
                      <a:endParaRPr lang="en-US" sz="1200" b="0"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10001"/>
                  </a:ext>
                </a:extLst>
              </a:tr>
              <a:tr h="655104">
                <a:tc>
                  <a:txBody>
                    <a:bodyPr/>
                    <a:lstStyle/>
                    <a:p>
                      <a:r>
                        <a:rPr lang="en-US" sz="1200" u="none" strike="noStrike" kern="1200" dirty="0">
                          <a:effectLst/>
                        </a:rPr>
                        <a:t>2. </a:t>
                      </a:r>
                      <a:endParaRPr lang="en-US" sz="1200" b="0" u="none" strike="noStrike" kern="1200" dirty="0">
                        <a:solidFill>
                          <a:schemeClr val="tx1"/>
                        </a:solidFill>
                        <a:effectLst/>
                        <a:latin typeface="+mn-lt"/>
                        <a:ea typeface="+mn-ea"/>
                        <a:cs typeface="+mn-cs"/>
                      </a:endParaRPr>
                    </a:p>
                  </a:txBody>
                  <a:tcPr/>
                </a:tc>
                <a:tc>
                  <a:txBody>
                    <a:bodyPr/>
                    <a:lstStyle/>
                    <a:p>
                      <a:r>
                        <a:rPr lang="en-US" sz="1400" b="1" u="none" strike="noStrike" kern="1200" dirty="0">
                          <a:effectLst/>
                        </a:rPr>
                        <a:t>Transforming </a:t>
                      </a:r>
                      <a:r>
                        <a:rPr lang="en-US" sz="1400" b="1" u="none" strike="noStrike" kern="1200" dirty="0" err="1">
                          <a:effectLst/>
                        </a:rPr>
                        <a:t>Katchi</a:t>
                      </a:r>
                      <a:r>
                        <a:rPr lang="en-US" sz="1400" b="1" u="none" strike="noStrike" kern="1200" dirty="0">
                          <a:effectLst/>
                        </a:rPr>
                        <a:t> classes into ECE classes</a:t>
                      </a:r>
                      <a:endParaRPr lang="en-US" sz="1400" b="1" u="none" strike="noStrike" kern="1200" dirty="0">
                        <a:solidFill>
                          <a:schemeClr val="tx1"/>
                        </a:solidFill>
                        <a:effectLst/>
                        <a:latin typeface="+mn-lt"/>
                        <a:ea typeface="+mn-ea"/>
                        <a:cs typeface="+mn-cs"/>
                      </a:endParaRPr>
                    </a:p>
                  </a:txBody>
                  <a:tcPr/>
                </a:tc>
                <a:tc>
                  <a:txBody>
                    <a:bodyPr/>
                    <a:lstStyle/>
                    <a:p>
                      <a:pPr marL="171450" indent="-171450">
                        <a:buFont typeface="Arial" pitchFamily="34" charset="0"/>
                        <a:buChar char="•"/>
                      </a:pPr>
                      <a:r>
                        <a:rPr lang="en-US" sz="1200" u="none" strike="noStrike" kern="1200" dirty="0">
                          <a:effectLst/>
                        </a:rPr>
                        <a:t>Schemes of ECCE in  ADP  FY 2016-17</a:t>
                      </a:r>
                      <a:endParaRPr lang="en-US" sz="1200" b="0" u="none" strike="noStrike" kern="1200" dirty="0">
                        <a:solidFill>
                          <a:schemeClr val="tx1"/>
                        </a:solidFill>
                        <a:effectLst/>
                        <a:latin typeface="+mn-lt"/>
                        <a:ea typeface="+mn-ea"/>
                        <a:cs typeface="+mn-cs"/>
                      </a:endParaRPr>
                    </a:p>
                  </a:txBody>
                  <a:tcPr/>
                </a:tc>
                <a:tc>
                  <a:txBody>
                    <a:bodyPr/>
                    <a:lstStyle/>
                    <a:p>
                      <a:pPr marL="171450" indent="-171450">
                        <a:buFont typeface="Arial" panose="020B0604020202020204" pitchFamily="34" charset="0"/>
                        <a:buChar char="•"/>
                      </a:pPr>
                      <a:r>
                        <a:rPr lang="en-US" sz="1200" u="none" strike="noStrike" kern="1200" dirty="0">
                          <a:effectLst/>
                        </a:rPr>
                        <a:t>Infrastructure</a:t>
                      </a:r>
                    </a:p>
                    <a:p>
                      <a:pPr marL="171450" indent="-171450">
                        <a:buFont typeface="Arial" panose="020B0604020202020204" pitchFamily="34" charset="0"/>
                        <a:buChar char="•"/>
                      </a:pPr>
                      <a:r>
                        <a:rPr lang="en-US" sz="1200" u="none" strike="noStrike" kern="1200" dirty="0">
                          <a:effectLst/>
                        </a:rPr>
                        <a:t>Construction </a:t>
                      </a:r>
                    </a:p>
                    <a:p>
                      <a:pPr marL="171450" indent="-171450">
                        <a:buFont typeface="Arial" panose="020B0604020202020204" pitchFamily="34" charset="0"/>
                        <a:buChar char="•"/>
                      </a:pPr>
                      <a:r>
                        <a:rPr lang="en-US" sz="1200" u="none" strike="noStrike" kern="1200" dirty="0">
                          <a:effectLst/>
                        </a:rPr>
                        <a:t>Teachers shortage </a:t>
                      </a:r>
                      <a:endParaRPr lang="en-US" sz="1200" b="0" u="none" strike="noStrike" kern="1200" dirty="0">
                        <a:solidFill>
                          <a:schemeClr val="tx1"/>
                        </a:solidFill>
                        <a:effectLst/>
                        <a:latin typeface="+mn-lt"/>
                        <a:ea typeface="+mn-ea"/>
                        <a:cs typeface="+mn-cs"/>
                      </a:endParaRPr>
                    </a:p>
                  </a:txBody>
                  <a:tcPr/>
                </a:tc>
                <a:tc>
                  <a:txBody>
                    <a:bodyPr/>
                    <a:lstStyle/>
                    <a:p>
                      <a:pPr marL="0" indent="0">
                        <a:buFont typeface="Arial" panose="020B0604020202020204" pitchFamily="34" charset="0"/>
                        <a:buNone/>
                      </a:pPr>
                      <a:r>
                        <a:rPr lang="en-US" sz="1200" u="none" strike="noStrike" kern="1200" dirty="0">
                          <a:effectLst/>
                        </a:rPr>
                        <a:t>-Initiate ECE Classes by Dec ‘16; </a:t>
                      </a:r>
                    </a:p>
                    <a:p>
                      <a:pPr marL="0" indent="0">
                        <a:buFont typeface="Arial" panose="020B0604020202020204" pitchFamily="34" charset="0"/>
                        <a:buNone/>
                      </a:pPr>
                      <a:r>
                        <a:rPr lang="en-US" sz="1200" u="none" strike="noStrike" kern="1200" dirty="0">
                          <a:effectLst/>
                        </a:rPr>
                        <a:t>See 6 below </a:t>
                      </a:r>
                      <a:endParaRPr lang="en-US" sz="1200" b="0"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10002"/>
                  </a:ext>
                </a:extLst>
              </a:tr>
              <a:tr h="731520">
                <a:tc>
                  <a:txBody>
                    <a:bodyPr/>
                    <a:lstStyle/>
                    <a:p>
                      <a:r>
                        <a:rPr lang="en-US" sz="1200" u="none" strike="noStrike" kern="1200" dirty="0">
                          <a:effectLst/>
                        </a:rPr>
                        <a:t>3. </a:t>
                      </a:r>
                      <a:endParaRPr lang="en-US" sz="1200" b="0" u="none" strike="noStrike" kern="1200" dirty="0">
                        <a:solidFill>
                          <a:schemeClr val="tx1"/>
                        </a:solidFill>
                        <a:effectLst/>
                        <a:latin typeface="+mn-lt"/>
                        <a:ea typeface="+mn-ea"/>
                        <a:cs typeface="+mn-cs"/>
                      </a:endParaRPr>
                    </a:p>
                  </a:txBody>
                  <a:tcPr/>
                </a:tc>
                <a:tc>
                  <a:txBody>
                    <a:bodyPr/>
                    <a:lstStyle/>
                    <a:p>
                      <a:r>
                        <a:rPr lang="en-US" sz="1400" b="1" u="none" strike="noStrike" kern="1200" dirty="0">
                          <a:effectLst/>
                        </a:rPr>
                        <a:t>To increase enrolment in ECE</a:t>
                      </a:r>
                      <a:endParaRPr lang="en-US" sz="1400" b="1" u="none" strike="noStrike" kern="1200" dirty="0">
                        <a:solidFill>
                          <a:schemeClr val="tx1"/>
                        </a:solidFill>
                        <a:effectLst/>
                        <a:latin typeface="+mn-lt"/>
                        <a:ea typeface="+mn-ea"/>
                        <a:cs typeface="+mn-cs"/>
                      </a:endParaRPr>
                    </a:p>
                  </a:txBody>
                  <a:tcPr/>
                </a:tc>
                <a:tc>
                  <a:txBody>
                    <a:bodyPr/>
                    <a:lstStyle/>
                    <a:p>
                      <a:pPr marL="171450" indent="-171450">
                        <a:buFont typeface="Arial" panose="020B0604020202020204" pitchFamily="34" charset="0"/>
                        <a:buChar char="•"/>
                      </a:pPr>
                      <a:r>
                        <a:rPr lang="en-US" sz="1200" u="none" strike="noStrike" kern="1200" dirty="0">
                          <a:effectLst/>
                        </a:rPr>
                        <a:t>Enrolment Drives conducted</a:t>
                      </a:r>
                    </a:p>
                    <a:p>
                      <a:pPr marL="171450" indent="-171450">
                        <a:buFont typeface="Arial" panose="020B0604020202020204" pitchFamily="34" charset="0"/>
                        <a:buChar char="•"/>
                      </a:pPr>
                      <a:r>
                        <a:rPr lang="en-US" sz="1200" u="none" strike="noStrike" kern="1200" dirty="0">
                          <a:effectLst/>
                        </a:rPr>
                        <a:t>District Capacity Building sessions</a:t>
                      </a:r>
                      <a:endParaRPr lang="en-US" sz="1200" b="0" u="none" strike="noStrike" kern="1200" dirty="0">
                        <a:solidFill>
                          <a:schemeClr val="tx1"/>
                        </a:solidFill>
                        <a:effectLst/>
                        <a:latin typeface="+mn-lt"/>
                        <a:ea typeface="+mn-ea"/>
                        <a:cs typeface="+mn-cs"/>
                      </a:endParaRPr>
                    </a:p>
                  </a:txBody>
                  <a:tcPr/>
                </a:tc>
                <a:tc>
                  <a:txBody>
                    <a:bodyPr/>
                    <a:lstStyle/>
                    <a:p>
                      <a:pPr marL="171450" indent="-171450">
                        <a:buFont typeface="Arial" panose="020B0604020202020204" pitchFamily="34" charset="0"/>
                        <a:buChar char="•"/>
                      </a:pPr>
                      <a:r>
                        <a:rPr lang="en-US" sz="1200" u="none" strike="noStrike" kern="1200" dirty="0">
                          <a:effectLst/>
                        </a:rPr>
                        <a:t>No Baseline available.</a:t>
                      </a:r>
                    </a:p>
                    <a:p>
                      <a:pPr marL="171450" indent="-171450">
                        <a:buFont typeface="Arial" panose="020B0604020202020204" pitchFamily="34" charset="0"/>
                        <a:buChar char="•"/>
                      </a:pPr>
                      <a:r>
                        <a:rPr lang="en-US" sz="1200" u="none" strike="noStrike" kern="1200" dirty="0">
                          <a:effectLst/>
                        </a:rPr>
                        <a:t>Complicated/expensive</a:t>
                      </a:r>
                    </a:p>
                    <a:p>
                      <a:pPr marL="171450" indent="-171450">
                        <a:buFont typeface="Arial" panose="020B0604020202020204" pitchFamily="34" charset="0"/>
                        <a:buChar char="•"/>
                      </a:pPr>
                      <a:r>
                        <a:rPr lang="en-US" sz="1200" u="none" strike="noStrike" kern="1200" dirty="0">
                          <a:effectLst/>
                        </a:rPr>
                        <a:t>procedure of NADRA CRCs</a:t>
                      </a:r>
                      <a:endParaRPr lang="en-US" sz="1200" b="0" u="none" strike="noStrike" kern="1200" dirty="0">
                        <a:solidFill>
                          <a:schemeClr val="tx1"/>
                        </a:solidFill>
                        <a:effectLst/>
                        <a:latin typeface="+mn-lt"/>
                        <a:ea typeface="+mn-ea"/>
                        <a:cs typeface="+mn-cs"/>
                      </a:endParaRPr>
                    </a:p>
                  </a:txBody>
                  <a:tcPr/>
                </a:tc>
                <a:tc>
                  <a:txBody>
                    <a:bodyPr/>
                    <a:lstStyle/>
                    <a:p>
                      <a:pPr marL="0" indent="0">
                        <a:buFont typeface="Arial" panose="020B0604020202020204" pitchFamily="34" charset="0"/>
                        <a:buNone/>
                      </a:pPr>
                      <a:r>
                        <a:rPr lang="en-US" sz="1200" u="none" strike="noStrike" kern="1200" dirty="0">
                          <a:effectLst/>
                        </a:rPr>
                        <a:t>Infrastructure to be provided by Dec 2017</a:t>
                      </a:r>
                      <a:endParaRPr lang="en-US" sz="1200" b="0"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10003"/>
                  </a:ext>
                </a:extLst>
              </a:tr>
              <a:tr h="640080">
                <a:tc>
                  <a:txBody>
                    <a:bodyPr/>
                    <a:lstStyle/>
                    <a:p>
                      <a:r>
                        <a:rPr lang="en-US" sz="1200" u="none" strike="noStrike" kern="1200" dirty="0">
                          <a:effectLst/>
                        </a:rPr>
                        <a:t>4. </a:t>
                      </a:r>
                      <a:endParaRPr lang="en-US" sz="1200" b="0" u="none" strike="noStrike" kern="1200" dirty="0">
                        <a:solidFill>
                          <a:schemeClr val="tx1"/>
                        </a:solidFill>
                        <a:effectLst/>
                        <a:latin typeface="+mn-lt"/>
                        <a:ea typeface="+mn-ea"/>
                        <a:cs typeface="+mn-cs"/>
                      </a:endParaRPr>
                    </a:p>
                  </a:txBody>
                  <a:tcPr/>
                </a:tc>
                <a:tc>
                  <a:txBody>
                    <a:bodyPr/>
                    <a:lstStyle/>
                    <a:p>
                      <a:r>
                        <a:rPr lang="en-US" sz="1400" b="1" u="none" strike="noStrike" kern="1200" dirty="0">
                          <a:effectLst/>
                        </a:rPr>
                        <a:t>To establish model ECE Resource Centers</a:t>
                      </a:r>
                      <a:endParaRPr lang="en-US" sz="1400" b="1" u="none" strike="noStrike" kern="1200" dirty="0">
                        <a:solidFill>
                          <a:schemeClr val="tx1"/>
                        </a:solidFill>
                        <a:effectLst/>
                        <a:latin typeface="+mn-lt"/>
                        <a:ea typeface="+mn-ea"/>
                        <a:cs typeface="+mn-cs"/>
                      </a:endParaRPr>
                    </a:p>
                  </a:txBody>
                  <a:tcPr/>
                </a:tc>
                <a:tc>
                  <a:txBody>
                    <a:bodyPr/>
                    <a:lstStyle/>
                    <a:p>
                      <a:pPr marL="171450" indent="-171450">
                        <a:buFont typeface="Arial" pitchFamily="34" charset="0"/>
                        <a:buChar char="•"/>
                      </a:pPr>
                      <a:r>
                        <a:rPr lang="en-US" sz="1200" u="none" strike="noStrike" kern="1200" dirty="0">
                          <a:effectLst/>
                        </a:rPr>
                        <a:t>Two ECCE Centers Established </a:t>
                      </a:r>
                    </a:p>
                    <a:p>
                      <a:pPr marL="171450" indent="-171450">
                        <a:buFont typeface="Arial" pitchFamily="34" charset="0"/>
                        <a:buChar char="•"/>
                      </a:pPr>
                      <a:r>
                        <a:rPr lang="en-US" sz="1200" u="none" strike="noStrike" kern="1200" dirty="0">
                          <a:effectLst/>
                        </a:rPr>
                        <a:t>ADP Scheme available in FY 2016-17</a:t>
                      </a:r>
                      <a:endParaRPr lang="en-US" sz="1200" b="0" u="none" strike="noStrike" kern="1200" dirty="0">
                        <a:solidFill>
                          <a:schemeClr val="tx1"/>
                        </a:solidFill>
                        <a:effectLst/>
                        <a:latin typeface="+mn-lt"/>
                        <a:ea typeface="+mn-ea"/>
                        <a:cs typeface="+mn-cs"/>
                      </a:endParaRPr>
                    </a:p>
                  </a:txBody>
                  <a:tcPr/>
                </a:tc>
                <a:tc>
                  <a:txBody>
                    <a:bodyPr/>
                    <a:lstStyle/>
                    <a:p>
                      <a:pPr marL="171450" indent="-171450">
                        <a:buFont typeface="Arial" panose="020B0604020202020204" pitchFamily="34" charset="0"/>
                        <a:buChar char="•"/>
                      </a:pPr>
                      <a:r>
                        <a:rPr lang="en-US" sz="1200" u="none" strike="noStrike" kern="1200" dirty="0">
                          <a:effectLst/>
                        </a:rPr>
                        <a:t>Establishment of ECCE Directorate</a:t>
                      </a:r>
                      <a:endParaRPr lang="en-US" sz="1200" b="0" u="none" strike="noStrike" kern="1200" dirty="0">
                        <a:solidFill>
                          <a:schemeClr val="tx1"/>
                        </a:solidFill>
                        <a:effectLst/>
                        <a:latin typeface="+mn-lt"/>
                        <a:ea typeface="+mn-ea"/>
                        <a:cs typeface="+mn-cs"/>
                      </a:endParaRPr>
                    </a:p>
                  </a:txBody>
                  <a:tcPr/>
                </a:tc>
                <a:tc>
                  <a:txBody>
                    <a:bodyPr/>
                    <a:lstStyle/>
                    <a:p>
                      <a:pPr marL="0" indent="0">
                        <a:buFont typeface="Arial" panose="020B0604020202020204" pitchFamily="34" charset="0"/>
                        <a:buNone/>
                      </a:pPr>
                      <a:r>
                        <a:rPr lang="en-US" sz="1200" u="none" strike="noStrike" kern="1200" dirty="0">
                          <a:effectLst/>
                        </a:rPr>
                        <a:t>ECE Classes in selected campus schools by June 2017</a:t>
                      </a:r>
                      <a:endParaRPr lang="en-US" sz="1200" b="0"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10004"/>
                  </a:ext>
                </a:extLst>
              </a:tr>
              <a:tr h="1158240">
                <a:tc>
                  <a:txBody>
                    <a:bodyPr/>
                    <a:lstStyle/>
                    <a:p>
                      <a:r>
                        <a:rPr lang="en-US" sz="1200" u="none" strike="noStrike" kern="1200" dirty="0">
                          <a:effectLst/>
                        </a:rPr>
                        <a:t>5. </a:t>
                      </a:r>
                      <a:endParaRPr lang="en-US" sz="1200" b="0" u="none" strike="noStrike" kern="1200" dirty="0">
                        <a:solidFill>
                          <a:schemeClr val="tx1"/>
                        </a:solidFill>
                        <a:effectLst/>
                        <a:latin typeface="+mn-lt"/>
                        <a:ea typeface="+mn-ea"/>
                        <a:cs typeface="+mn-cs"/>
                      </a:endParaRPr>
                    </a:p>
                  </a:txBody>
                  <a:tcPr/>
                </a:tc>
                <a:tc>
                  <a:txBody>
                    <a:bodyPr/>
                    <a:lstStyle/>
                    <a:p>
                      <a:r>
                        <a:rPr lang="en-US" sz="1400" b="1" u="none" strike="noStrike" kern="1200" dirty="0">
                          <a:effectLst/>
                        </a:rPr>
                        <a:t>Recruit &amp; Train ECCE Teachers</a:t>
                      </a:r>
                      <a:endParaRPr lang="en-US" sz="1400" b="1" u="none" strike="noStrike" kern="1200" dirty="0">
                        <a:solidFill>
                          <a:schemeClr val="tx1"/>
                        </a:solidFill>
                        <a:effectLst/>
                        <a:latin typeface="+mn-lt"/>
                        <a:ea typeface="+mn-ea"/>
                        <a:cs typeface="+mn-cs"/>
                      </a:endParaRPr>
                    </a:p>
                  </a:txBody>
                  <a:tcPr/>
                </a:tc>
                <a:tc>
                  <a:txBody>
                    <a:bodyPr/>
                    <a:lstStyle/>
                    <a:p>
                      <a:pPr marL="171450" indent="-171450">
                        <a:buFont typeface="Arial" pitchFamily="34" charset="0"/>
                        <a:buChar char="•"/>
                      </a:pPr>
                      <a:r>
                        <a:rPr lang="en-US" sz="1200" u="none" strike="noStrike" kern="1200" dirty="0">
                          <a:effectLst/>
                        </a:rPr>
                        <a:t>-SNE Approved for 1100 Teachers</a:t>
                      </a:r>
                    </a:p>
                    <a:p>
                      <a:pPr marL="171450" indent="-171450">
                        <a:buFont typeface="Arial" pitchFamily="34" charset="0"/>
                        <a:buChar char="•"/>
                      </a:pPr>
                      <a:r>
                        <a:rPr lang="en-US" sz="1200" u="none" strike="noStrike" kern="1200" dirty="0">
                          <a:effectLst/>
                        </a:rPr>
                        <a:t>-Recruitment Policy</a:t>
                      </a:r>
                      <a:endParaRPr lang="en-US" sz="1200" b="0" u="none" strike="noStrike" kern="1200" dirty="0">
                        <a:solidFill>
                          <a:schemeClr val="tx1"/>
                        </a:solidFill>
                        <a:effectLst/>
                        <a:latin typeface="+mn-lt"/>
                        <a:ea typeface="+mn-ea"/>
                        <a:cs typeface="+mn-cs"/>
                      </a:endParaRPr>
                    </a:p>
                  </a:txBody>
                  <a:tcPr/>
                </a:tc>
                <a:tc>
                  <a:txBody>
                    <a:bodyPr/>
                    <a:lstStyle/>
                    <a:p>
                      <a:pPr marL="171450" indent="-171450">
                        <a:buFont typeface="Arial" panose="020B0604020202020204" pitchFamily="34" charset="0"/>
                        <a:buChar char="•"/>
                      </a:pPr>
                      <a:r>
                        <a:rPr lang="en-US" sz="1200" u="none" strike="noStrike" kern="1200" dirty="0">
                          <a:effectLst/>
                        </a:rPr>
                        <a:t>Availability of trained Teachers &amp; Approved ECE Training Programs not available yet</a:t>
                      </a:r>
                      <a:endParaRPr lang="en-US" sz="1200" b="0" u="none" strike="noStrike" kern="1200" dirty="0">
                        <a:solidFill>
                          <a:schemeClr val="tx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lang="en-US" sz="1200" u="none" strike="noStrike" kern="1200" dirty="0">
                          <a:effectLst/>
                        </a:rPr>
                        <a:t>Teacher hiring by Dec 2017 – Trainings to be completed by June 2018</a:t>
                      </a:r>
                    </a:p>
                    <a:p>
                      <a:pPr marL="0" indent="0">
                        <a:buFont typeface="Arial" panose="020B0604020202020204" pitchFamily="34" charset="0"/>
                        <a:buNone/>
                      </a:pPr>
                      <a:endParaRPr lang="en-US" sz="1200" b="0"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10005"/>
                  </a:ext>
                </a:extLst>
              </a:tr>
            </a:tbl>
          </a:graphicData>
        </a:graphic>
      </p:graphicFrame>
      <p:sp>
        <p:nvSpPr>
          <p:cNvPr id="14"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Tree>
    <p:extLst>
      <p:ext uri="{BB962C8B-B14F-4D97-AF65-F5344CB8AC3E}">
        <p14:creationId xmlns:p14="http://schemas.microsoft.com/office/powerpoint/2010/main" val="3903511343"/>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Rectangle 8"/>
          <p:cNvSpPr/>
          <p:nvPr/>
        </p:nvSpPr>
        <p:spPr>
          <a:xfrm>
            <a:off x="748748" y="304800"/>
            <a:ext cx="7848600" cy="892552"/>
          </a:xfrm>
          <a:prstGeom prst="rect">
            <a:avLst/>
          </a:prstGeom>
        </p:spPr>
        <p:txBody>
          <a:bodyPr wrap="square">
            <a:spAutoFit/>
          </a:bodyPr>
          <a:lstStyle/>
          <a:p>
            <a:r>
              <a:rPr lang="en-GB" sz="2000" b="1" dirty="0">
                <a:solidFill>
                  <a:srgbClr val="996633"/>
                </a:solidFill>
                <a:latin typeface="Calibri" pitchFamily="34" charset="0"/>
                <a:cs typeface="Aldhabi" pitchFamily="2" charset="-78"/>
              </a:rPr>
              <a:t>SESP TARGETS &amp; JESR-I Recommendations</a:t>
            </a:r>
          </a:p>
          <a:p>
            <a:r>
              <a:rPr lang="en-GB" sz="1600" b="1" dirty="0">
                <a:solidFill>
                  <a:srgbClr val="996633"/>
                </a:solidFill>
                <a:latin typeface="Calibri" pitchFamily="34" charset="0"/>
                <a:cs typeface="Aldhabi" pitchFamily="2" charset="-78"/>
              </a:rPr>
              <a:t>Chapter3 : Early Childhood Education </a:t>
            </a:r>
          </a:p>
          <a:p>
            <a:r>
              <a:rPr lang="en-GB" sz="1600" b="1" dirty="0">
                <a:solidFill>
                  <a:srgbClr val="996633"/>
                </a:solidFill>
                <a:latin typeface="Calibri" pitchFamily="34" charset="0"/>
                <a:cs typeface="Aldhabi" pitchFamily="2" charset="-78"/>
              </a:rPr>
              <a:t>Theme: Access to Education</a:t>
            </a:r>
          </a:p>
        </p:txBody>
      </p:sp>
      <p:graphicFrame>
        <p:nvGraphicFramePr>
          <p:cNvPr id="10" name="Table 9"/>
          <p:cNvGraphicFramePr>
            <a:graphicFrameLocks noGrp="1"/>
          </p:cNvGraphicFramePr>
          <p:nvPr>
            <p:extLst>
              <p:ext uri="{D42A27DB-BD31-4B8C-83A1-F6EECF244321}">
                <p14:modId xmlns:p14="http://schemas.microsoft.com/office/powerpoint/2010/main" val="1328991372"/>
              </p:ext>
            </p:extLst>
          </p:nvPr>
        </p:nvGraphicFramePr>
        <p:xfrm>
          <a:off x="569201" y="1295400"/>
          <a:ext cx="8207693" cy="4137015"/>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20000"/>
                    </a:ext>
                  </a:extLst>
                </a:gridCol>
                <a:gridCol w="1600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gridCol w="1776413">
                  <a:extLst>
                    <a:ext uri="{9D8B030D-6E8A-4147-A177-3AD203B41FA5}">
                      <a16:colId xmlns:a16="http://schemas.microsoft.com/office/drawing/2014/main" val="20003"/>
                    </a:ext>
                  </a:extLst>
                </a:gridCol>
                <a:gridCol w="1630680">
                  <a:extLst>
                    <a:ext uri="{9D8B030D-6E8A-4147-A177-3AD203B41FA5}">
                      <a16:colId xmlns:a16="http://schemas.microsoft.com/office/drawing/2014/main" val="20004"/>
                    </a:ext>
                  </a:extLst>
                </a:gridCol>
              </a:tblGrid>
              <a:tr h="758825">
                <a:tc>
                  <a:txBody>
                    <a:bodyPr/>
                    <a:lstStyle/>
                    <a:p>
                      <a:pPr algn="ctr"/>
                      <a:r>
                        <a:rPr lang="en-US" sz="1400" b="1" dirty="0">
                          <a:solidFill>
                            <a:schemeClr val="bg1"/>
                          </a:solidFill>
                        </a:rPr>
                        <a:t>S #</a:t>
                      </a:r>
                    </a:p>
                  </a:txBody>
                  <a:tcPr>
                    <a:solidFill>
                      <a:srgbClr val="996633"/>
                    </a:solidFill>
                  </a:tcPr>
                </a:tc>
                <a:tc>
                  <a:txBody>
                    <a:bodyPr/>
                    <a:lstStyle/>
                    <a:p>
                      <a:pPr algn="ctr"/>
                      <a:r>
                        <a:rPr lang="en-US" sz="1400" b="1" baseline="0" dirty="0">
                          <a:solidFill>
                            <a:schemeClr val="bg1"/>
                          </a:solidFill>
                        </a:rPr>
                        <a:t>Strategic Objectives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a:t>
                      </a:r>
                      <a:r>
                        <a:rPr lang="en-US" sz="1400" b="1" baseline="0" dirty="0">
                          <a:solidFill>
                            <a:schemeClr val="bg1"/>
                          </a:solidFill>
                        </a:rPr>
                        <a:t> </a:t>
                      </a:r>
                    </a:p>
                    <a:p>
                      <a:pPr algn="ctr"/>
                      <a:r>
                        <a:rPr lang="en-US" sz="1400" b="1" baseline="0" dirty="0">
                          <a:solidFill>
                            <a:schemeClr val="bg1"/>
                          </a:solidFill>
                        </a:rPr>
                        <a:t>Status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 Challenges</a:t>
                      </a:r>
                    </a:p>
                  </a:txBody>
                  <a:tcPr>
                    <a:solidFill>
                      <a:srgbClr val="996633"/>
                    </a:solidFill>
                  </a:tcPr>
                </a:tc>
                <a:tc>
                  <a:txBody>
                    <a:bodyPr/>
                    <a:lstStyle/>
                    <a:p>
                      <a:pPr algn="ctr"/>
                      <a:r>
                        <a:rPr lang="en-US" sz="1400" b="1" dirty="0">
                          <a:solidFill>
                            <a:schemeClr val="bg1"/>
                          </a:solidFill>
                        </a:rPr>
                        <a:t>Timelines</a:t>
                      </a:r>
                    </a:p>
                  </a:txBody>
                  <a:tcPr>
                    <a:solidFill>
                      <a:srgbClr val="996633"/>
                    </a:solidFill>
                  </a:tcPr>
                </a:tc>
                <a:extLst>
                  <a:ext uri="{0D108BD9-81ED-4DB2-BD59-A6C34878D82A}">
                    <a16:rowId xmlns:a16="http://schemas.microsoft.com/office/drawing/2014/main" val="10000"/>
                  </a:ext>
                </a:extLst>
              </a:tr>
              <a:tr h="603522">
                <a:tc>
                  <a:txBody>
                    <a:bodyPr/>
                    <a:lstStyle/>
                    <a:p>
                      <a:pPr algn="l"/>
                      <a:r>
                        <a:rPr lang="en-US" sz="1200" dirty="0"/>
                        <a:t>6. </a:t>
                      </a:r>
                    </a:p>
                  </a:txBody>
                  <a:tcPr/>
                </a:tc>
                <a:tc>
                  <a:txBody>
                    <a:bodyPr/>
                    <a:lstStyle/>
                    <a:p>
                      <a:pPr marL="0" algn="l" defTabSz="914400" rtl="0" eaLnBrk="1" latinLnBrk="0" hangingPunct="1"/>
                      <a:r>
                        <a:rPr lang="en-US" sz="1400" b="1" u="none" strike="noStrike" kern="1200" dirty="0">
                          <a:effectLst/>
                        </a:rPr>
                        <a:t>Review and Revise ECE curriculum and learning materials</a:t>
                      </a:r>
                      <a:endParaRPr lang="en-US" sz="1400" b="1" u="none" strike="noStrike" kern="1200" dirty="0">
                        <a:solidFill>
                          <a:schemeClr val="tx1"/>
                        </a:solidFill>
                        <a:effectLst/>
                        <a:latin typeface="+mn-lt"/>
                        <a:ea typeface="+mn-ea"/>
                        <a:cs typeface="+mn-cs"/>
                      </a:endParaRPr>
                    </a:p>
                  </a:txBody>
                  <a:tcPr/>
                </a:tc>
                <a:tc>
                  <a:txBody>
                    <a:bodyPr/>
                    <a:lstStyle/>
                    <a:p>
                      <a:pPr marL="171450" indent="-171450" algn="l" defTabSz="914400" rtl="0" eaLnBrk="1" latinLnBrk="0" hangingPunct="1">
                        <a:buFont typeface="Arial" pitchFamily="34" charset="0"/>
                        <a:buChar char="•"/>
                      </a:pPr>
                      <a:r>
                        <a:rPr lang="en-US" sz="1200" u="none" strike="noStrike" kern="1200" dirty="0">
                          <a:effectLst/>
                        </a:rPr>
                        <a:t>Consultant Hired for Learning Materials &amp; extension of  Curriculum to two years.</a:t>
                      </a:r>
                      <a:endParaRPr lang="en-US" sz="1200" b="0" u="none" strike="noStrike" kern="1200" dirty="0">
                        <a:solidFill>
                          <a:schemeClr val="tx1"/>
                        </a:solidFill>
                        <a:effectLst/>
                        <a:latin typeface="+mn-lt"/>
                        <a:ea typeface="+mn-ea"/>
                        <a:cs typeface="+mn-cs"/>
                      </a:endParaRPr>
                    </a:p>
                  </a:txBody>
                  <a:tcPr/>
                </a:tc>
                <a:tc>
                  <a:txBody>
                    <a:bodyPr/>
                    <a:lstStyle/>
                    <a:p>
                      <a:pPr marL="171450" indent="-171450" algn="l" defTabSz="914400" rtl="0" eaLnBrk="1" latinLnBrk="0" hangingPunct="1">
                        <a:buFont typeface="Arial" panose="020B0604020202020204" pitchFamily="34" charset="0"/>
                        <a:buChar char="•"/>
                      </a:pPr>
                      <a:r>
                        <a:rPr lang="en-US" sz="1200" u="none" strike="noStrike" kern="1200" dirty="0">
                          <a:effectLst/>
                        </a:rPr>
                        <a:t>Policy Caters age 3-5, National Curriculum available for 1 year</a:t>
                      </a:r>
                      <a:endParaRPr lang="en-US" sz="1200" b="0" u="none" strike="noStrike" kern="1200" dirty="0">
                        <a:solidFill>
                          <a:schemeClr val="tx1"/>
                        </a:solidFill>
                        <a:effectLst/>
                        <a:latin typeface="+mn-lt"/>
                        <a:ea typeface="+mn-ea"/>
                        <a:cs typeface="+mn-cs"/>
                      </a:endParaRPr>
                    </a:p>
                  </a:txBody>
                  <a:tcPr/>
                </a:tc>
                <a:tc>
                  <a:txBody>
                    <a:bodyPr/>
                    <a:lstStyle/>
                    <a:p>
                      <a:pPr marL="0" algn="l" defTabSz="914400" rtl="0" eaLnBrk="1" latinLnBrk="0" hangingPunct="1"/>
                      <a:r>
                        <a:rPr lang="en-US" sz="1200" u="none" strike="noStrike" kern="1200" dirty="0">
                          <a:effectLst/>
                        </a:rPr>
                        <a:t>To be reviewed, extended and translated by June 2017</a:t>
                      </a:r>
                      <a:endParaRPr lang="en-US" sz="1200" b="0"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10001"/>
                  </a:ext>
                </a:extLst>
              </a:tr>
              <a:tr h="579120">
                <a:tc>
                  <a:txBody>
                    <a:bodyPr/>
                    <a:lstStyle/>
                    <a:p>
                      <a:r>
                        <a:rPr lang="en-US" sz="1200" dirty="0"/>
                        <a:t>7. </a:t>
                      </a:r>
                    </a:p>
                  </a:txBody>
                  <a:tcPr/>
                </a:tc>
                <a:tc>
                  <a:txBody>
                    <a:bodyPr/>
                    <a:lstStyle/>
                    <a:p>
                      <a:pPr marL="0" algn="l" defTabSz="914400" rtl="0" eaLnBrk="1" latinLnBrk="0" hangingPunct="1"/>
                      <a:r>
                        <a:rPr lang="en-US" sz="1400" b="1" u="none" strike="noStrike" kern="1200" dirty="0">
                          <a:effectLst/>
                        </a:rPr>
                        <a:t>Mainstream ECCE Budget</a:t>
                      </a:r>
                      <a:endParaRPr lang="en-US" sz="1400" b="1" u="none" strike="noStrike" kern="1200" dirty="0">
                        <a:solidFill>
                          <a:schemeClr val="tx1"/>
                        </a:solidFill>
                        <a:effectLst/>
                        <a:latin typeface="+mn-lt"/>
                        <a:ea typeface="+mn-ea"/>
                        <a:cs typeface="+mn-cs"/>
                      </a:endParaRPr>
                    </a:p>
                  </a:txBody>
                  <a:tcPr/>
                </a:tc>
                <a:tc>
                  <a:txBody>
                    <a:bodyPr/>
                    <a:lstStyle/>
                    <a:p>
                      <a:pPr marL="171450" indent="-171450" algn="l" defTabSz="914400" rtl="0" eaLnBrk="1" latinLnBrk="0" hangingPunct="1">
                        <a:buFont typeface="Arial" pitchFamily="34" charset="0"/>
                        <a:buChar char="•"/>
                      </a:pPr>
                      <a:r>
                        <a:rPr lang="en-US" sz="1200" u="none" strike="noStrike" kern="1200" dirty="0">
                          <a:effectLst/>
                        </a:rPr>
                        <a:t>Teachers SNE and ADP Schemes reflected in Budget 2016-17</a:t>
                      </a:r>
                      <a:endParaRPr lang="en-US" sz="1200" b="0" u="none" strike="noStrike" kern="1200" dirty="0">
                        <a:solidFill>
                          <a:schemeClr val="tx1"/>
                        </a:solidFill>
                        <a:effectLst/>
                        <a:latin typeface="+mn-lt"/>
                        <a:ea typeface="+mn-ea"/>
                        <a:cs typeface="+mn-cs"/>
                      </a:endParaRPr>
                    </a:p>
                  </a:txBody>
                  <a:tcPr/>
                </a:tc>
                <a:tc>
                  <a:txBody>
                    <a:bodyPr/>
                    <a:lstStyle/>
                    <a:p>
                      <a:pPr marL="171450" indent="-171450" algn="l" defTabSz="914400" rtl="0" eaLnBrk="1" latinLnBrk="0" hangingPunct="1">
                        <a:buFont typeface="Arial" panose="020B0604020202020204" pitchFamily="34" charset="0"/>
                        <a:buChar char="•"/>
                      </a:pPr>
                      <a:r>
                        <a:rPr lang="en-US" sz="1200" u="none" strike="noStrike" kern="1200" dirty="0">
                          <a:effectLst/>
                        </a:rPr>
                        <a:t>Capacity building of Districts in Utilization process.</a:t>
                      </a:r>
                      <a:endParaRPr lang="en-US" sz="1200" b="0" u="none" strike="noStrike" kern="1200" dirty="0">
                        <a:solidFill>
                          <a:schemeClr val="tx1"/>
                        </a:solidFill>
                        <a:effectLst/>
                        <a:latin typeface="+mn-lt"/>
                        <a:ea typeface="+mn-ea"/>
                        <a:cs typeface="+mn-cs"/>
                      </a:endParaRPr>
                    </a:p>
                  </a:txBody>
                  <a:tcPr/>
                </a:tc>
                <a:tc>
                  <a:txBody>
                    <a:bodyPr/>
                    <a:lstStyle/>
                    <a:p>
                      <a:pPr marL="0" algn="l" defTabSz="914400" rtl="0" eaLnBrk="1" latinLnBrk="0" hangingPunct="1"/>
                      <a:r>
                        <a:rPr lang="en-US" sz="1200" u="none" strike="noStrike" kern="1200" dirty="0">
                          <a:effectLst/>
                        </a:rPr>
                        <a:t>ADP schemes and Hiring of teachers by Dec 2017</a:t>
                      </a:r>
                      <a:endParaRPr lang="en-US" sz="1200" b="0"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10002"/>
                  </a:ext>
                </a:extLst>
              </a:tr>
              <a:tr h="685800">
                <a:tc>
                  <a:txBody>
                    <a:bodyPr/>
                    <a:lstStyle/>
                    <a:p>
                      <a:r>
                        <a:rPr lang="en-US" sz="1200" dirty="0"/>
                        <a:t>8. </a:t>
                      </a:r>
                    </a:p>
                  </a:txBody>
                  <a:tcPr/>
                </a:tc>
                <a:tc>
                  <a:txBody>
                    <a:bodyPr/>
                    <a:lstStyle/>
                    <a:p>
                      <a:pPr marL="0" algn="l" defTabSz="914400" rtl="0" eaLnBrk="1" latinLnBrk="0" hangingPunct="1"/>
                      <a:r>
                        <a:rPr lang="en-US" sz="1400" b="1" u="none" strike="noStrike" kern="1200" dirty="0">
                          <a:effectLst/>
                        </a:rPr>
                        <a:t>Inclusive Education / Gender Equality </a:t>
                      </a:r>
                      <a:endParaRPr lang="en-US" sz="1400" b="1" u="none" strike="noStrike" kern="1200" dirty="0">
                        <a:solidFill>
                          <a:schemeClr val="tx1"/>
                        </a:solidFill>
                        <a:effectLst/>
                        <a:latin typeface="+mn-lt"/>
                        <a:ea typeface="+mn-ea"/>
                        <a:cs typeface="+mn-cs"/>
                      </a:endParaRPr>
                    </a:p>
                  </a:txBody>
                  <a:tcPr/>
                </a:tc>
                <a:tc>
                  <a:txBody>
                    <a:bodyPr/>
                    <a:lstStyle/>
                    <a:p>
                      <a:pPr marL="171450" indent="-171450" algn="l" defTabSz="914400" rtl="0" eaLnBrk="1" latinLnBrk="0" hangingPunct="1">
                        <a:buFont typeface="Arial" pitchFamily="34" charset="0"/>
                        <a:buChar char="•"/>
                      </a:pPr>
                      <a:r>
                        <a:rPr lang="en-US" sz="1200" u="none" strike="noStrike" kern="1200" dirty="0">
                          <a:effectLst/>
                        </a:rPr>
                        <a:t>Have been made part of the approved ECCE Policy . </a:t>
                      </a:r>
                      <a:endParaRPr lang="en-US" sz="1200" b="0" u="none" strike="noStrike" kern="1200" dirty="0">
                        <a:solidFill>
                          <a:schemeClr val="tx1"/>
                        </a:solidFill>
                        <a:effectLst/>
                        <a:latin typeface="+mn-lt"/>
                        <a:ea typeface="+mn-ea"/>
                        <a:cs typeface="+mn-cs"/>
                      </a:endParaRPr>
                    </a:p>
                  </a:txBody>
                  <a:tcPr/>
                </a:tc>
                <a:tc>
                  <a:txBody>
                    <a:bodyPr/>
                    <a:lstStyle/>
                    <a:p>
                      <a:pPr marL="171450" indent="-171450" algn="l" defTabSz="914400" rtl="0" eaLnBrk="1" latinLnBrk="0" hangingPunct="1">
                        <a:buFont typeface="Arial" panose="020B0604020202020204" pitchFamily="34" charset="0"/>
                        <a:buChar char="•"/>
                      </a:pPr>
                      <a:r>
                        <a:rPr lang="en-US" sz="1200" u="none" strike="noStrike" kern="1200" dirty="0">
                          <a:effectLst/>
                        </a:rPr>
                        <a:t>Inclusive Curriculum / Alignment of targets with Special Education </a:t>
                      </a:r>
                      <a:r>
                        <a:rPr lang="en-US" sz="1200" u="none" strike="noStrike" kern="1200" dirty="0" err="1">
                          <a:effectLst/>
                        </a:rPr>
                        <a:t>Dept</a:t>
                      </a:r>
                      <a:endParaRPr lang="en-US" sz="1200" b="0" u="none" strike="noStrike" kern="1200" dirty="0">
                        <a:solidFill>
                          <a:schemeClr val="tx1"/>
                        </a:solidFill>
                        <a:effectLst/>
                        <a:latin typeface="+mn-lt"/>
                        <a:ea typeface="+mn-ea"/>
                        <a:cs typeface="+mn-cs"/>
                      </a:endParaRPr>
                    </a:p>
                  </a:txBody>
                  <a:tcPr/>
                </a:tc>
                <a:tc>
                  <a:txBody>
                    <a:bodyPr/>
                    <a:lstStyle/>
                    <a:p>
                      <a:pPr marL="0" algn="l" defTabSz="914400" rtl="0" eaLnBrk="1" latinLnBrk="0" hangingPunct="1"/>
                      <a:r>
                        <a:rPr lang="en-US" sz="1200" u="none" strike="noStrike" kern="1200" dirty="0">
                          <a:effectLst/>
                        </a:rPr>
                        <a:t>By Dec 2017</a:t>
                      </a:r>
                      <a:endParaRPr lang="en-US" sz="1200" b="0"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10003"/>
                  </a:ext>
                </a:extLst>
              </a:tr>
              <a:tr h="970270">
                <a:tc>
                  <a:txBody>
                    <a:bodyPr/>
                    <a:lstStyle/>
                    <a:p>
                      <a:r>
                        <a:rPr lang="en-US" sz="1200" dirty="0"/>
                        <a:t>9.</a:t>
                      </a:r>
                    </a:p>
                  </a:txBody>
                  <a:tcPr/>
                </a:tc>
                <a:tc>
                  <a:txBody>
                    <a:bodyPr/>
                    <a:lstStyle/>
                    <a:p>
                      <a:pPr marL="0" algn="l" defTabSz="914400" rtl="0" eaLnBrk="1" latinLnBrk="0" hangingPunct="1"/>
                      <a:r>
                        <a:rPr lang="en-US" sz="1400" b="1" u="none" strike="noStrike" kern="1200" dirty="0">
                          <a:effectLst/>
                        </a:rPr>
                        <a:t>Awareness &amp; Parents Engagement </a:t>
                      </a:r>
                      <a:endParaRPr lang="en-US" sz="1400" b="1" u="none" strike="noStrike" kern="1200" dirty="0">
                        <a:solidFill>
                          <a:schemeClr val="tx1"/>
                        </a:solidFill>
                        <a:effectLst/>
                        <a:latin typeface="+mn-lt"/>
                        <a:ea typeface="+mn-ea"/>
                        <a:cs typeface="+mn-cs"/>
                      </a:endParaRP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u="none" strike="noStrike" kern="1200" dirty="0">
                          <a:effectLst/>
                        </a:rPr>
                        <a:t>Have been made part of the approved ECCE Policy. </a:t>
                      </a:r>
                      <a:endParaRPr lang="en-US" sz="1200" b="0" u="none" strike="noStrike" kern="1200" dirty="0">
                        <a:solidFill>
                          <a:schemeClr val="tx1"/>
                        </a:solidFill>
                        <a:effectLst/>
                        <a:latin typeface="+mn-lt"/>
                        <a:ea typeface="+mn-ea"/>
                        <a:cs typeface="+mn-cs"/>
                      </a:endParaRPr>
                    </a:p>
                  </a:txBody>
                  <a:tcPr/>
                </a:tc>
                <a:tc>
                  <a:txBody>
                    <a:bodyPr/>
                    <a:lstStyle/>
                    <a:p>
                      <a:pPr marL="171450" indent="-171450" algn="l" defTabSz="914400" rtl="0" eaLnBrk="1" latinLnBrk="0" hangingPunct="1">
                        <a:buFont typeface="Arial" panose="020B0604020202020204" pitchFamily="34" charset="0"/>
                        <a:buChar char="•"/>
                      </a:pPr>
                      <a:r>
                        <a:rPr lang="en-US" sz="1200" u="none" strike="noStrike" kern="1200" dirty="0">
                          <a:effectLst/>
                        </a:rPr>
                        <a:t>Reaching out parents through SMCs</a:t>
                      </a:r>
                      <a:endParaRPr lang="en-US" sz="1200" b="0" u="none" strike="noStrike" kern="1200" dirty="0">
                        <a:solidFill>
                          <a:schemeClr val="tx1"/>
                        </a:solidFill>
                        <a:effectLst/>
                        <a:latin typeface="+mn-lt"/>
                        <a:ea typeface="+mn-ea"/>
                        <a:cs typeface="+mn-cs"/>
                      </a:endParaRPr>
                    </a:p>
                  </a:txBody>
                  <a:tcPr/>
                </a:tc>
                <a:tc>
                  <a:txBody>
                    <a:bodyPr/>
                    <a:lstStyle/>
                    <a:p>
                      <a:pPr marL="0" algn="l" defTabSz="914400" rtl="0" eaLnBrk="1" latinLnBrk="0" hangingPunct="1"/>
                      <a:endParaRPr lang="en-US" sz="1200" b="0"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10004"/>
                  </a:ext>
                </a:extLst>
              </a:tr>
            </a:tbl>
          </a:graphicData>
        </a:graphic>
      </p:graphicFrame>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5948794"/>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Rectangle 8"/>
          <p:cNvSpPr/>
          <p:nvPr/>
        </p:nvSpPr>
        <p:spPr>
          <a:xfrm>
            <a:off x="748748" y="250448"/>
            <a:ext cx="7709452" cy="892552"/>
          </a:xfrm>
          <a:prstGeom prst="rect">
            <a:avLst/>
          </a:prstGeom>
        </p:spPr>
        <p:txBody>
          <a:bodyPr wrap="square">
            <a:spAutoFit/>
          </a:bodyPr>
          <a:lstStyle/>
          <a:p>
            <a:r>
              <a:rPr lang="en-GB" sz="2000" b="1" dirty="0">
                <a:solidFill>
                  <a:srgbClr val="996633"/>
                </a:solidFill>
                <a:latin typeface="Calibri" pitchFamily="34" charset="0"/>
                <a:cs typeface="Aldhabi" pitchFamily="2" charset="-78"/>
              </a:rPr>
              <a:t>SESP TARGETS &amp; JESR-I Recommendations</a:t>
            </a:r>
          </a:p>
          <a:p>
            <a:r>
              <a:rPr lang="en-GB" sz="1600" b="1" dirty="0">
                <a:solidFill>
                  <a:srgbClr val="996633"/>
                </a:solidFill>
                <a:latin typeface="Calibri" pitchFamily="34" charset="0"/>
                <a:cs typeface="Aldhabi" pitchFamily="2" charset="-78"/>
              </a:rPr>
              <a:t>Chapter6 : Primary and Elementary Education</a:t>
            </a:r>
          </a:p>
          <a:p>
            <a:r>
              <a:rPr lang="en-GB" sz="1600" b="1" dirty="0">
                <a:solidFill>
                  <a:srgbClr val="996633"/>
                </a:solidFill>
                <a:latin typeface="Calibri" pitchFamily="34" charset="0"/>
                <a:cs typeface="Aldhabi" pitchFamily="2" charset="-78"/>
              </a:rPr>
              <a:t>Theme: Access to Education</a:t>
            </a:r>
          </a:p>
        </p:txBody>
      </p:sp>
      <p:graphicFrame>
        <p:nvGraphicFramePr>
          <p:cNvPr id="10" name="Table 9"/>
          <p:cNvGraphicFramePr>
            <a:graphicFrameLocks noGrp="1"/>
          </p:cNvGraphicFramePr>
          <p:nvPr>
            <p:extLst>
              <p:ext uri="{D42A27DB-BD31-4B8C-83A1-F6EECF244321}">
                <p14:modId xmlns:p14="http://schemas.microsoft.com/office/powerpoint/2010/main" val="1186198527"/>
              </p:ext>
            </p:extLst>
          </p:nvPr>
        </p:nvGraphicFramePr>
        <p:xfrm>
          <a:off x="571500" y="1295400"/>
          <a:ext cx="8063947" cy="5017770"/>
        </p:xfrm>
        <a:graphic>
          <a:graphicData uri="http://schemas.openxmlformats.org/drawingml/2006/table">
            <a:tbl>
              <a:tblPr firstRow="1" bandRow="1">
                <a:tableStyleId>{5940675A-B579-460E-94D1-54222C63F5DA}</a:tableStyleId>
              </a:tblPr>
              <a:tblGrid>
                <a:gridCol w="4191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2590800">
                  <a:extLst>
                    <a:ext uri="{9D8B030D-6E8A-4147-A177-3AD203B41FA5}">
                      <a16:colId xmlns:a16="http://schemas.microsoft.com/office/drawing/2014/main" val="20002"/>
                    </a:ext>
                  </a:extLst>
                </a:gridCol>
                <a:gridCol w="1981200">
                  <a:extLst>
                    <a:ext uri="{9D8B030D-6E8A-4147-A177-3AD203B41FA5}">
                      <a16:colId xmlns:a16="http://schemas.microsoft.com/office/drawing/2014/main" val="20003"/>
                    </a:ext>
                  </a:extLst>
                </a:gridCol>
                <a:gridCol w="1548847">
                  <a:extLst>
                    <a:ext uri="{9D8B030D-6E8A-4147-A177-3AD203B41FA5}">
                      <a16:colId xmlns:a16="http://schemas.microsoft.com/office/drawing/2014/main" val="20004"/>
                    </a:ext>
                  </a:extLst>
                </a:gridCol>
              </a:tblGrid>
              <a:tr h="720090">
                <a:tc>
                  <a:txBody>
                    <a:bodyPr/>
                    <a:lstStyle/>
                    <a:p>
                      <a:pPr algn="ctr"/>
                      <a:r>
                        <a:rPr lang="en-US" sz="1400" b="1" dirty="0">
                          <a:solidFill>
                            <a:schemeClr val="bg1"/>
                          </a:solidFill>
                        </a:rPr>
                        <a:t>S #</a:t>
                      </a:r>
                    </a:p>
                  </a:txBody>
                  <a:tcPr>
                    <a:solidFill>
                      <a:srgbClr val="996633"/>
                    </a:solidFill>
                  </a:tcPr>
                </a:tc>
                <a:tc>
                  <a:txBody>
                    <a:bodyPr/>
                    <a:lstStyle/>
                    <a:p>
                      <a:pPr algn="ctr"/>
                      <a:r>
                        <a:rPr lang="en-US" sz="1400" b="1" baseline="0" dirty="0">
                          <a:solidFill>
                            <a:schemeClr val="bg1"/>
                          </a:solidFill>
                        </a:rPr>
                        <a:t>Strategic Objectives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a:t>
                      </a:r>
                      <a:r>
                        <a:rPr lang="en-US" sz="1400" b="1" baseline="0" dirty="0">
                          <a:solidFill>
                            <a:schemeClr val="bg1"/>
                          </a:solidFill>
                        </a:rPr>
                        <a:t> </a:t>
                      </a:r>
                    </a:p>
                    <a:p>
                      <a:pPr algn="ctr"/>
                      <a:r>
                        <a:rPr lang="en-US" sz="1400" b="1" baseline="0" dirty="0">
                          <a:solidFill>
                            <a:schemeClr val="bg1"/>
                          </a:solidFill>
                        </a:rPr>
                        <a:t>Status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 Challenges</a:t>
                      </a:r>
                    </a:p>
                  </a:txBody>
                  <a:tcPr>
                    <a:solidFill>
                      <a:srgbClr val="996633"/>
                    </a:solidFill>
                  </a:tcPr>
                </a:tc>
                <a:tc>
                  <a:txBody>
                    <a:bodyPr/>
                    <a:lstStyle/>
                    <a:p>
                      <a:pPr algn="ctr"/>
                      <a:r>
                        <a:rPr lang="en-US" sz="1400" b="1" dirty="0">
                          <a:solidFill>
                            <a:schemeClr val="bg1"/>
                          </a:solidFill>
                        </a:rPr>
                        <a:t>Timelines</a:t>
                      </a:r>
                    </a:p>
                  </a:txBody>
                  <a:tcPr>
                    <a:solidFill>
                      <a:srgbClr val="996633"/>
                    </a:solidFill>
                  </a:tcPr>
                </a:tc>
                <a:extLst>
                  <a:ext uri="{0D108BD9-81ED-4DB2-BD59-A6C34878D82A}">
                    <a16:rowId xmlns:a16="http://schemas.microsoft.com/office/drawing/2014/main" val="10000"/>
                  </a:ext>
                </a:extLst>
              </a:tr>
              <a:tr h="701040">
                <a:tc>
                  <a:txBody>
                    <a:bodyPr/>
                    <a:lstStyle/>
                    <a:p>
                      <a:r>
                        <a:rPr lang="en-US" sz="1200" dirty="0"/>
                        <a:t>10. </a:t>
                      </a:r>
                    </a:p>
                  </a:txBody>
                  <a:tcPr/>
                </a:tc>
                <a:tc>
                  <a:txBody>
                    <a:bodyPr/>
                    <a:lstStyle/>
                    <a:p>
                      <a:pPr marL="0" algn="l" defTabSz="914400" rtl="0" eaLnBrk="1" latinLnBrk="0" hangingPunct="1"/>
                      <a:r>
                        <a:rPr lang="en-GB" sz="1400" b="1" u="none" strike="noStrike" kern="1200" dirty="0">
                          <a:effectLst/>
                        </a:rPr>
                        <a:t>Increase Access at</a:t>
                      </a:r>
                    </a:p>
                    <a:p>
                      <a:pPr marL="0" algn="l" defTabSz="914400" rtl="0" eaLnBrk="1" latinLnBrk="0" hangingPunct="1"/>
                      <a:r>
                        <a:rPr lang="en-GB" sz="1400" b="1" u="none" strike="noStrike" kern="1200" dirty="0">
                          <a:effectLst/>
                        </a:rPr>
                        <a:t>Primary Level</a:t>
                      </a:r>
                      <a:endParaRPr lang="en-GB" sz="1400" b="1" u="none" strike="noStrike" kern="1200" dirty="0">
                        <a:solidFill>
                          <a:schemeClr val="tx1"/>
                        </a:solidFill>
                        <a:effectLst/>
                        <a:latin typeface="+mn-lt"/>
                        <a:ea typeface="+mn-ea"/>
                        <a:cs typeface="+mn-cs"/>
                      </a:endParaRPr>
                    </a:p>
                  </a:txBody>
                  <a:tcPr/>
                </a:tc>
                <a:tc>
                  <a:txBody>
                    <a:bodyPr/>
                    <a:lstStyle/>
                    <a:p>
                      <a:pPr marL="171450" indent="-171450" algn="l" defTabSz="914400" rtl="0" eaLnBrk="1" latinLnBrk="0" hangingPunct="1">
                        <a:buFont typeface="Arial" panose="020B0604020202020204" pitchFamily="34" charset="0"/>
                        <a:buChar char="•"/>
                      </a:pPr>
                      <a:r>
                        <a:rPr lang="en-GB" sz="1200" u="none" strike="noStrike" kern="1200" dirty="0">
                          <a:effectLst/>
                        </a:rPr>
                        <a:t>Enrolment drive </a:t>
                      </a:r>
                    </a:p>
                    <a:p>
                      <a:pPr marL="171450" indent="-171450" algn="l" defTabSz="914400" rtl="0" eaLnBrk="1" latinLnBrk="0" hangingPunct="1">
                        <a:buFont typeface="Arial" panose="020B0604020202020204" pitchFamily="34" charset="0"/>
                        <a:buChar char="•"/>
                      </a:pPr>
                      <a:r>
                        <a:rPr lang="en-GB" sz="1200" u="none" strike="noStrike" kern="1200" dirty="0">
                          <a:effectLst/>
                        </a:rPr>
                        <a:t>Expanded infrastructure </a:t>
                      </a:r>
                    </a:p>
                    <a:p>
                      <a:pPr marL="171450" indent="-171450" algn="l" defTabSz="914400" rtl="0" eaLnBrk="1" latinLnBrk="0" hangingPunct="1">
                        <a:buFont typeface="Arial" panose="020B0604020202020204" pitchFamily="34" charset="0"/>
                        <a:buChar char="•"/>
                      </a:pPr>
                      <a:r>
                        <a:rPr lang="en-GB" sz="1200" u="none" strike="noStrike" kern="1200" dirty="0">
                          <a:effectLst/>
                        </a:rPr>
                        <a:t>Complementary initiatives like PPP EMOs and SEF</a:t>
                      </a:r>
                      <a:endParaRPr lang="en-GB" sz="1200" b="0" u="none" strike="noStrike" kern="1200" dirty="0">
                        <a:solidFill>
                          <a:schemeClr val="tx1"/>
                        </a:solidFill>
                        <a:effectLst/>
                        <a:latin typeface="+mn-lt"/>
                        <a:ea typeface="+mn-ea"/>
                        <a:cs typeface="+mn-cs"/>
                      </a:endParaRPr>
                    </a:p>
                  </a:txBody>
                  <a:tcPr/>
                </a:tc>
                <a:tc>
                  <a:txBody>
                    <a:bodyPr/>
                    <a:lstStyle/>
                    <a:p>
                      <a:pPr marL="112713" indent="-112713" algn="l" defTabSz="914400" rtl="0" eaLnBrk="1" latinLnBrk="0" hangingPunct="1">
                        <a:buFont typeface="Arial" pitchFamily="34" charset="0"/>
                        <a:buChar char="•"/>
                      </a:pPr>
                      <a:r>
                        <a:rPr lang="en-GB" sz="1200" u="none" strike="noStrike" kern="1200" dirty="0">
                          <a:effectLst/>
                        </a:rPr>
                        <a:t>Out of school children </a:t>
                      </a:r>
                    </a:p>
                    <a:p>
                      <a:pPr marL="112713" indent="-112713" algn="l" defTabSz="914400" rtl="0" eaLnBrk="1" latinLnBrk="0" hangingPunct="1">
                        <a:buFont typeface="Arial" pitchFamily="34" charset="0"/>
                        <a:buChar char="•"/>
                      </a:pPr>
                      <a:r>
                        <a:rPr lang="en-GB" sz="1200" u="none" strike="noStrike" kern="1200" dirty="0">
                          <a:effectLst/>
                        </a:rPr>
                        <a:t>Drop-outs</a:t>
                      </a:r>
                    </a:p>
                    <a:p>
                      <a:pPr marL="112713" indent="-112713" algn="l" defTabSz="914400" rtl="0" eaLnBrk="1" latinLnBrk="0" hangingPunct="1">
                        <a:buFont typeface="Arial" pitchFamily="34" charset="0"/>
                        <a:buChar char="•"/>
                      </a:pPr>
                      <a:r>
                        <a:rPr lang="en-GB" sz="1200" u="none" strike="noStrike" kern="1200" dirty="0">
                          <a:effectLst/>
                        </a:rPr>
                        <a:t>Missing facilities</a:t>
                      </a:r>
                    </a:p>
                    <a:p>
                      <a:pPr marL="112713" indent="-112713" algn="l" defTabSz="914400" rtl="0" eaLnBrk="1" latinLnBrk="0" hangingPunct="1">
                        <a:buFont typeface="Arial" pitchFamily="34" charset="0"/>
                        <a:buChar char="•"/>
                      </a:pPr>
                      <a:r>
                        <a:rPr lang="en-GB" sz="1200" u="none" strike="noStrike" kern="1200" dirty="0">
                          <a:effectLst/>
                          <a:sym typeface="+mn-ea"/>
                        </a:rPr>
                        <a:t>Enrolment and attendance gap</a:t>
                      </a:r>
                    </a:p>
                    <a:p>
                      <a:pPr marL="112713" indent="-112713" algn="l" defTabSz="914400" rtl="0" eaLnBrk="1" latinLnBrk="0" hangingPunct="1">
                        <a:buFont typeface="Arial" pitchFamily="34" charset="0"/>
                        <a:buChar char="•"/>
                      </a:pPr>
                      <a:r>
                        <a:rPr lang="en-GB" sz="1200" u="none" strike="noStrike" kern="1200" dirty="0">
                          <a:effectLst/>
                        </a:rPr>
                        <a:t>Teacher </a:t>
                      </a:r>
                      <a:r>
                        <a:rPr lang="en-US" altLang="en-GB" sz="1200" u="none" strike="noStrike" kern="1200" dirty="0">
                          <a:effectLst/>
                        </a:rPr>
                        <a:t>Shortage &amp; </a:t>
                      </a:r>
                      <a:r>
                        <a:rPr lang="en-GB" sz="1200" u="none" strike="noStrike" kern="1200" dirty="0">
                          <a:effectLst/>
                        </a:rPr>
                        <a:t>Absenteeism </a:t>
                      </a:r>
                    </a:p>
                    <a:p>
                      <a:pPr marL="112713" indent="-112713" algn="l" defTabSz="914400" rtl="0" eaLnBrk="1" latinLnBrk="0" hangingPunct="1">
                        <a:buFont typeface="Arial" pitchFamily="34" charset="0"/>
                        <a:buChar char="•"/>
                      </a:pPr>
                      <a:r>
                        <a:rPr lang="en-GB" sz="1200" u="none" strike="noStrike" kern="1200" dirty="0">
                          <a:effectLst/>
                        </a:rPr>
                        <a:t>Multi-grade teaching</a:t>
                      </a:r>
                    </a:p>
                    <a:p>
                      <a:pPr marL="112713" indent="-112713" algn="l" defTabSz="914400" rtl="0" eaLnBrk="1" latinLnBrk="0" hangingPunct="1">
                        <a:buFont typeface="Arial" pitchFamily="34" charset="0"/>
                        <a:buChar char="•"/>
                      </a:pPr>
                      <a:r>
                        <a:rPr lang="en-GB" sz="1200" u="none" strike="noStrike" kern="1200" dirty="0">
                          <a:effectLst/>
                        </a:rPr>
                        <a:t>Construct</a:t>
                      </a:r>
                      <a:r>
                        <a:rPr lang="en-US" altLang="en-GB" sz="1200" u="none" strike="noStrike" kern="1200" dirty="0">
                          <a:effectLst/>
                        </a:rPr>
                        <a:t>ion</a:t>
                      </a:r>
                      <a:r>
                        <a:rPr lang="en-GB" sz="1200" u="none" strike="noStrike" kern="1200" dirty="0">
                          <a:effectLst/>
                        </a:rPr>
                        <a:t> </a:t>
                      </a:r>
                      <a:r>
                        <a:rPr lang="en-US" altLang="en-GB" sz="1200" u="none" strike="noStrike" kern="1200" dirty="0">
                          <a:effectLst/>
                        </a:rPr>
                        <a:t>of </a:t>
                      </a:r>
                      <a:r>
                        <a:rPr lang="en-GB" sz="1200" u="none" strike="noStrike" kern="1200" dirty="0">
                          <a:effectLst/>
                        </a:rPr>
                        <a:t>additional classroom</a:t>
                      </a:r>
                      <a:r>
                        <a:rPr lang="en-US" altLang="en-GB" sz="1200" u="none" strike="noStrike" kern="1200" dirty="0">
                          <a:effectLst/>
                        </a:rPr>
                        <a:t>s</a:t>
                      </a:r>
                      <a:endParaRPr lang="en-US" altLang="en-GB" sz="1200" b="0" u="none" strike="noStrike" kern="1200" dirty="0">
                        <a:solidFill>
                          <a:schemeClr val="tx1"/>
                        </a:solidFill>
                        <a:effectLst/>
                        <a:latin typeface="+mn-lt"/>
                        <a:ea typeface="+mn-ea"/>
                        <a:cs typeface="+mn-cs"/>
                      </a:endParaRPr>
                    </a:p>
                  </a:txBody>
                  <a:tcPr/>
                </a:tc>
                <a:tc>
                  <a:txBody>
                    <a:bodyPr/>
                    <a:lstStyle/>
                    <a:p>
                      <a:pPr marL="0" algn="l" defTabSz="914400" rtl="0" eaLnBrk="1" latinLnBrk="0" hangingPunct="1"/>
                      <a:r>
                        <a:rPr lang="en-GB" sz="1200" u="none" strike="noStrike" kern="1200" dirty="0">
                          <a:effectLst/>
                        </a:rPr>
                        <a:t>2018( various initiatives are already underway)</a:t>
                      </a:r>
                      <a:endParaRPr lang="en-GB" sz="1200" b="0"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10001"/>
                  </a:ext>
                </a:extLst>
              </a:tr>
              <a:tr h="868680">
                <a:tc>
                  <a:txBody>
                    <a:bodyPr/>
                    <a:lstStyle/>
                    <a:p>
                      <a:r>
                        <a:rPr lang="en-US" sz="1200" dirty="0"/>
                        <a:t>11. </a:t>
                      </a:r>
                    </a:p>
                  </a:txBody>
                  <a:tcPr/>
                </a:tc>
                <a:tc>
                  <a:txBody>
                    <a:bodyPr/>
                    <a:lstStyle/>
                    <a:p>
                      <a:pPr marL="0" algn="l" defTabSz="914400" rtl="0" eaLnBrk="1" latinLnBrk="0" hangingPunct="1"/>
                      <a:r>
                        <a:rPr lang="en-GB" sz="1400" b="1" u="none" strike="noStrike" kern="1200" dirty="0">
                          <a:effectLst/>
                        </a:rPr>
                        <a:t>Increase Access at</a:t>
                      </a:r>
                    </a:p>
                    <a:p>
                      <a:pPr marL="0" algn="l" defTabSz="914400" rtl="0" eaLnBrk="1" latinLnBrk="0" hangingPunct="1"/>
                      <a:r>
                        <a:rPr lang="en-GB" sz="1400" b="1" u="none" strike="noStrike" kern="1200" dirty="0">
                          <a:effectLst/>
                        </a:rPr>
                        <a:t>Middle and</a:t>
                      </a:r>
                    </a:p>
                    <a:p>
                      <a:pPr marL="0" algn="l" defTabSz="914400" rtl="0" eaLnBrk="1" latinLnBrk="0" hangingPunct="1"/>
                      <a:r>
                        <a:rPr lang="en-GB" sz="1400" b="1" u="none" strike="noStrike" kern="1200" dirty="0">
                          <a:effectLst/>
                        </a:rPr>
                        <a:t>Elementary level</a:t>
                      </a:r>
                    </a:p>
                    <a:p>
                      <a:pPr marL="0" algn="l" defTabSz="914400" rtl="0" eaLnBrk="1" latinLnBrk="0" hangingPunct="1"/>
                      <a:r>
                        <a:rPr lang="en-GB" sz="1400" b="1" u="none" strike="noStrike" kern="1200" dirty="0">
                          <a:effectLst/>
                        </a:rPr>
                        <a:t>(Grades 1-8)</a:t>
                      </a:r>
                      <a:endParaRPr lang="en-GB" sz="1400" b="1" u="none" strike="noStrike" kern="1200" dirty="0">
                        <a:solidFill>
                          <a:schemeClr val="tx1"/>
                        </a:solidFill>
                        <a:effectLst/>
                        <a:latin typeface="+mn-lt"/>
                        <a:ea typeface="+mn-ea"/>
                        <a:cs typeface="+mn-cs"/>
                      </a:endParaRPr>
                    </a:p>
                  </a:txBody>
                  <a:tcPr/>
                </a:tc>
                <a:tc>
                  <a:txBody>
                    <a:bodyPr/>
                    <a:lstStyle/>
                    <a:p>
                      <a:pPr marL="171450" indent="-171450" algn="l" defTabSz="914400" rtl="0" eaLnBrk="1" latinLnBrk="0" hangingPunct="1">
                        <a:buFont typeface="Arial" panose="020B0604020202020204" pitchFamily="34" charset="0"/>
                        <a:buChar char="•"/>
                      </a:pPr>
                      <a:r>
                        <a:rPr lang="en-GB" sz="1200" u="none" strike="noStrike" kern="1200" dirty="0">
                          <a:effectLst/>
                        </a:rPr>
                        <a:t>School consolidation and upgradation</a:t>
                      </a:r>
                    </a:p>
                    <a:p>
                      <a:pPr marL="171450" indent="-171450" algn="l" defTabSz="914400" rtl="0" eaLnBrk="1" latinLnBrk="0" hangingPunct="1">
                        <a:buFont typeface="Arial" panose="020B0604020202020204" pitchFamily="34" charset="0"/>
                        <a:buChar char="•"/>
                      </a:pPr>
                      <a:r>
                        <a:rPr lang="en-GB" sz="1200" u="none" strike="noStrike" kern="1200" dirty="0">
                          <a:effectLst/>
                        </a:rPr>
                        <a:t>Annual Develop Program, School Infrastructure Development (SID), JICA</a:t>
                      </a:r>
                      <a:r>
                        <a:rPr lang="en-US" altLang="en-GB" sz="1200" u="none" strike="noStrike" kern="1200" dirty="0">
                          <a:effectLst/>
                        </a:rPr>
                        <a:t>, SBEP</a:t>
                      </a:r>
                      <a:r>
                        <a:rPr lang="en-GB" sz="1200" u="none" strike="noStrike" kern="1200" dirty="0">
                          <a:effectLst/>
                        </a:rPr>
                        <a:t> ( approx. 200+ schools are being built) </a:t>
                      </a:r>
                      <a:r>
                        <a:rPr lang="en-US" altLang="en-GB" sz="1200" u="none" strike="noStrike" kern="1200" dirty="0">
                          <a:effectLst/>
                        </a:rPr>
                        <a:t> </a:t>
                      </a:r>
                      <a:endParaRPr lang="en-US" altLang="en-GB" sz="1200" b="0" u="none" strike="noStrike" kern="1200" dirty="0">
                        <a:solidFill>
                          <a:schemeClr val="tx1"/>
                        </a:solidFill>
                        <a:effectLst/>
                        <a:latin typeface="+mn-lt"/>
                        <a:ea typeface="+mn-ea"/>
                        <a:cs typeface="+mn-cs"/>
                      </a:endParaRPr>
                    </a:p>
                  </a:txBody>
                  <a:tcPr/>
                </a:tc>
                <a:tc>
                  <a:txBody>
                    <a:bodyPr/>
                    <a:lstStyle/>
                    <a:p>
                      <a:pPr marL="112713" indent="-112713" algn="l" defTabSz="914400" rtl="0" eaLnBrk="1" latinLnBrk="0" hangingPunct="1">
                        <a:buFont typeface="Arial" pitchFamily="34" charset="0"/>
                        <a:buChar char="•"/>
                      </a:pPr>
                      <a:r>
                        <a:rPr lang="en-GB" sz="1200" u="none" strike="noStrike" kern="1200" dirty="0">
                          <a:effectLst/>
                        </a:rPr>
                        <a:t>Timely release and utilization of funds</a:t>
                      </a:r>
                    </a:p>
                    <a:p>
                      <a:pPr marL="112713" indent="-112713" algn="l" defTabSz="914400" rtl="0" eaLnBrk="1" latinLnBrk="0" hangingPunct="1">
                        <a:buFont typeface="Arial" pitchFamily="34" charset="0"/>
                        <a:buChar char="•"/>
                      </a:pPr>
                      <a:r>
                        <a:rPr lang="en-GB" sz="1200" u="none" strike="noStrike" kern="1200" dirty="0">
                          <a:effectLst/>
                        </a:rPr>
                        <a:t>Intra-departmental coordination </a:t>
                      </a:r>
                    </a:p>
                    <a:p>
                      <a:pPr marL="112713" indent="-112713" algn="l" defTabSz="914400" rtl="0" eaLnBrk="1" latinLnBrk="0" hangingPunct="1">
                        <a:buFont typeface="Arial" pitchFamily="34" charset="0"/>
                        <a:buChar char="•"/>
                      </a:pPr>
                      <a:r>
                        <a:rPr lang="en-GB" sz="1200" u="none" strike="noStrike" kern="1200" dirty="0">
                          <a:effectLst/>
                        </a:rPr>
                        <a:t>Qualified and competent teachers</a:t>
                      </a:r>
                      <a:endParaRPr lang="en-GB" sz="1200" b="0" u="none" strike="noStrike" kern="1200" dirty="0">
                        <a:solidFill>
                          <a:schemeClr val="tx1"/>
                        </a:solidFill>
                        <a:effectLst/>
                        <a:latin typeface="+mn-lt"/>
                        <a:ea typeface="+mn-ea"/>
                        <a:cs typeface="+mn-cs"/>
                      </a:endParaRPr>
                    </a:p>
                  </a:txBody>
                  <a:tcPr/>
                </a:tc>
                <a:tc>
                  <a:txBody>
                    <a:bodyPr/>
                    <a:lstStyle/>
                    <a:p>
                      <a:pPr marL="0" algn="l" defTabSz="914400" rtl="0" eaLnBrk="1" latinLnBrk="0" hangingPunct="1"/>
                      <a:r>
                        <a:rPr lang="en-GB" sz="1200" u="none" strike="noStrike" kern="1200" dirty="0">
                          <a:effectLst/>
                        </a:rPr>
                        <a:t>2017</a:t>
                      </a:r>
                      <a:endParaRPr lang="en-GB" sz="1200" b="0"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10002"/>
                  </a:ext>
                </a:extLst>
              </a:tr>
              <a:tr h="640080">
                <a:tc>
                  <a:txBody>
                    <a:bodyPr/>
                    <a:lstStyle/>
                    <a:p>
                      <a:r>
                        <a:rPr lang="en-US" sz="1200" dirty="0"/>
                        <a:t>12. </a:t>
                      </a:r>
                    </a:p>
                  </a:txBody>
                  <a:tcPr/>
                </a:tc>
                <a:tc>
                  <a:txBody>
                    <a:bodyPr/>
                    <a:lstStyle/>
                    <a:p>
                      <a:pPr marL="0" algn="l" defTabSz="914400" rtl="0" eaLnBrk="1" latinLnBrk="0" hangingPunct="1"/>
                      <a:r>
                        <a:rPr lang="en-GB" sz="1400" b="1" u="none" strike="noStrike" kern="1200" dirty="0">
                          <a:effectLst/>
                        </a:rPr>
                        <a:t>To recruit</a:t>
                      </a:r>
                    </a:p>
                    <a:p>
                      <a:pPr marL="0" algn="l" defTabSz="914400" rtl="0" eaLnBrk="1" latinLnBrk="0" hangingPunct="1"/>
                      <a:r>
                        <a:rPr lang="en-GB" sz="1400" b="1" u="none" strike="noStrike" kern="1200" dirty="0">
                          <a:effectLst/>
                        </a:rPr>
                        <a:t>qualified teachers</a:t>
                      </a:r>
                    </a:p>
                    <a:p>
                      <a:pPr marL="0" algn="l" defTabSz="914400" rtl="0" eaLnBrk="1" latinLnBrk="0" hangingPunct="1"/>
                      <a:r>
                        <a:rPr lang="en-GB" sz="1400" b="1" u="none" strike="noStrike" kern="1200" dirty="0">
                          <a:effectLst/>
                        </a:rPr>
                        <a:t>according to</a:t>
                      </a:r>
                    </a:p>
                    <a:p>
                      <a:pPr marL="0" algn="l" defTabSz="914400" rtl="0" eaLnBrk="1" latinLnBrk="0" hangingPunct="1"/>
                      <a:r>
                        <a:rPr lang="en-GB" sz="1400" b="1" u="none" strike="noStrike" kern="1200" dirty="0">
                          <a:effectLst/>
                        </a:rPr>
                        <a:t>merit and need</a:t>
                      </a:r>
                      <a:endParaRPr lang="en-GB" sz="1400" b="1" u="none" strike="noStrike" kern="1200" dirty="0">
                        <a:solidFill>
                          <a:schemeClr val="tx1"/>
                        </a:solidFill>
                        <a:effectLst/>
                        <a:latin typeface="+mn-lt"/>
                        <a:ea typeface="+mn-ea"/>
                        <a:cs typeface="+mn-cs"/>
                      </a:endParaRP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US" sz="1200" u="none" strike="noStrike" kern="1200" dirty="0">
                          <a:effectLst/>
                        </a:rPr>
                        <a:t>Merit and need based recruitment of 9500 PSTs</a:t>
                      </a:r>
                      <a:endParaRPr lang="en-GB" sz="1200" u="none" strike="noStrike" kern="1200" dirty="0">
                        <a:effectLs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GB" sz="1200" u="none" strike="noStrike" kern="1200" dirty="0">
                          <a:effectLst/>
                        </a:rPr>
                        <a:t>Recruited</a:t>
                      </a:r>
                      <a:r>
                        <a:rPr lang="en-US" sz="1200" u="none" strike="noStrike" kern="1200" dirty="0">
                          <a:effectLst/>
                        </a:rPr>
                        <a:t> JSTs (4833) on merit and need base </a:t>
                      </a:r>
                      <a:endParaRPr lang="en-GB" sz="1200" u="none" strike="noStrike" kern="1200" dirty="0">
                        <a:effectLst/>
                      </a:endParaRPr>
                    </a:p>
                    <a:p>
                      <a:pPr marL="0" algn="l" defTabSz="914400" rtl="0" eaLnBrk="1" latinLnBrk="0" hangingPunct="1"/>
                      <a:endParaRPr lang="en-GB" sz="1200" b="0" u="none" strike="noStrike" kern="1200" dirty="0">
                        <a:solidFill>
                          <a:schemeClr val="tx1"/>
                        </a:solidFill>
                        <a:effectLst/>
                        <a:latin typeface="+mn-lt"/>
                        <a:ea typeface="+mn-ea"/>
                        <a:cs typeface="+mn-cs"/>
                      </a:endParaRPr>
                    </a:p>
                  </a:txBody>
                  <a:tcPr/>
                </a:tc>
                <a:tc>
                  <a:txBody>
                    <a:bodyPr/>
                    <a:lstStyle/>
                    <a:p>
                      <a:pPr marL="112713" indent="-112713" algn="l" defTabSz="914400" rtl="0" eaLnBrk="1" latinLnBrk="0" hangingPunct="1">
                        <a:buFont typeface="Arial" pitchFamily="34" charset="0"/>
                        <a:buChar char="•"/>
                      </a:pPr>
                      <a:r>
                        <a:rPr lang="en-GB" sz="1200" u="none" strike="noStrike" kern="1200" dirty="0">
                          <a:effectLst/>
                        </a:rPr>
                        <a:t>Timely recruitment of teachers</a:t>
                      </a:r>
                    </a:p>
                    <a:p>
                      <a:pPr marL="112713" indent="-112713" algn="l" defTabSz="914400" rtl="0" eaLnBrk="1" latinLnBrk="0" hangingPunct="1">
                        <a:buFont typeface="Arial" pitchFamily="34" charset="0"/>
                        <a:buChar char="•"/>
                      </a:pPr>
                      <a:r>
                        <a:rPr lang="en-GB" sz="1200" u="none" strike="noStrike" kern="1200" dirty="0">
                          <a:effectLst/>
                        </a:rPr>
                        <a:t>Unwillingness of teachers to teach in </a:t>
                      </a:r>
                      <a:r>
                        <a:rPr lang="en-US" altLang="en-GB" sz="1200" u="none" strike="noStrike" kern="1200" dirty="0">
                          <a:effectLst/>
                        </a:rPr>
                        <a:t>assigned </a:t>
                      </a:r>
                      <a:r>
                        <a:rPr lang="en-GB" sz="1200" u="none" strike="noStrike" kern="1200" dirty="0">
                          <a:effectLst/>
                        </a:rPr>
                        <a:t> posting school at UC level </a:t>
                      </a:r>
                    </a:p>
                    <a:p>
                      <a:pPr marL="112713" indent="-112713" algn="l" defTabSz="914400" rtl="0" eaLnBrk="1" latinLnBrk="0" hangingPunct="1">
                        <a:buFont typeface="Arial" pitchFamily="34" charset="0"/>
                        <a:buChar char="•"/>
                      </a:pPr>
                      <a:r>
                        <a:rPr lang="en-GB" sz="1200" u="none" strike="noStrike" kern="1200" dirty="0">
                          <a:effectLst/>
                        </a:rPr>
                        <a:t>Teacher rationalisation</a:t>
                      </a:r>
                      <a:endParaRPr lang="en-GB" sz="1200" b="0" u="none" strike="noStrike" kern="1200" dirty="0">
                        <a:solidFill>
                          <a:schemeClr val="tx1"/>
                        </a:solidFill>
                        <a:effectLst/>
                        <a:latin typeface="+mn-lt"/>
                        <a:ea typeface="+mn-ea"/>
                        <a:cs typeface="+mn-cs"/>
                      </a:endParaRPr>
                    </a:p>
                  </a:txBody>
                  <a:tcPr/>
                </a:tc>
                <a:tc>
                  <a:txBody>
                    <a:bodyPr/>
                    <a:lstStyle/>
                    <a:p>
                      <a:pPr marL="0" algn="l" defTabSz="914400" rtl="0" eaLnBrk="1" latinLnBrk="0" hangingPunct="1"/>
                      <a:r>
                        <a:rPr lang="en-GB" sz="1200" u="none" strike="noStrike" kern="1200" dirty="0">
                          <a:effectLst/>
                        </a:rPr>
                        <a:t>Ongoing process</a:t>
                      </a:r>
                      <a:endParaRPr lang="en-GB" sz="1200" b="0" u="none" strike="noStrike" kern="1200" dirty="0">
                        <a:solidFill>
                          <a:schemeClr val="tx1"/>
                        </a:solidFill>
                        <a:effectLst/>
                        <a:latin typeface="+mn-lt"/>
                        <a:ea typeface="+mn-ea"/>
                        <a:cs typeface="+mn-cs"/>
                      </a:endParaRPr>
                    </a:p>
                  </a:txBody>
                  <a:tcPr/>
                </a:tc>
                <a:extLst>
                  <a:ext uri="{0D108BD9-81ED-4DB2-BD59-A6C34878D82A}">
                    <a16:rowId xmlns:a16="http://schemas.microsoft.com/office/drawing/2014/main" val="10003"/>
                  </a:ext>
                </a:extLst>
              </a:tr>
            </a:tbl>
          </a:graphicData>
        </a:graphic>
      </p:graphicFrame>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7593367"/>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Rectangle 8"/>
          <p:cNvSpPr/>
          <p:nvPr/>
        </p:nvSpPr>
        <p:spPr>
          <a:xfrm>
            <a:off x="739109" y="665480"/>
            <a:ext cx="7848600" cy="892552"/>
          </a:xfrm>
          <a:prstGeom prst="rect">
            <a:avLst/>
          </a:prstGeom>
        </p:spPr>
        <p:txBody>
          <a:bodyPr wrap="square">
            <a:spAutoFit/>
          </a:bodyPr>
          <a:lstStyle/>
          <a:p>
            <a:r>
              <a:rPr lang="en-GB" sz="2000" b="1" dirty="0">
                <a:solidFill>
                  <a:srgbClr val="996633"/>
                </a:solidFill>
                <a:latin typeface="Calibri" pitchFamily="34" charset="0"/>
                <a:cs typeface="Aldhabi" pitchFamily="2" charset="-78"/>
              </a:rPr>
              <a:t>SESP TARGETS &amp; JESR-I Recommendations</a:t>
            </a:r>
          </a:p>
          <a:p>
            <a:r>
              <a:rPr lang="en-GB" sz="1600" b="1" dirty="0">
                <a:solidFill>
                  <a:srgbClr val="996633"/>
                </a:solidFill>
                <a:latin typeface="Calibri" pitchFamily="34" charset="0"/>
                <a:cs typeface="Aldhabi" pitchFamily="2" charset="-78"/>
              </a:rPr>
              <a:t>Chapter6 : Primary and Elementary Education</a:t>
            </a:r>
          </a:p>
          <a:p>
            <a:r>
              <a:rPr lang="en-GB" sz="1600" b="1" dirty="0">
                <a:solidFill>
                  <a:srgbClr val="996633"/>
                </a:solidFill>
                <a:latin typeface="Calibri" pitchFamily="34" charset="0"/>
                <a:cs typeface="Aldhabi" pitchFamily="2" charset="-78"/>
              </a:rPr>
              <a:t>Theme: Access to Education</a:t>
            </a:r>
          </a:p>
        </p:txBody>
      </p:sp>
      <p:graphicFrame>
        <p:nvGraphicFramePr>
          <p:cNvPr id="10" name="Table 9"/>
          <p:cNvGraphicFramePr>
            <a:graphicFrameLocks noGrp="1"/>
          </p:cNvGraphicFramePr>
          <p:nvPr>
            <p:extLst>
              <p:ext uri="{D42A27DB-BD31-4B8C-83A1-F6EECF244321}">
                <p14:modId xmlns:p14="http://schemas.microsoft.com/office/powerpoint/2010/main" val="3667738198"/>
              </p:ext>
            </p:extLst>
          </p:nvPr>
        </p:nvGraphicFramePr>
        <p:xfrm>
          <a:off x="546227" y="1752600"/>
          <a:ext cx="8207693" cy="4244340"/>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20000"/>
                    </a:ext>
                  </a:extLst>
                </a:gridCol>
                <a:gridCol w="1869199">
                  <a:extLst>
                    <a:ext uri="{9D8B030D-6E8A-4147-A177-3AD203B41FA5}">
                      <a16:colId xmlns:a16="http://schemas.microsoft.com/office/drawing/2014/main" val="20001"/>
                    </a:ext>
                  </a:extLst>
                </a:gridCol>
                <a:gridCol w="2474201">
                  <a:extLst>
                    <a:ext uri="{9D8B030D-6E8A-4147-A177-3AD203B41FA5}">
                      <a16:colId xmlns:a16="http://schemas.microsoft.com/office/drawing/2014/main" val="20002"/>
                    </a:ext>
                  </a:extLst>
                </a:gridCol>
                <a:gridCol w="1776413">
                  <a:extLst>
                    <a:ext uri="{9D8B030D-6E8A-4147-A177-3AD203B41FA5}">
                      <a16:colId xmlns:a16="http://schemas.microsoft.com/office/drawing/2014/main" val="20003"/>
                    </a:ext>
                  </a:extLst>
                </a:gridCol>
                <a:gridCol w="1630680">
                  <a:extLst>
                    <a:ext uri="{9D8B030D-6E8A-4147-A177-3AD203B41FA5}">
                      <a16:colId xmlns:a16="http://schemas.microsoft.com/office/drawing/2014/main" val="20004"/>
                    </a:ext>
                  </a:extLst>
                </a:gridCol>
              </a:tblGrid>
              <a:tr h="525780">
                <a:tc>
                  <a:txBody>
                    <a:bodyPr/>
                    <a:lstStyle/>
                    <a:p>
                      <a:pPr marL="0" algn="ctr" defTabSz="914400" rtl="0" eaLnBrk="1" latinLnBrk="0" hangingPunct="1"/>
                      <a:r>
                        <a:rPr lang="en-US" sz="1400" b="1" kern="1200" dirty="0">
                          <a:solidFill>
                            <a:schemeClr val="bg1"/>
                          </a:solidFill>
                          <a:latin typeface="+mn-lt"/>
                          <a:ea typeface="+mn-ea"/>
                          <a:cs typeface="+mn-cs"/>
                        </a:rPr>
                        <a:t>S #</a:t>
                      </a:r>
                    </a:p>
                  </a:txBody>
                  <a:tcPr>
                    <a:solidFill>
                      <a:srgbClr val="996633"/>
                    </a:solidFill>
                  </a:tcPr>
                </a:tc>
                <a:tc>
                  <a:txBody>
                    <a:bodyPr/>
                    <a:lstStyle/>
                    <a:p>
                      <a:pPr marL="0" algn="ctr" defTabSz="914400" rtl="0" eaLnBrk="1" latinLnBrk="0" hangingPunct="1"/>
                      <a:r>
                        <a:rPr lang="en-US" sz="1400" b="1" kern="1200" dirty="0">
                          <a:solidFill>
                            <a:schemeClr val="bg1"/>
                          </a:solidFill>
                          <a:latin typeface="+mn-lt"/>
                          <a:ea typeface="+mn-ea"/>
                          <a:cs typeface="+mn-cs"/>
                        </a:rPr>
                        <a:t>Strategic Objectives</a:t>
                      </a:r>
                    </a:p>
                  </a:txBody>
                  <a:tcPr>
                    <a:solidFill>
                      <a:srgbClr val="996633"/>
                    </a:solidFill>
                  </a:tcPr>
                </a:tc>
                <a:tc>
                  <a:txBody>
                    <a:bodyPr/>
                    <a:lstStyle/>
                    <a:p>
                      <a:pPr marL="0" algn="ctr" defTabSz="914400" rtl="0" eaLnBrk="1" latinLnBrk="0" hangingPunct="1"/>
                      <a:r>
                        <a:rPr lang="en-US" sz="1400" b="1" kern="1200" dirty="0">
                          <a:solidFill>
                            <a:schemeClr val="bg1"/>
                          </a:solidFill>
                          <a:latin typeface="+mn-lt"/>
                          <a:ea typeface="+mn-ea"/>
                          <a:cs typeface="+mn-cs"/>
                        </a:rPr>
                        <a:t>Implementation </a:t>
                      </a:r>
                    </a:p>
                    <a:p>
                      <a:pPr marL="0" algn="ctr" defTabSz="914400" rtl="0" eaLnBrk="1" latinLnBrk="0" hangingPunct="1"/>
                      <a:r>
                        <a:rPr lang="en-US" sz="1400" b="1" kern="1200" dirty="0">
                          <a:solidFill>
                            <a:schemeClr val="bg1"/>
                          </a:solidFill>
                          <a:latin typeface="+mn-lt"/>
                          <a:ea typeface="+mn-ea"/>
                          <a:cs typeface="+mn-cs"/>
                        </a:rPr>
                        <a:t>Status</a:t>
                      </a:r>
                    </a:p>
                  </a:txBody>
                  <a:tcPr>
                    <a:solidFill>
                      <a:srgbClr val="996633"/>
                    </a:solidFill>
                  </a:tcPr>
                </a:tc>
                <a:tc>
                  <a:txBody>
                    <a:bodyPr/>
                    <a:lstStyle/>
                    <a:p>
                      <a:pPr marL="0" algn="ctr" defTabSz="914400" rtl="0" eaLnBrk="1" latinLnBrk="0" hangingPunct="1"/>
                      <a:r>
                        <a:rPr lang="en-US" sz="1400" b="1" kern="1200" dirty="0">
                          <a:solidFill>
                            <a:schemeClr val="bg1"/>
                          </a:solidFill>
                          <a:latin typeface="+mn-lt"/>
                          <a:ea typeface="+mn-ea"/>
                          <a:cs typeface="+mn-cs"/>
                        </a:rPr>
                        <a:t>Implementation Challenges</a:t>
                      </a:r>
                    </a:p>
                  </a:txBody>
                  <a:tcPr>
                    <a:solidFill>
                      <a:srgbClr val="996633"/>
                    </a:solidFill>
                  </a:tcPr>
                </a:tc>
                <a:tc>
                  <a:txBody>
                    <a:bodyPr/>
                    <a:lstStyle/>
                    <a:p>
                      <a:pPr marL="0" algn="ctr" defTabSz="914400" rtl="0" eaLnBrk="1" latinLnBrk="0" hangingPunct="1"/>
                      <a:r>
                        <a:rPr lang="en-US" sz="1400" b="1" kern="1200" dirty="0">
                          <a:solidFill>
                            <a:schemeClr val="bg1"/>
                          </a:solidFill>
                          <a:latin typeface="+mn-lt"/>
                          <a:ea typeface="+mn-ea"/>
                          <a:cs typeface="+mn-cs"/>
                        </a:rPr>
                        <a:t>Timelines</a:t>
                      </a:r>
                    </a:p>
                  </a:txBody>
                  <a:tcPr>
                    <a:solidFill>
                      <a:srgbClr val="996633"/>
                    </a:solidFill>
                  </a:tcPr>
                </a:tc>
                <a:extLst>
                  <a:ext uri="{0D108BD9-81ED-4DB2-BD59-A6C34878D82A}">
                    <a16:rowId xmlns:a16="http://schemas.microsoft.com/office/drawing/2014/main" val="10000"/>
                  </a:ext>
                </a:extLst>
              </a:tr>
              <a:tr h="1506855">
                <a:tc>
                  <a:txBody>
                    <a:bodyPr/>
                    <a:lstStyle/>
                    <a:p>
                      <a:pPr algn="l"/>
                      <a:r>
                        <a:rPr lang="en-US" sz="1200" dirty="0"/>
                        <a:t>13. </a:t>
                      </a:r>
                    </a:p>
                  </a:txBody>
                  <a:tcPr/>
                </a:tc>
                <a:tc>
                  <a:txBody>
                    <a:bodyPr/>
                    <a:lstStyle/>
                    <a:p>
                      <a:pPr marL="0" algn="l" defTabSz="914400" rtl="0" eaLnBrk="1" latinLnBrk="0" hangingPunct="1"/>
                      <a:r>
                        <a:rPr lang="en-GB" sz="1400" b="1" kern="1200" dirty="0"/>
                        <a:t>To increase</a:t>
                      </a:r>
                    </a:p>
                    <a:p>
                      <a:pPr marL="0" algn="l" defTabSz="914400" rtl="0" eaLnBrk="1" latinLnBrk="0" hangingPunct="1"/>
                      <a:r>
                        <a:rPr lang="en-GB" sz="1400" b="1" kern="1200" dirty="0"/>
                        <a:t>retention rates</a:t>
                      </a:r>
                    </a:p>
                    <a:p>
                      <a:pPr marL="0" algn="l" defTabSz="914400" rtl="0" eaLnBrk="1" latinLnBrk="0" hangingPunct="1"/>
                      <a:r>
                        <a:rPr lang="en-GB" sz="1400" b="1" kern="1200" dirty="0"/>
                        <a:t>and track key</a:t>
                      </a:r>
                    </a:p>
                    <a:p>
                      <a:pPr marL="0" algn="l" defTabSz="914400" rtl="0" eaLnBrk="1" latinLnBrk="0" hangingPunct="1"/>
                      <a:r>
                        <a:rPr lang="en-GB" sz="1400" b="1" kern="1200" dirty="0"/>
                        <a:t>educational</a:t>
                      </a:r>
                    </a:p>
                    <a:p>
                      <a:pPr marL="0" algn="l" defTabSz="914400" rtl="0" eaLnBrk="1" latinLnBrk="0" hangingPunct="1"/>
                      <a:r>
                        <a:rPr lang="en-GB" sz="1400" b="1" kern="1200" dirty="0"/>
                        <a:t>indicators</a:t>
                      </a:r>
                      <a:endParaRPr lang="en-US" sz="1400" b="1" kern="1200" dirty="0">
                        <a:solidFill>
                          <a:schemeClr val="dk1"/>
                        </a:solidFill>
                        <a:latin typeface="+mn-lt"/>
                        <a:ea typeface="+mn-ea"/>
                        <a:cs typeface="+mn-cs"/>
                      </a:endParaRP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defRPr/>
                      </a:pPr>
                      <a:r>
                        <a:rPr lang="en-GB" sz="1200" baseline="0" dirty="0"/>
                        <a:t>Girls’ stipend distribution (class 6-10) </a:t>
                      </a:r>
                      <a:r>
                        <a:rPr lang="en-US" altLang="en-GB" sz="1200" baseline="0" dirty="0"/>
                        <a:t>c</a:t>
                      </a:r>
                      <a:r>
                        <a:rPr lang="en-GB" sz="1200" baseline="0" dirty="0"/>
                        <a:t>over</a:t>
                      </a:r>
                      <a:r>
                        <a:rPr lang="en-US" altLang="en-GB" sz="1200" baseline="0" dirty="0"/>
                        <a:t>s</a:t>
                      </a:r>
                      <a:r>
                        <a:rPr lang="en-GB" sz="1200" baseline="0" dirty="0"/>
                        <a:t> 3</a:t>
                      </a:r>
                      <a:r>
                        <a:rPr lang="en-US" altLang="en-GB" sz="1200" baseline="0" dirty="0"/>
                        <a:t>00,000</a:t>
                      </a:r>
                      <a:r>
                        <a:rPr lang="en-GB" sz="1200" baseline="0" dirty="0"/>
                        <a:t> </a:t>
                      </a:r>
                      <a:r>
                        <a:rPr lang="en-US" altLang="en-GB" sz="1200" baseline="0" dirty="0"/>
                        <a:t>students</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defRPr/>
                      </a:pPr>
                      <a:endParaRPr lang="en-GB" sz="1200" baseline="0" dirty="0"/>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defRPr/>
                      </a:pPr>
                      <a:r>
                        <a:rPr lang="en-GB" sz="1200" baseline="0" dirty="0"/>
                        <a:t>Budget campus school</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defRPr/>
                      </a:pPr>
                      <a:endParaRPr lang="en-GB" sz="1200" baseline="0" dirty="0"/>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defRPr/>
                      </a:pPr>
                      <a:r>
                        <a:rPr lang="en-GB" sz="1200" baseline="0" dirty="0"/>
                        <a:t>Free Textbooks</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defRPr/>
                      </a:pPr>
                      <a:endParaRPr lang="en-GB" sz="1200" baseline="0" dirty="0"/>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defRPr/>
                      </a:pPr>
                      <a:r>
                        <a:rPr lang="en-GB" sz="1200" baseline="0" dirty="0"/>
                        <a:t>Free of charge education</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defRPr/>
                      </a:pPr>
                      <a:endParaRPr lang="en-GB" sz="1200" baseline="0" dirty="0"/>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defRPr/>
                      </a:pPr>
                      <a:r>
                        <a:rPr lang="en-GB" sz="1200" baseline="0" dirty="0"/>
                        <a:t>6% reduction in dropt out</a:t>
                      </a:r>
                    </a:p>
                  </a:txBody>
                  <a:tcPr/>
                </a:tc>
                <a:tc>
                  <a:txBody>
                    <a:bodyPr/>
                    <a:lstStyle/>
                    <a:p>
                      <a:pPr marL="171450" indent="-171450" algn="l">
                        <a:buFont typeface="Arial" pitchFamily="34" charset="0"/>
                        <a:buChar char="•"/>
                      </a:pPr>
                      <a:endParaRPr lang="en-US" sz="1200" dirty="0"/>
                    </a:p>
                    <a:p>
                      <a:pPr marL="171450" indent="-171450" algn="l">
                        <a:buFont typeface="Arial" pitchFamily="34" charset="0"/>
                        <a:buChar char="•"/>
                      </a:pPr>
                      <a:r>
                        <a:rPr lang="en-US" sz="1200" dirty="0"/>
                        <a:t>Low transition rate </a:t>
                      </a:r>
                    </a:p>
                    <a:p>
                      <a:pPr marL="171450" indent="-171450" algn="l">
                        <a:buFont typeface="Arial" pitchFamily="34" charset="0"/>
                        <a:buChar char="•"/>
                      </a:pPr>
                      <a:endParaRPr lang="en-US" sz="1200" baseline="0" dirty="0"/>
                    </a:p>
                    <a:p>
                      <a:pPr marL="171450" indent="-171450" algn="l">
                        <a:buFont typeface="Arial" pitchFamily="34" charset="0"/>
                        <a:buChar char="•"/>
                      </a:pPr>
                      <a:r>
                        <a:rPr lang="en-US" sz="1200" baseline="0" dirty="0"/>
                        <a:t>Poor quality of teachers</a:t>
                      </a:r>
                    </a:p>
                  </a:txBody>
                  <a:tcPr/>
                </a:tc>
                <a:tc>
                  <a:txBody>
                    <a:bodyPr/>
                    <a:lstStyle/>
                    <a:p>
                      <a:pPr algn="l"/>
                      <a:r>
                        <a:rPr lang="en-US" sz="1200" dirty="0"/>
                        <a:t>2018</a:t>
                      </a:r>
                    </a:p>
                  </a:txBody>
                  <a:tcPr/>
                </a:tc>
                <a:extLst>
                  <a:ext uri="{0D108BD9-81ED-4DB2-BD59-A6C34878D82A}">
                    <a16:rowId xmlns:a16="http://schemas.microsoft.com/office/drawing/2014/main" val="10001"/>
                  </a:ext>
                </a:extLst>
              </a:tr>
              <a:tr h="1373505">
                <a:tc>
                  <a:txBody>
                    <a:bodyPr/>
                    <a:lstStyle/>
                    <a:p>
                      <a:r>
                        <a:rPr lang="en-US" sz="1200" dirty="0"/>
                        <a:t>14. </a:t>
                      </a:r>
                    </a:p>
                  </a:txBody>
                  <a:tcPr/>
                </a:tc>
                <a:tc>
                  <a:txBody>
                    <a:bodyPr/>
                    <a:lstStyle/>
                    <a:p>
                      <a:pPr marL="0" algn="l" defTabSz="914400" rtl="0" eaLnBrk="1" latinLnBrk="0" hangingPunct="1"/>
                      <a:r>
                        <a:rPr lang="en-GB" sz="1400" b="1" kern="1200" dirty="0"/>
                        <a:t>To increase the</a:t>
                      </a:r>
                    </a:p>
                    <a:p>
                      <a:pPr marL="0" algn="l" defTabSz="914400" rtl="0" eaLnBrk="1" latinLnBrk="0" hangingPunct="1"/>
                      <a:r>
                        <a:rPr lang="en-GB" sz="1400" b="1" kern="1200" dirty="0"/>
                        <a:t>efficiency of Primary and</a:t>
                      </a:r>
                    </a:p>
                    <a:p>
                      <a:pPr marL="0" algn="l" defTabSz="914400" rtl="0" eaLnBrk="1" latinLnBrk="0" hangingPunct="1"/>
                      <a:r>
                        <a:rPr lang="en-GB" sz="1400" b="1" kern="1200" dirty="0"/>
                        <a:t>Elementary schools through an effective</a:t>
                      </a:r>
                    </a:p>
                    <a:p>
                      <a:pPr marL="0" algn="l" defTabSz="914400" rtl="0" eaLnBrk="1" latinLnBrk="0" hangingPunct="1"/>
                      <a:r>
                        <a:rPr lang="en-GB" sz="1400" b="1" kern="1200" dirty="0"/>
                        <a:t>school-based supervision</a:t>
                      </a:r>
                    </a:p>
                    <a:p>
                      <a:pPr marL="0" algn="l" defTabSz="914400" rtl="0" eaLnBrk="1" latinLnBrk="0" hangingPunct="1"/>
                      <a:r>
                        <a:rPr lang="en-GB" sz="1400" b="1" kern="1200" dirty="0"/>
                        <a:t>system</a:t>
                      </a:r>
                      <a:endParaRPr lang="en-US" sz="1400" b="1" kern="1200" dirty="0">
                        <a:solidFill>
                          <a:schemeClr val="dk1"/>
                        </a:solidFill>
                        <a:latin typeface="+mn-lt"/>
                        <a:ea typeface="+mn-ea"/>
                        <a:cs typeface="+mn-cs"/>
                      </a:endParaRPr>
                    </a:p>
                  </a:txBody>
                  <a:tcPr/>
                </a:tc>
                <a:tc>
                  <a:txBody>
                    <a:bodyPr/>
                    <a:lstStyle/>
                    <a:p>
                      <a:pPr marL="171450" indent="-171450">
                        <a:buFont typeface="Arial" pitchFamily="34" charset="0"/>
                        <a:buChar char="•"/>
                      </a:pPr>
                      <a:r>
                        <a:rPr lang="en-US" sz="1200" baseline="0" dirty="0"/>
                        <a:t>Daily School visit by Monitoring  Assistants to ensure teacher attendance. </a:t>
                      </a:r>
                      <a:endParaRPr lang="en-US" sz="1200" baseline="0" dirty="0">
                        <a:solidFill>
                          <a:schemeClr val="tx1"/>
                        </a:solidFill>
                      </a:endParaRPr>
                    </a:p>
                  </a:txBody>
                  <a:tcPr/>
                </a:tc>
                <a:tc>
                  <a:txBody>
                    <a:bodyPr/>
                    <a:lstStyle/>
                    <a:p>
                      <a:endParaRPr lang="en-US" sz="1200" dirty="0"/>
                    </a:p>
                    <a:p>
                      <a:pPr marL="171450" indent="-171450">
                        <a:buFont typeface="Arial" panose="020B0604020202020204" pitchFamily="34" charset="0"/>
                        <a:buChar char="•"/>
                      </a:pPr>
                      <a:r>
                        <a:rPr lang="en-US" sz="1200" dirty="0"/>
                        <a:t>Decision-making</a:t>
                      </a:r>
                      <a:r>
                        <a:rPr lang="en-US" sz="1200" baseline="0" dirty="0"/>
                        <a:t> on the basis of monitoring reports</a:t>
                      </a:r>
                    </a:p>
                    <a:p>
                      <a:endParaRPr lang="en-US" sz="1200" dirty="0"/>
                    </a:p>
                  </a:txBody>
                  <a:tcPr/>
                </a:tc>
                <a:tc>
                  <a:txBody>
                    <a:bodyPr/>
                    <a:lstStyle/>
                    <a:p>
                      <a:r>
                        <a:rPr lang="en-US" sz="1200" dirty="0"/>
                        <a:t>December, 2016</a:t>
                      </a:r>
                      <a:r>
                        <a:rPr lang="en-US" sz="1200" baseline="0" dirty="0"/>
                        <a:t> ( Monitoring Assistants will be hired for the remaining 14 districts to  cover all districts of Sindh </a:t>
                      </a:r>
                      <a:endParaRPr lang="en-US" sz="1200" dirty="0"/>
                    </a:p>
                  </a:txBody>
                  <a:tcPr/>
                </a:tc>
                <a:extLst>
                  <a:ext uri="{0D108BD9-81ED-4DB2-BD59-A6C34878D82A}">
                    <a16:rowId xmlns:a16="http://schemas.microsoft.com/office/drawing/2014/main" val="10002"/>
                  </a:ext>
                </a:extLst>
              </a:tr>
            </a:tbl>
          </a:graphicData>
        </a:graphic>
      </p:graphicFrame>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4684608"/>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Rectangle 8"/>
          <p:cNvSpPr/>
          <p:nvPr/>
        </p:nvSpPr>
        <p:spPr>
          <a:xfrm>
            <a:off x="596348" y="421434"/>
            <a:ext cx="7709452" cy="892552"/>
          </a:xfrm>
          <a:prstGeom prst="rect">
            <a:avLst/>
          </a:prstGeom>
        </p:spPr>
        <p:txBody>
          <a:bodyPr wrap="square">
            <a:spAutoFit/>
          </a:bodyPr>
          <a:lstStyle/>
          <a:p>
            <a:r>
              <a:rPr lang="en-GB" sz="2000" b="1" dirty="0">
                <a:solidFill>
                  <a:srgbClr val="996633"/>
                </a:solidFill>
                <a:latin typeface="Calibri" pitchFamily="34" charset="0"/>
                <a:cs typeface="Aldhabi" pitchFamily="2" charset="-78"/>
              </a:rPr>
              <a:t>SESP TARGETS &amp; JESR-I Recommendations</a:t>
            </a:r>
          </a:p>
          <a:p>
            <a:r>
              <a:rPr lang="en-GB" sz="1600" b="1" dirty="0">
                <a:solidFill>
                  <a:srgbClr val="996633"/>
                </a:solidFill>
                <a:latin typeface="Calibri" pitchFamily="34" charset="0"/>
                <a:cs typeface="Aldhabi" pitchFamily="2" charset="-78"/>
              </a:rPr>
              <a:t>Chapter 7 : Secondary and Higher Secondary Education </a:t>
            </a:r>
          </a:p>
          <a:p>
            <a:r>
              <a:rPr lang="en-GB" sz="1600" b="1" dirty="0">
                <a:solidFill>
                  <a:srgbClr val="996633"/>
                </a:solidFill>
                <a:latin typeface="Calibri" pitchFamily="34" charset="0"/>
                <a:cs typeface="Aldhabi" pitchFamily="2" charset="-78"/>
              </a:rPr>
              <a:t>Theme: Access to Education</a:t>
            </a:r>
          </a:p>
        </p:txBody>
      </p:sp>
      <p:graphicFrame>
        <p:nvGraphicFramePr>
          <p:cNvPr id="10" name="Table 9"/>
          <p:cNvGraphicFramePr>
            <a:graphicFrameLocks noGrp="1"/>
          </p:cNvGraphicFramePr>
          <p:nvPr>
            <p:extLst>
              <p:ext uri="{D42A27DB-BD31-4B8C-83A1-F6EECF244321}">
                <p14:modId xmlns:p14="http://schemas.microsoft.com/office/powerpoint/2010/main" val="3345330459"/>
              </p:ext>
            </p:extLst>
          </p:nvPr>
        </p:nvGraphicFramePr>
        <p:xfrm>
          <a:off x="669757" y="1371600"/>
          <a:ext cx="8063947" cy="5263346"/>
        </p:xfrm>
        <a:graphic>
          <a:graphicData uri="http://schemas.openxmlformats.org/drawingml/2006/table">
            <a:tbl>
              <a:tblPr firstRow="1" bandRow="1">
                <a:tableStyleId>{5940675A-B579-460E-94D1-54222C63F5DA}</a:tableStyleId>
              </a:tblPr>
              <a:tblGrid>
                <a:gridCol w="4191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2590800">
                  <a:extLst>
                    <a:ext uri="{9D8B030D-6E8A-4147-A177-3AD203B41FA5}">
                      <a16:colId xmlns:a16="http://schemas.microsoft.com/office/drawing/2014/main" val="20002"/>
                    </a:ext>
                  </a:extLst>
                </a:gridCol>
                <a:gridCol w="1981200">
                  <a:extLst>
                    <a:ext uri="{9D8B030D-6E8A-4147-A177-3AD203B41FA5}">
                      <a16:colId xmlns:a16="http://schemas.microsoft.com/office/drawing/2014/main" val="20003"/>
                    </a:ext>
                  </a:extLst>
                </a:gridCol>
                <a:gridCol w="1548847">
                  <a:extLst>
                    <a:ext uri="{9D8B030D-6E8A-4147-A177-3AD203B41FA5}">
                      <a16:colId xmlns:a16="http://schemas.microsoft.com/office/drawing/2014/main" val="20004"/>
                    </a:ext>
                  </a:extLst>
                </a:gridCol>
              </a:tblGrid>
              <a:tr h="579033">
                <a:tc>
                  <a:txBody>
                    <a:bodyPr/>
                    <a:lstStyle/>
                    <a:p>
                      <a:pPr algn="ctr"/>
                      <a:r>
                        <a:rPr lang="en-US" sz="1400" b="1" dirty="0">
                          <a:solidFill>
                            <a:schemeClr val="bg1"/>
                          </a:solidFill>
                        </a:rPr>
                        <a:t>S #</a:t>
                      </a:r>
                    </a:p>
                  </a:txBody>
                  <a:tcPr>
                    <a:solidFill>
                      <a:srgbClr val="996633"/>
                    </a:solidFill>
                  </a:tcPr>
                </a:tc>
                <a:tc>
                  <a:txBody>
                    <a:bodyPr/>
                    <a:lstStyle/>
                    <a:p>
                      <a:pPr algn="ctr"/>
                      <a:r>
                        <a:rPr lang="en-US" sz="1400" b="1" baseline="0" dirty="0">
                          <a:solidFill>
                            <a:schemeClr val="bg1"/>
                          </a:solidFill>
                        </a:rPr>
                        <a:t>Strategic Objectives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a:t>
                      </a:r>
                      <a:r>
                        <a:rPr lang="en-US" sz="1400" b="1" baseline="0" dirty="0">
                          <a:solidFill>
                            <a:schemeClr val="bg1"/>
                          </a:solidFill>
                        </a:rPr>
                        <a:t> </a:t>
                      </a:r>
                    </a:p>
                    <a:p>
                      <a:pPr algn="ctr"/>
                      <a:r>
                        <a:rPr lang="en-US" sz="1400" b="1" baseline="0" dirty="0">
                          <a:solidFill>
                            <a:schemeClr val="bg1"/>
                          </a:solidFill>
                        </a:rPr>
                        <a:t>Status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 Challenges</a:t>
                      </a:r>
                    </a:p>
                  </a:txBody>
                  <a:tcPr>
                    <a:solidFill>
                      <a:srgbClr val="996633"/>
                    </a:solidFill>
                  </a:tcPr>
                </a:tc>
                <a:tc>
                  <a:txBody>
                    <a:bodyPr/>
                    <a:lstStyle/>
                    <a:p>
                      <a:pPr algn="ctr"/>
                      <a:r>
                        <a:rPr lang="en-US" sz="1400" b="1" dirty="0">
                          <a:solidFill>
                            <a:schemeClr val="bg1"/>
                          </a:solidFill>
                        </a:rPr>
                        <a:t>Timelines</a:t>
                      </a:r>
                    </a:p>
                  </a:txBody>
                  <a:tcPr>
                    <a:solidFill>
                      <a:srgbClr val="996633"/>
                    </a:solidFill>
                  </a:tcPr>
                </a:tc>
                <a:extLst>
                  <a:ext uri="{0D108BD9-81ED-4DB2-BD59-A6C34878D82A}">
                    <a16:rowId xmlns:a16="http://schemas.microsoft.com/office/drawing/2014/main" val="10000"/>
                  </a:ext>
                </a:extLst>
              </a:tr>
              <a:tr h="1751945">
                <a:tc>
                  <a:txBody>
                    <a:bodyPr/>
                    <a:lstStyle/>
                    <a:p>
                      <a:r>
                        <a:rPr lang="en-US" sz="1200" dirty="0"/>
                        <a:t>15. </a:t>
                      </a:r>
                    </a:p>
                  </a:txBody>
                  <a:tcPr/>
                </a:tc>
                <a:tc>
                  <a:txBody>
                    <a:bodyPr/>
                    <a:lstStyle/>
                    <a:p>
                      <a:r>
                        <a:rPr lang="en-GB" sz="1400" b="1" kern="1200" dirty="0"/>
                        <a:t>To expand the</a:t>
                      </a:r>
                    </a:p>
                    <a:p>
                      <a:r>
                        <a:rPr lang="en-GB" sz="1400" b="1" kern="1200" dirty="0"/>
                        <a:t>provision of Secondary</a:t>
                      </a:r>
                    </a:p>
                    <a:p>
                      <a:r>
                        <a:rPr lang="en-GB" sz="1400" b="1" kern="1200" dirty="0"/>
                        <a:t>and Higher Secondary Education to underserved</a:t>
                      </a:r>
                    </a:p>
                    <a:p>
                      <a:r>
                        <a:rPr lang="en-GB" sz="1400" b="1" kern="1200" dirty="0"/>
                        <a:t>populations</a:t>
                      </a:r>
                      <a:endParaRPr lang="en-GB" sz="1400" b="1" kern="1200" dirty="0">
                        <a:solidFill>
                          <a:schemeClr val="dk1"/>
                        </a:solidFill>
                        <a:latin typeface="+mn-lt"/>
                        <a:ea typeface="+mn-ea"/>
                        <a:cs typeface="+mn-cs"/>
                      </a:endParaRP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GB" sz="1200" baseline="0" dirty="0"/>
                        <a:t>ADP, SBEP, SID, JICA ( approx. 300  schools are being built)</a:t>
                      </a:r>
                    </a:p>
                    <a:p>
                      <a:pPr marL="0" marR="0" lvl="0" indent="0" algn="l" defTabSz="914400" rtl="0" eaLnBrk="1" fontAlgn="auto" latinLnBrk="0" hangingPunct="1">
                        <a:lnSpc>
                          <a:spcPct val="100000"/>
                        </a:lnSpc>
                        <a:spcBef>
                          <a:spcPts val="0"/>
                        </a:spcBef>
                        <a:spcAft>
                          <a:spcPts val="0"/>
                        </a:spcAft>
                        <a:buClrTx/>
                        <a:buSzTx/>
                        <a:buFontTx/>
                        <a:buNone/>
                        <a:defRPr/>
                      </a:pPr>
                      <a:endParaRPr lang="en-US" altLang="en-GB" sz="1200" baseline="0" dirty="0"/>
                    </a:p>
                    <a:p>
                      <a:endParaRPr lang="en-US" altLang="en-GB" sz="1200" i="1" baseline="0" dirty="0">
                        <a:solidFill>
                          <a:srgbClr val="FF0000"/>
                        </a:solidFill>
                      </a:endParaRPr>
                    </a:p>
                  </a:txBody>
                  <a:tcPr/>
                </a:tc>
                <a:tc>
                  <a:txBody>
                    <a:bodyPr/>
                    <a:lstStyle/>
                    <a:p>
                      <a:pPr marL="171450" indent="-171450">
                        <a:buFont typeface="Arial" panose="020B0604020202020204" pitchFamily="34" charset="0"/>
                        <a:buChar char="•"/>
                      </a:pPr>
                      <a:r>
                        <a:rPr lang="en-GB" sz="1200" dirty="0"/>
                        <a:t>Quality</a:t>
                      </a:r>
                      <a:r>
                        <a:rPr lang="en-GB" sz="1200" baseline="0" dirty="0"/>
                        <a:t> of educated teachers</a:t>
                      </a:r>
                    </a:p>
                    <a:p>
                      <a:pPr marL="171450" indent="-171450">
                        <a:buFont typeface="Arial" panose="020B0604020202020204" pitchFamily="34" charset="0"/>
                        <a:buChar char="•"/>
                      </a:pPr>
                      <a:r>
                        <a:rPr lang="en-GB" sz="1200" baseline="0" dirty="0"/>
                        <a:t> </a:t>
                      </a:r>
                    </a:p>
                    <a:p>
                      <a:pPr marL="171450" indent="-171450">
                        <a:buFont typeface="Arial" panose="020B0604020202020204" pitchFamily="34" charset="0"/>
                        <a:buChar char="•"/>
                      </a:pPr>
                      <a:r>
                        <a:rPr lang="en-GB" sz="1200" baseline="0" dirty="0"/>
                        <a:t>Teacher Absenteeism </a:t>
                      </a:r>
                    </a:p>
                    <a:p>
                      <a:pPr marL="171450" indent="-171450">
                        <a:buFont typeface="Arial" panose="020B0604020202020204" pitchFamily="34" charset="0"/>
                        <a:buChar char="•"/>
                      </a:pPr>
                      <a:endParaRPr lang="en-GB" sz="1200" baseline="0" dirty="0"/>
                    </a:p>
                    <a:p>
                      <a:pPr marL="171450" indent="-171450">
                        <a:buFont typeface="Arial" panose="020B0604020202020204" pitchFamily="34" charset="0"/>
                        <a:buChar char="•"/>
                      </a:pPr>
                      <a:r>
                        <a:rPr lang="en-GB" sz="1200" baseline="0" dirty="0"/>
                        <a:t>Teacher rationalisation </a:t>
                      </a:r>
                      <a:endParaRPr lang="en-GB" sz="1200" dirty="0"/>
                    </a:p>
                    <a:p>
                      <a:endParaRPr lang="en-GB" sz="1200" dirty="0"/>
                    </a:p>
                  </a:txBody>
                  <a:tcPr/>
                </a:tc>
                <a:tc>
                  <a:txBody>
                    <a:bodyPr/>
                    <a:lstStyle/>
                    <a:p>
                      <a:r>
                        <a:rPr lang="en-GB" sz="1200" dirty="0"/>
                        <a:t>2017</a:t>
                      </a:r>
                    </a:p>
                  </a:txBody>
                  <a:tcPr/>
                </a:tc>
                <a:extLst>
                  <a:ext uri="{0D108BD9-81ED-4DB2-BD59-A6C34878D82A}">
                    <a16:rowId xmlns:a16="http://schemas.microsoft.com/office/drawing/2014/main" val="10001"/>
                  </a:ext>
                </a:extLst>
              </a:tr>
              <a:tr h="1336229">
                <a:tc>
                  <a:txBody>
                    <a:bodyPr/>
                    <a:lstStyle/>
                    <a:p>
                      <a:r>
                        <a:rPr lang="en-US" sz="1200" dirty="0"/>
                        <a:t>16. </a:t>
                      </a:r>
                    </a:p>
                  </a:txBody>
                  <a:tcPr/>
                </a:tc>
                <a:tc>
                  <a:txBody>
                    <a:bodyPr/>
                    <a:lstStyle/>
                    <a:p>
                      <a:pPr marL="0" algn="l" defTabSz="914400" rtl="0" eaLnBrk="1" latinLnBrk="0" hangingPunct="1"/>
                      <a:r>
                        <a:rPr lang="en-GB" sz="1400" b="1" kern="1200" dirty="0"/>
                        <a:t>Increase enrolment in existing Secondary and Higher Secondary Schools</a:t>
                      </a:r>
                      <a:endParaRPr lang="en-GB" sz="1400" b="1" kern="1200" dirty="0">
                        <a:solidFill>
                          <a:schemeClr val="dk1"/>
                        </a:solidFill>
                        <a:latin typeface="+mn-lt"/>
                        <a:ea typeface="+mn-ea"/>
                        <a:cs typeface="+mn-cs"/>
                      </a:endParaRPr>
                    </a:p>
                  </a:txBody>
                  <a:tcPr/>
                </a:tc>
                <a:tc>
                  <a:txBody>
                    <a:bodyPr/>
                    <a:lstStyle/>
                    <a:p>
                      <a:pPr marL="171450" indent="-171450">
                        <a:buFont typeface="Arial" panose="020B0604020202020204" pitchFamily="34" charset="0"/>
                        <a:buChar char="•"/>
                      </a:pPr>
                      <a:r>
                        <a:rPr lang="en-GB" sz="1200" dirty="0"/>
                        <a:t>Enrolment drive campaign</a:t>
                      </a:r>
                    </a:p>
                    <a:p>
                      <a:pPr marL="171450" indent="-171450">
                        <a:buFont typeface="Arial" panose="020B0604020202020204" pitchFamily="34" charset="0"/>
                        <a:buChar char="•"/>
                      </a:pPr>
                      <a:r>
                        <a:rPr lang="en-GB" sz="1200" dirty="0"/>
                        <a:t>2 percent</a:t>
                      </a:r>
                      <a:r>
                        <a:rPr lang="en-GB" sz="1200" baseline="0" dirty="0"/>
                        <a:t> enrolment increased in secondary schools</a:t>
                      </a:r>
                      <a:endParaRPr lang="en-GB" sz="1200" dirty="0"/>
                    </a:p>
                  </a:txBody>
                  <a:tcPr/>
                </a:tc>
                <a:tc>
                  <a:txBody>
                    <a:bodyPr/>
                    <a:lstStyle/>
                    <a:p>
                      <a:pPr marL="171450" indent="-171450">
                        <a:buFont typeface="Arial" panose="020B0604020202020204" pitchFamily="34" charset="0"/>
                        <a:buChar char="•"/>
                      </a:pPr>
                      <a:r>
                        <a:rPr lang="en-GB" sz="1200" dirty="0"/>
                        <a:t>Lack of science</a:t>
                      </a:r>
                      <a:r>
                        <a:rPr lang="en-GB" sz="1200" baseline="0" dirty="0"/>
                        <a:t> labs, computer labs, shortage of subject specialists</a:t>
                      </a:r>
                    </a:p>
                    <a:p>
                      <a:endParaRPr lang="en-GB" sz="1200" dirty="0"/>
                    </a:p>
                  </a:txBody>
                  <a:tcPr/>
                </a:tc>
                <a:tc>
                  <a:txBody>
                    <a:bodyPr/>
                    <a:lstStyle/>
                    <a:p>
                      <a:r>
                        <a:rPr lang="en-GB" sz="1200" dirty="0"/>
                        <a:t>2018</a:t>
                      </a:r>
                    </a:p>
                  </a:txBody>
                  <a:tcPr/>
                </a:tc>
                <a:extLst>
                  <a:ext uri="{0D108BD9-81ED-4DB2-BD59-A6C34878D82A}">
                    <a16:rowId xmlns:a16="http://schemas.microsoft.com/office/drawing/2014/main" val="10002"/>
                  </a:ext>
                </a:extLst>
              </a:tr>
              <a:tr h="1514393">
                <a:tc>
                  <a:txBody>
                    <a:bodyPr/>
                    <a:lstStyle/>
                    <a:p>
                      <a:r>
                        <a:rPr lang="en-US" sz="1200" dirty="0"/>
                        <a:t>17. </a:t>
                      </a:r>
                    </a:p>
                  </a:txBody>
                  <a:tcPr/>
                </a:tc>
                <a:tc>
                  <a:txBody>
                    <a:bodyPr/>
                    <a:lstStyle/>
                    <a:p>
                      <a:pPr marL="0" algn="l" defTabSz="914400" rtl="0" eaLnBrk="1" latinLnBrk="0" hangingPunct="1"/>
                      <a:r>
                        <a:rPr lang="en-GB" sz="1400" b="1" kern="1200" dirty="0"/>
                        <a:t>Recruit qualified</a:t>
                      </a:r>
                    </a:p>
                    <a:p>
                      <a:pPr marL="0" algn="l" defTabSz="914400" rtl="0" eaLnBrk="1" latinLnBrk="0" hangingPunct="1"/>
                      <a:r>
                        <a:rPr lang="en-GB" sz="1400" b="1" kern="1200" dirty="0"/>
                        <a:t>teachers according to</a:t>
                      </a:r>
                    </a:p>
                    <a:p>
                      <a:pPr marL="0" algn="l" defTabSz="914400" rtl="0" eaLnBrk="1" latinLnBrk="0" hangingPunct="1"/>
                      <a:r>
                        <a:rPr lang="en-GB" sz="1400" b="1" kern="1200" dirty="0"/>
                        <a:t>merit and needs</a:t>
                      </a:r>
                      <a:endParaRPr lang="en-GB" sz="1400" b="1" kern="1200" dirty="0">
                        <a:solidFill>
                          <a:schemeClr val="dk1"/>
                        </a:solidFill>
                        <a:latin typeface="+mn-lt"/>
                        <a:ea typeface="+mn-ea"/>
                        <a:cs typeface="+mn-cs"/>
                      </a:endParaRPr>
                    </a:p>
                  </a:txBody>
                  <a:tcPr/>
                </a:tc>
                <a:tc>
                  <a:txBody>
                    <a:bodyPr/>
                    <a:lstStyle/>
                    <a:p>
                      <a:pPr marL="171450" indent="-171450">
                        <a:buFont typeface="Arial" panose="020B0604020202020204" pitchFamily="34" charset="0"/>
                        <a:buChar char="•"/>
                      </a:pPr>
                      <a:r>
                        <a:rPr lang="en-US" sz="1200" dirty="0"/>
                        <a:t>Merit</a:t>
                      </a:r>
                      <a:r>
                        <a:rPr lang="en-US" sz="1200" baseline="0" dirty="0"/>
                        <a:t> and need base recruitment of </a:t>
                      </a:r>
                      <a:r>
                        <a:rPr lang="en-US" sz="1200" dirty="0"/>
                        <a:t>HSTs (525)</a:t>
                      </a:r>
                      <a:r>
                        <a:rPr lang="en-US" sz="1200" baseline="0" dirty="0"/>
                        <a:t> </a:t>
                      </a:r>
                      <a:endParaRPr lang="en-GB" sz="1200" dirty="0"/>
                    </a:p>
                  </a:txBody>
                  <a:tcPr/>
                </a:tc>
                <a:tc>
                  <a:txBody>
                    <a:bodyPr/>
                    <a:lstStyle/>
                    <a:p>
                      <a:pPr marL="171450" indent="-171450">
                        <a:buFont typeface="Arial" panose="020B0604020202020204" pitchFamily="34" charset="0"/>
                        <a:buChar char="•"/>
                      </a:pPr>
                      <a:r>
                        <a:rPr lang="en-GB" sz="1200" dirty="0"/>
                        <a:t>Linking teachers performance to student’s improved learning</a:t>
                      </a:r>
                      <a:r>
                        <a:rPr lang="en-GB" sz="1200" baseline="0" dirty="0"/>
                        <a:t> outcomes</a:t>
                      </a:r>
                    </a:p>
                    <a:p>
                      <a:pPr marL="171450" indent="-171450">
                        <a:buFont typeface="Arial" panose="020B0604020202020204" pitchFamily="34" charset="0"/>
                        <a:buChar char="•"/>
                      </a:pPr>
                      <a:endParaRPr lang="en-GB" sz="1200" baseline="0" dirty="0"/>
                    </a:p>
                    <a:p>
                      <a:pPr marL="171450" indent="-171450">
                        <a:buFont typeface="Arial" panose="020B0604020202020204" pitchFamily="34" charset="0"/>
                        <a:buChar char="•"/>
                      </a:pPr>
                      <a:r>
                        <a:rPr lang="en-GB" sz="1200" baseline="0" dirty="0"/>
                        <a:t>Shortage of science teachers</a:t>
                      </a:r>
                    </a:p>
                  </a:txBody>
                  <a:tcPr/>
                </a:tc>
                <a:tc>
                  <a:txBody>
                    <a:bodyPr/>
                    <a:lstStyle/>
                    <a:p>
                      <a:r>
                        <a:rPr lang="en-GB" sz="1200" dirty="0"/>
                        <a:t>2017</a:t>
                      </a:r>
                    </a:p>
                  </a:txBody>
                  <a:tcPr/>
                </a:tc>
                <a:extLst>
                  <a:ext uri="{0D108BD9-81ED-4DB2-BD59-A6C34878D82A}">
                    <a16:rowId xmlns:a16="http://schemas.microsoft.com/office/drawing/2014/main" val="10003"/>
                  </a:ext>
                </a:extLst>
              </a:tr>
            </a:tbl>
          </a:graphicData>
        </a:graphic>
      </p:graphicFrame>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6453771"/>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Rectangle 8"/>
          <p:cNvSpPr/>
          <p:nvPr/>
        </p:nvSpPr>
        <p:spPr>
          <a:xfrm>
            <a:off x="596348" y="783848"/>
            <a:ext cx="7709452" cy="892552"/>
          </a:xfrm>
          <a:prstGeom prst="rect">
            <a:avLst/>
          </a:prstGeom>
        </p:spPr>
        <p:txBody>
          <a:bodyPr wrap="square">
            <a:spAutoFit/>
          </a:bodyPr>
          <a:lstStyle/>
          <a:p>
            <a:r>
              <a:rPr lang="en-GB" sz="2000" b="1" dirty="0">
                <a:solidFill>
                  <a:srgbClr val="996633"/>
                </a:solidFill>
                <a:latin typeface="Calibri" pitchFamily="34" charset="0"/>
                <a:cs typeface="Aldhabi" pitchFamily="2" charset="-78"/>
              </a:rPr>
              <a:t>SESP TARGETS &amp; JESR-I Recommendations</a:t>
            </a:r>
          </a:p>
          <a:p>
            <a:r>
              <a:rPr lang="en-GB" sz="1600" b="1" dirty="0">
                <a:solidFill>
                  <a:srgbClr val="996633"/>
                </a:solidFill>
                <a:latin typeface="Calibri" pitchFamily="34" charset="0"/>
                <a:cs typeface="Aldhabi" pitchFamily="2" charset="-78"/>
              </a:rPr>
              <a:t>Chapter 8 : Literacy and Non-Formal Basic Education </a:t>
            </a:r>
            <a:br>
              <a:rPr lang="en-GB" sz="1600" b="1" dirty="0">
                <a:solidFill>
                  <a:srgbClr val="996633"/>
                </a:solidFill>
                <a:latin typeface="Calibri" pitchFamily="34" charset="0"/>
                <a:cs typeface="Aldhabi" pitchFamily="2" charset="-78"/>
              </a:rPr>
            </a:br>
            <a:r>
              <a:rPr lang="en-GB" sz="1600" b="1" dirty="0">
                <a:solidFill>
                  <a:srgbClr val="996633"/>
                </a:solidFill>
                <a:latin typeface="Calibri" pitchFamily="34" charset="0"/>
                <a:cs typeface="Aldhabi" pitchFamily="2" charset="-78"/>
              </a:rPr>
              <a:t>Theme: Access to Education</a:t>
            </a:r>
          </a:p>
        </p:txBody>
      </p:sp>
      <p:graphicFrame>
        <p:nvGraphicFramePr>
          <p:cNvPr id="10" name="Table 9"/>
          <p:cNvGraphicFramePr>
            <a:graphicFrameLocks noGrp="1"/>
          </p:cNvGraphicFramePr>
          <p:nvPr>
            <p:extLst>
              <p:ext uri="{D42A27DB-BD31-4B8C-83A1-F6EECF244321}">
                <p14:modId xmlns:p14="http://schemas.microsoft.com/office/powerpoint/2010/main" val="3164355230"/>
              </p:ext>
            </p:extLst>
          </p:nvPr>
        </p:nvGraphicFramePr>
        <p:xfrm>
          <a:off x="699053" y="1828800"/>
          <a:ext cx="8063947" cy="3794760"/>
        </p:xfrm>
        <a:graphic>
          <a:graphicData uri="http://schemas.openxmlformats.org/drawingml/2006/table">
            <a:tbl>
              <a:tblPr firstRow="1" bandRow="1">
                <a:tableStyleId>{5940675A-B579-460E-94D1-54222C63F5DA}</a:tableStyleId>
              </a:tblPr>
              <a:tblGrid>
                <a:gridCol w="4191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2590800">
                  <a:extLst>
                    <a:ext uri="{9D8B030D-6E8A-4147-A177-3AD203B41FA5}">
                      <a16:colId xmlns:a16="http://schemas.microsoft.com/office/drawing/2014/main" val="20002"/>
                    </a:ext>
                  </a:extLst>
                </a:gridCol>
                <a:gridCol w="1981200">
                  <a:extLst>
                    <a:ext uri="{9D8B030D-6E8A-4147-A177-3AD203B41FA5}">
                      <a16:colId xmlns:a16="http://schemas.microsoft.com/office/drawing/2014/main" val="20003"/>
                    </a:ext>
                  </a:extLst>
                </a:gridCol>
                <a:gridCol w="1548847">
                  <a:extLst>
                    <a:ext uri="{9D8B030D-6E8A-4147-A177-3AD203B41FA5}">
                      <a16:colId xmlns:a16="http://schemas.microsoft.com/office/drawing/2014/main" val="20004"/>
                    </a:ext>
                  </a:extLst>
                </a:gridCol>
              </a:tblGrid>
              <a:tr h="594360">
                <a:tc>
                  <a:txBody>
                    <a:bodyPr/>
                    <a:lstStyle/>
                    <a:p>
                      <a:pPr algn="ctr"/>
                      <a:r>
                        <a:rPr lang="en-US" sz="1400" b="1" dirty="0">
                          <a:solidFill>
                            <a:schemeClr val="bg1"/>
                          </a:solidFill>
                        </a:rPr>
                        <a:t>S #</a:t>
                      </a:r>
                    </a:p>
                  </a:txBody>
                  <a:tcPr>
                    <a:solidFill>
                      <a:srgbClr val="996633"/>
                    </a:solidFill>
                  </a:tcPr>
                </a:tc>
                <a:tc>
                  <a:txBody>
                    <a:bodyPr/>
                    <a:lstStyle/>
                    <a:p>
                      <a:pPr algn="ctr"/>
                      <a:r>
                        <a:rPr lang="en-US" sz="1400" b="1" baseline="0" dirty="0">
                          <a:solidFill>
                            <a:schemeClr val="bg1"/>
                          </a:solidFill>
                        </a:rPr>
                        <a:t>Strategic Objectives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a:t>
                      </a:r>
                      <a:r>
                        <a:rPr lang="en-US" sz="1400" b="1" baseline="0" dirty="0">
                          <a:solidFill>
                            <a:schemeClr val="bg1"/>
                          </a:solidFill>
                        </a:rPr>
                        <a:t> </a:t>
                      </a:r>
                    </a:p>
                    <a:p>
                      <a:pPr algn="ctr"/>
                      <a:r>
                        <a:rPr lang="en-US" sz="1400" b="1" baseline="0" dirty="0">
                          <a:solidFill>
                            <a:schemeClr val="bg1"/>
                          </a:solidFill>
                        </a:rPr>
                        <a:t>Status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 Challenges</a:t>
                      </a:r>
                    </a:p>
                  </a:txBody>
                  <a:tcPr>
                    <a:solidFill>
                      <a:srgbClr val="996633"/>
                    </a:solidFill>
                  </a:tcPr>
                </a:tc>
                <a:tc>
                  <a:txBody>
                    <a:bodyPr/>
                    <a:lstStyle/>
                    <a:p>
                      <a:pPr algn="ctr"/>
                      <a:r>
                        <a:rPr lang="en-US" sz="1400" b="1" dirty="0">
                          <a:solidFill>
                            <a:schemeClr val="bg1"/>
                          </a:solidFill>
                        </a:rPr>
                        <a:t>Timelines</a:t>
                      </a:r>
                    </a:p>
                  </a:txBody>
                  <a:tcPr>
                    <a:solidFill>
                      <a:srgbClr val="996633"/>
                    </a:solidFill>
                  </a:tcPr>
                </a:tc>
                <a:extLst>
                  <a:ext uri="{0D108BD9-81ED-4DB2-BD59-A6C34878D82A}">
                    <a16:rowId xmlns:a16="http://schemas.microsoft.com/office/drawing/2014/main" val="10000"/>
                  </a:ext>
                </a:extLst>
              </a:tr>
              <a:tr h="701040">
                <a:tc>
                  <a:txBody>
                    <a:bodyPr/>
                    <a:lstStyle/>
                    <a:p>
                      <a:r>
                        <a:rPr lang="en-US" sz="1200" dirty="0"/>
                        <a:t>18. </a:t>
                      </a:r>
                    </a:p>
                  </a:txBody>
                  <a:tcPr/>
                </a:tc>
                <a:tc>
                  <a:txBody>
                    <a:bodyPr/>
                    <a:lstStyle/>
                    <a:p>
                      <a:r>
                        <a:rPr lang="en-GB" sz="1400" b="1" kern="1200" dirty="0"/>
                        <a:t>Develop a comprehensive</a:t>
                      </a:r>
                    </a:p>
                    <a:p>
                      <a:r>
                        <a:rPr lang="en-GB" sz="1400" b="1" kern="1200" dirty="0"/>
                        <a:t>policy for NFBE and ALP in Sindh.</a:t>
                      </a:r>
                      <a:endParaRPr lang="en-GB" sz="1400" b="1" kern="1200" dirty="0">
                        <a:solidFill>
                          <a:schemeClr val="dk1"/>
                        </a:solidFill>
                        <a:latin typeface="+mn-lt"/>
                        <a:ea typeface="+mn-ea"/>
                        <a:cs typeface="+mn-cs"/>
                      </a:endParaRPr>
                    </a:p>
                  </a:txBody>
                  <a:tcPr/>
                </a:tc>
                <a:tc>
                  <a:txBody>
                    <a:bodyPr/>
                    <a:lstStyle/>
                    <a:p>
                      <a:pPr marL="171450" indent="-171450">
                        <a:buFont typeface="Arial" panose="020B0604020202020204" pitchFamily="34" charset="0"/>
                        <a:buChar char="•"/>
                      </a:pPr>
                      <a:r>
                        <a:rPr lang="en-US" altLang="en-GB" sz="1200" dirty="0"/>
                        <a:t>Situation Analysis as</a:t>
                      </a:r>
                      <a:r>
                        <a:rPr lang="en-US" altLang="en-GB" sz="1200" baseline="0" dirty="0"/>
                        <a:t> a pre-policy document has been completed. </a:t>
                      </a:r>
                      <a:endParaRPr lang="en-US" altLang="en-GB" sz="1200" dirty="0"/>
                    </a:p>
                    <a:p>
                      <a:pPr marL="171450" indent="-171450">
                        <a:buFont typeface="Arial" panose="020B0604020202020204" pitchFamily="34" charset="0"/>
                        <a:buChar char="•"/>
                      </a:pPr>
                      <a:endParaRPr lang="en-US" altLang="en-GB" sz="1200" dirty="0"/>
                    </a:p>
                    <a:p>
                      <a:pPr marL="171450" indent="-171450">
                        <a:buFont typeface="Arial" panose="020B0604020202020204" pitchFamily="34" charset="0"/>
                        <a:buChar char="•"/>
                      </a:pPr>
                      <a:r>
                        <a:rPr lang="en-US" altLang="en-GB" sz="1200" dirty="0"/>
                        <a:t>Third </a:t>
                      </a:r>
                      <a:r>
                        <a:rPr lang="en-GB" sz="1200" dirty="0"/>
                        <a:t>draft of NFBE and ALP policy has been prepared to share with</a:t>
                      </a:r>
                      <a:r>
                        <a:rPr lang="en-GB" sz="1200" baseline="0" dirty="0"/>
                        <a:t> stakeholders including parliamentarians for the finalization. </a:t>
                      </a:r>
                    </a:p>
                    <a:p>
                      <a:pPr marL="171450" indent="-171450">
                        <a:buFont typeface="Arial" panose="020B0604020202020204" pitchFamily="34" charset="0"/>
                        <a:buChar char="•"/>
                      </a:pPr>
                      <a:endParaRPr lang="en-GB" sz="1200" baseline="0" dirty="0"/>
                    </a:p>
                    <a:p>
                      <a:pPr marL="171450" indent="-171450" algn="l">
                        <a:buFont typeface="Arial" panose="020B0604020202020204" pitchFamily="34" charset="0"/>
                        <a:buChar char="•"/>
                      </a:pPr>
                      <a:r>
                        <a:rPr lang="en-GB" sz="1200" dirty="0"/>
                        <a:t>SEF </a:t>
                      </a:r>
                      <a:r>
                        <a:rPr lang="en-GB" sz="1200" baseline="0" dirty="0"/>
                        <a:t>runs 14 centres  with 700 Adult learners  under Women Literacy Empowerment Program (WLEP) and Child Labour Education Program (CLEP) . </a:t>
                      </a:r>
                    </a:p>
                    <a:p>
                      <a:pPr algn="l"/>
                      <a:endParaRPr lang="en-GB" sz="1200" baseline="0" dirty="0"/>
                    </a:p>
                    <a:p>
                      <a:pPr algn="l"/>
                      <a:endParaRPr lang="en-GB" sz="1200" baseline="0" dirty="0"/>
                    </a:p>
                    <a:p>
                      <a:endParaRPr lang="en-GB" sz="1200" dirty="0"/>
                    </a:p>
                  </a:txBody>
                  <a:tcPr/>
                </a:tc>
                <a:tc>
                  <a:txBody>
                    <a:bodyPr/>
                    <a:lstStyle/>
                    <a:p>
                      <a:pPr marL="171450" indent="-171450">
                        <a:buFont typeface="Arial" panose="020B0604020202020204" pitchFamily="34" charset="0"/>
                        <a:buChar char="•"/>
                      </a:pPr>
                      <a:r>
                        <a:rPr lang="en-GB" sz="1200" dirty="0"/>
                        <a:t>Timely review, approval and implementation</a:t>
                      </a:r>
                    </a:p>
                    <a:p>
                      <a:pPr marL="171450" indent="-171450">
                        <a:buFont typeface="Arial" panose="020B0604020202020204" pitchFamily="34" charset="0"/>
                        <a:buChar char="•"/>
                      </a:pPr>
                      <a:endParaRPr lang="en-GB" sz="1200" dirty="0"/>
                    </a:p>
                    <a:p>
                      <a:pPr marL="171450" indent="-171450">
                        <a:buFont typeface="Arial" panose="020B0604020202020204" pitchFamily="34" charset="0"/>
                        <a:buChar char="•"/>
                      </a:pPr>
                      <a:endParaRPr lang="en-GB" sz="1200" dirty="0"/>
                    </a:p>
                    <a:p>
                      <a:pPr marL="171450" indent="-171450">
                        <a:buFont typeface="Arial" panose="020B0604020202020204" pitchFamily="34" charset="0"/>
                        <a:buChar char="•"/>
                      </a:pPr>
                      <a:endParaRPr lang="en-GB" sz="1200" dirty="0"/>
                    </a:p>
                    <a:p>
                      <a:pPr marL="171450" indent="-171450">
                        <a:buFont typeface="Arial" panose="020B0604020202020204" pitchFamily="34" charset="0"/>
                        <a:buChar char="•"/>
                      </a:pPr>
                      <a:endParaRPr lang="en-GB" sz="12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Willing and qualified partners </a:t>
                      </a:r>
                    </a:p>
                    <a:p>
                      <a:endParaRPr lang="en-GB" sz="1200" dirty="0"/>
                    </a:p>
                  </a:txBody>
                  <a:tcPr/>
                </a:tc>
                <a:tc>
                  <a:txBody>
                    <a:bodyPr/>
                    <a:lstStyle/>
                    <a:p>
                      <a:r>
                        <a:rPr lang="en-GB" sz="1200" dirty="0"/>
                        <a:t>2016</a:t>
                      </a:r>
                    </a:p>
                    <a:p>
                      <a:endParaRPr lang="en-GB" sz="1200" dirty="0"/>
                    </a:p>
                    <a:p>
                      <a:endParaRPr lang="en-GB" sz="1200" dirty="0"/>
                    </a:p>
                    <a:p>
                      <a:endParaRPr lang="en-GB" sz="1200" dirty="0"/>
                    </a:p>
                    <a:p>
                      <a:endParaRPr lang="en-GB" sz="1200" dirty="0"/>
                    </a:p>
                    <a:p>
                      <a:r>
                        <a:rPr lang="en-US" sz="1200" dirty="0"/>
                        <a:t>2017</a:t>
                      </a:r>
                      <a:endParaRPr lang="en-GB" sz="1200" dirty="0">
                        <a:solidFill>
                          <a:schemeClr val="tx1"/>
                        </a:solidFill>
                      </a:endParaRPr>
                    </a:p>
                  </a:txBody>
                  <a:tcPr/>
                </a:tc>
                <a:extLst>
                  <a:ext uri="{0D108BD9-81ED-4DB2-BD59-A6C34878D82A}">
                    <a16:rowId xmlns:a16="http://schemas.microsoft.com/office/drawing/2014/main" val="10001"/>
                  </a:ext>
                </a:extLst>
              </a:tr>
            </a:tbl>
          </a:graphicData>
        </a:graphic>
      </p:graphicFrame>
      <p:sp>
        <p:nvSpPr>
          <p:cNvPr id="14"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1" name="Picture 2" descr="E:\RSU\SESP\Ph-III\Presentation\JSER\DEsign.jpg"/>
          <p:cNvPicPr>
            <a:picLocks noChangeAspect="1" noChangeArrowheads="1"/>
          </p:cNvPicPr>
          <p:nvPr/>
        </p:nvPicPr>
        <p:blipFill>
          <a:blip r:embed="rId4">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710721"/>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Rectangle 8"/>
          <p:cNvSpPr/>
          <p:nvPr/>
        </p:nvSpPr>
        <p:spPr>
          <a:xfrm>
            <a:off x="748748" y="631448"/>
            <a:ext cx="7709452" cy="892552"/>
          </a:xfrm>
          <a:prstGeom prst="rect">
            <a:avLst/>
          </a:prstGeom>
        </p:spPr>
        <p:txBody>
          <a:bodyPr wrap="square">
            <a:spAutoFit/>
          </a:bodyPr>
          <a:lstStyle/>
          <a:p>
            <a:r>
              <a:rPr lang="en-GB" sz="2000" b="1" dirty="0">
                <a:solidFill>
                  <a:srgbClr val="996633"/>
                </a:solidFill>
                <a:latin typeface="Calibri" pitchFamily="34" charset="0"/>
                <a:cs typeface="Aldhabi" pitchFamily="2" charset="-78"/>
              </a:rPr>
              <a:t>SESP TARGETS &amp; JESR-I Recommendations</a:t>
            </a:r>
          </a:p>
          <a:p>
            <a:r>
              <a:rPr lang="en-GB" sz="1600" b="1" dirty="0">
                <a:solidFill>
                  <a:srgbClr val="996633"/>
                </a:solidFill>
                <a:latin typeface="Calibri" pitchFamily="34" charset="0"/>
                <a:cs typeface="Aldhabi" pitchFamily="2" charset="-78"/>
              </a:rPr>
              <a:t>Chapter 8 : Literacy and Non-Formal Basic Education </a:t>
            </a:r>
            <a:br>
              <a:rPr lang="en-GB" sz="1600" b="1" dirty="0">
                <a:solidFill>
                  <a:srgbClr val="996633"/>
                </a:solidFill>
                <a:latin typeface="Calibri" pitchFamily="34" charset="0"/>
                <a:cs typeface="Aldhabi" pitchFamily="2" charset="-78"/>
              </a:rPr>
            </a:br>
            <a:r>
              <a:rPr lang="en-GB" sz="1600" b="1" dirty="0">
                <a:solidFill>
                  <a:srgbClr val="996633"/>
                </a:solidFill>
                <a:latin typeface="Calibri" pitchFamily="34" charset="0"/>
                <a:cs typeface="Aldhabi" pitchFamily="2" charset="-78"/>
              </a:rPr>
              <a:t>Theme: Access to Education</a:t>
            </a:r>
          </a:p>
        </p:txBody>
      </p:sp>
      <p:graphicFrame>
        <p:nvGraphicFramePr>
          <p:cNvPr id="10" name="Table 9"/>
          <p:cNvGraphicFramePr>
            <a:graphicFrameLocks noGrp="1"/>
          </p:cNvGraphicFramePr>
          <p:nvPr>
            <p:extLst>
              <p:ext uri="{D42A27DB-BD31-4B8C-83A1-F6EECF244321}">
                <p14:modId xmlns:p14="http://schemas.microsoft.com/office/powerpoint/2010/main" val="2478042821"/>
              </p:ext>
            </p:extLst>
          </p:nvPr>
        </p:nvGraphicFramePr>
        <p:xfrm>
          <a:off x="571500" y="1691640"/>
          <a:ext cx="8063947" cy="3962400"/>
        </p:xfrm>
        <a:graphic>
          <a:graphicData uri="http://schemas.openxmlformats.org/drawingml/2006/table">
            <a:tbl>
              <a:tblPr firstRow="1" bandRow="1">
                <a:tableStyleId>{5940675A-B579-460E-94D1-54222C63F5DA}</a:tableStyleId>
              </a:tblPr>
              <a:tblGrid>
                <a:gridCol w="4191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2590800">
                  <a:extLst>
                    <a:ext uri="{9D8B030D-6E8A-4147-A177-3AD203B41FA5}">
                      <a16:colId xmlns:a16="http://schemas.microsoft.com/office/drawing/2014/main" val="20002"/>
                    </a:ext>
                  </a:extLst>
                </a:gridCol>
                <a:gridCol w="1981200">
                  <a:extLst>
                    <a:ext uri="{9D8B030D-6E8A-4147-A177-3AD203B41FA5}">
                      <a16:colId xmlns:a16="http://schemas.microsoft.com/office/drawing/2014/main" val="20003"/>
                    </a:ext>
                  </a:extLst>
                </a:gridCol>
                <a:gridCol w="1548847">
                  <a:extLst>
                    <a:ext uri="{9D8B030D-6E8A-4147-A177-3AD203B41FA5}">
                      <a16:colId xmlns:a16="http://schemas.microsoft.com/office/drawing/2014/main" val="20004"/>
                    </a:ext>
                  </a:extLst>
                </a:gridCol>
              </a:tblGrid>
              <a:tr h="594360">
                <a:tc>
                  <a:txBody>
                    <a:bodyPr/>
                    <a:lstStyle/>
                    <a:p>
                      <a:pPr algn="ctr"/>
                      <a:r>
                        <a:rPr lang="en-US" sz="1400" b="1" dirty="0">
                          <a:solidFill>
                            <a:schemeClr val="bg1"/>
                          </a:solidFill>
                        </a:rPr>
                        <a:t>S #</a:t>
                      </a:r>
                    </a:p>
                  </a:txBody>
                  <a:tcPr>
                    <a:solidFill>
                      <a:srgbClr val="996633"/>
                    </a:solidFill>
                  </a:tcPr>
                </a:tc>
                <a:tc>
                  <a:txBody>
                    <a:bodyPr/>
                    <a:lstStyle/>
                    <a:p>
                      <a:pPr algn="ctr"/>
                      <a:r>
                        <a:rPr lang="en-US" sz="1400" b="1" baseline="0" dirty="0">
                          <a:solidFill>
                            <a:schemeClr val="bg1"/>
                          </a:solidFill>
                        </a:rPr>
                        <a:t>Strategic Objectives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a:t>
                      </a:r>
                      <a:r>
                        <a:rPr lang="en-US" sz="1400" b="1" baseline="0" dirty="0">
                          <a:solidFill>
                            <a:schemeClr val="bg1"/>
                          </a:solidFill>
                        </a:rPr>
                        <a:t> </a:t>
                      </a:r>
                    </a:p>
                    <a:p>
                      <a:pPr algn="ctr"/>
                      <a:r>
                        <a:rPr lang="en-US" sz="1400" b="1" baseline="0" dirty="0">
                          <a:solidFill>
                            <a:schemeClr val="bg1"/>
                          </a:solidFill>
                        </a:rPr>
                        <a:t>Status</a:t>
                      </a:r>
                      <a:endParaRPr lang="en-US" sz="1400" b="1" dirty="0">
                        <a:solidFill>
                          <a:schemeClr val="bg1"/>
                        </a:solidFill>
                      </a:endParaRPr>
                    </a:p>
                  </a:txBody>
                  <a:tcPr>
                    <a:solidFill>
                      <a:srgbClr val="996633"/>
                    </a:solidFill>
                  </a:tcPr>
                </a:tc>
                <a:tc>
                  <a:txBody>
                    <a:bodyPr/>
                    <a:lstStyle/>
                    <a:p>
                      <a:pPr algn="ctr"/>
                      <a:r>
                        <a:rPr lang="en-US" sz="1400" b="1" dirty="0">
                          <a:solidFill>
                            <a:schemeClr val="bg1"/>
                          </a:solidFill>
                        </a:rPr>
                        <a:t>Implementation Challenges</a:t>
                      </a:r>
                    </a:p>
                  </a:txBody>
                  <a:tcPr>
                    <a:solidFill>
                      <a:srgbClr val="996633"/>
                    </a:solidFill>
                  </a:tcPr>
                </a:tc>
                <a:tc>
                  <a:txBody>
                    <a:bodyPr/>
                    <a:lstStyle/>
                    <a:p>
                      <a:pPr algn="ctr"/>
                      <a:r>
                        <a:rPr lang="en-US" sz="1400" b="1" dirty="0">
                          <a:solidFill>
                            <a:schemeClr val="bg1"/>
                          </a:solidFill>
                        </a:rPr>
                        <a:t>Timelines</a:t>
                      </a:r>
                    </a:p>
                  </a:txBody>
                  <a:tcPr>
                    <a:solidFill>
                      <a:srgbClr val="996633"/>
                    </a:solidFill>
                  </a:tcPr>
                </a:tc>
                <a:extLst>
                  <a:ext uri="{0D108BD9-81ED-4DB2-BD59-A6C34878D82A}">
                    <a16:rowId xmlns:a16="http://schemas.microsoft.com/office/drawing/2014/main" val="10000"/>
                  </a:ext>
                </a:extLst>
              </a:tr>
              <a:tr h="701040">
                <a:tc>
                  <a:txBody>
                    <a:bodyPr/>
                    <a:lstStyle/>
                    <a:p>
                      <a:r>
                        <a:rPr lang="en-US" sz="1200" dirty="0"/>
                        <a:t>19. </a:t>
                      </a:r>
                    </a:p>
                  </a:txBody>
                  <a:tcPr/>
                </a:tc>
                <a:tc>
                  <a:txBody>
                    <a:bodyPr/>
                    <a:lstStyle/>
                    <a:p>
                      <a:r>
                        <a:rPr lang="en-GB" sz="1400" b="1" kern="1200" dirty="0"/>
                        <a:t>Improve the quality </a:t>
                      </a:r>
                      <a:r>
                        <a:rPr lang="en-GB" sz="1400" b="1" kern="1200" baseline="0" dirty="0"/>
                        <a:t> and </a:t>
                      </a:r>
                      <a:r>
                        <a:rPr lang="en-GB" sz="1400" b="1" kern="1200" dirty="0"/>
                        <a:t>relevance of NFBE</a:t>
                      </a:r>
                      <a:r>
                        <a:rPr lang="en-GB" sz="1400" b="1" kern="1200" baseline="0" dirty="0"/>
                        <a:t> </a:t>
                      </a:r>
                      <a:r>
                        <a:rPr lang="en-GB" sz="1400" b="1" kern="1200" dirty="0"/>
                        <a:t>curriculum</a:t>
                      </a:r>
                      <a:endParaRPr lang="en-GB" sz="1400" b="1" kern="1200" dirty="0">
                        <a:solidFill>
                          <a:schemeClr val="dk1"/>
                        </a:solidFill>
                        <a:latin typeface="+mn-lt"/>
                        <a:ea typeface="+mn-ea"/>
                        <a:cs typeface="+mn-cs"/>
                      </a:endParaRPr>
                    </a:p>
                  </a:txBody>
                  <a:tcPr/>
                </a:tc>
                <a:tc>
                  <a:txBody>
                    <a:bodyPr/>
                    <a:lstStyle/>
                    <a:p>
                      <a:pPr marL="171450" indent="-171450">
                        <a:buFont typeface="Arial" panose="020B0604020202020204" pitchFamily="34" charset="0"/>
                        <a:buChar char="•"/>
                      </a:pPr>
                      <a:r>
                        <a:rPr lang="en-GB" sz="1200" dirty="0"/>
                        <a:t>Draft NFBE Curriculum developed</a:t>
                      </a:r>
                    </a:p>
                    <a:p>
                      <a:endParaRPr lang="en-GB" sz="1200" baseline="0" dirty="0"/>
                    </a:p>
                    <a:p>
                      <a:endParaRPr lang="en-GB" sz="1200" dirty="0"/>
                    </a:p>
                  </a:txBody>
                  <a:tcPr/>
                </a:tc>
                <a:tc>
                  <a:txBody>
                    <a:bodyPr/>
                    <a:lstStyle/>
                    <a:p>
                      <a:pPr marL="171450" indent="-171450">
                        <a:buFont typeface="Arial" panose="020B0604020202020204" pitchFamily="34" charset="0"/>
                        <a:buChar char="•"/>
                      </a:pPr>
                      <a:r>
                        <a:rPr lang="en-GB" sz="1200" dirty="0"/>
                        <a:t>Approval</a:t>
                      </a:r>
                      <a:r>
                        <a:rPr lang="en-GB" sz="1200" baseline="0" dirty="0"/>
                        <a:t> and implementation</a:t>
                      </a:r>
                      <a:endParaRPr lang="en-GB" sz="1200" dirty="0"/>
                    </a:p>
                  </a:txBody>
                  <a:tcPr/>
                </a:tc>
                <a:tc>
                  <a:txBody>
                    <a:bodyPr/>
                    <a:lstStyle/>
                    <a:p>
                      <a:r>
                        <a:rPr lang="en-GB" sz="1200" dirty="0"/>
                        <a:t>2017</a:t>
                      </a:r>
                    </a:p>
                  </a:txBody>
                  <a:tcPr/>
                </a:tc>
                <a:extLst>
                  <a:ext uri="{0D108BD9-81ED-4DB2-BD59-A6C34878D82A}">
                    <a16:rowId xmlns:a16="http://schemas.microsoft.com/office/drawing/2014/main" val="10001"/>
                  </a:ext>
                </a:extLst>
              </a:tr>
              <a:tr h="868680">
                <a:tc>
                  <a:txBody>
                    <a:bodyPr/>
                    <a:lstStyle/>
                    <a:p>
                      <a:r>
                        <a:rPr lang="en-US" sz="1200" kern="1200" dirty="0"/>
                        <a:t>20. </a:t>
                      </a:r>
                      <a:endParaRPr lang="en-US" sz="1200" kern="1200" dirty="0">
                        <a:solidFill>
                          <a:schemeClr val="dk1"/>
                        </a:solidFill>
                        <a:latin typeface="+mn-lt"/>
                        <a:ea typeface="+mn-ea"/>
                        <a:cs typeface="+mn-cs"/>
                      </a:endParaRPr>
                    </a:p>
                  </a:txBody>
                  <a:tcPr/>
                </a:tc>
                <a:tc>
                  <a:txBody>
                    <a:bodyPr/>
                    <a:lstStyle/>
                    <a:p>
                      <a:pPr marL="0" algn="l" defTabSz="914400" rtl="0" eaLnBrk="1" latinLnBrk="0" hangingPunct="1"/>
                      <a:r>
                        <a:rPr lang="en-GB" sz="1400" b="1" kern="1200" dirty="0"/>
                        <a:t>Build the capacity of literacy and NFE teachers. </a:t>
                      </a:r>
                      <a:endParaRPr lang="en-GB" sz="1400" b="1" kern="1200" dirty="0">
                        <a:solidFill>
                          <a:schemeClr val="dk1"/>
                        </a:solidFill>
                        <a:latin typeface="+mn-lt"/>
                        <a:ea typeface="+mn-ea"/>
                        <a:cs typeface="+mn-cs"/>
                      </a:endParaRP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lang="en-GB" sz="1200" dirty="0"/>
                        <a:t>Teachers’ training:</a:t>
                      </a:r>
                      <a:r>
                        <a:rPr lang="en-GB" sz="1200" baseline="0" dirty="0"/>
                        <a:t> learning material package A &amp; B developed</a:t>
                      </a:r>
                    </a:p>
                    <a:p>
                      <a:endParaRPr lang="en-GB" sz="1200" dirty="0"/>
                    </a:p>
                  </a:txBody>
                  <a:tcPr/>
                </a:tc>
                <a:tc>
                  <a:txBody>
                    <a:bodyPr/>
                    <a:lstStyle/>
                    <a:p>
                      <a:pPr marL="171450" indent="-171450">
                        <a:buFont typeface="Arial" panose="020B0604020202020204" pitchFamily="34" charset="0"/>
                        <a:buChar char="•"/>
                      </a:pPr>
                      <a:r>
                        <a:rPr lang="en-GB" sz="1200" dirty="0"/>
                        <a:t>Provision of required Resources for Training </a:t>
                      </a:r>
                      <a:endParaRPr lang="en-GB" sz="1200" dirty="0">
                        <a:solidFill>
                          <a:schemeClr val="tx1"/>
                        </a:solidFill>
                      </a:endParaRPr>
                    </a:p>
                  </a:txBody>
                  <a:tcPr/>
                </a:tc>
                <a:tc>
                  <a:txBody>
                    <a:bodyPr/>
                    <a:lstStyle/>
                    <a:p>
                      <a:r>
                        <a:rPr lang="en-GB" sz="1200" dirty="0"/>
                        <a:t>2017</a:t>
                      </a:r>
                    </a:p>
                  </a:txBody>
                  <a:tcPr/>
                </a:tc>
                <a:extLst>
                  <a:ext uri="{0D108BD9-81ED-4DB2-BD59-A6C34878D82A}">
                    <a16:rowId xmlns:a16="http://schemas.microsoft.com/office/drawing/2014/main" val="10002"/>
                  </a:ext>
                </a:extLst>
              </a:tr>
              <a:tr h="868680">
                <a:tc>
                  <a:txBody>
                    <a:bodyPr/>
                    <a:lstStyle/>
                    <a:p>
                      <a:r>
                        <a:rPr lang="en-US" sz="1200" kern="1200" dirty="0"/>
                        <a:t>21.</a:t>
                      </a:r>
                      <a:endParaRPr lang="en-US" sz="1200" kern="1200" dirty="0">
                        <a:solidFill>
                          <a:schemeClr val="dk1"/>
                        </a:solidFill>
                        <a:latin typeface="+mn-lt"/>
                        <a:ea typeface="+mn-ea"/>
                        <a:cs typeface="+mn-cs"/>
                      </a:endParaRPr>
                    </a:p>
                  </a:txBody>
                  <a:tcPr/>
                </a:tc>
                <a:tc>
                  <a:txBody>
                    <a:bodyPr/>
                    <a:lstStyle/>
                    <a:p>
                      <a:r>
                        <a:rPr lang="en-GB" sz="1400" b="1" kern="1200" dirty="0"/>
                        <a:t>Use innovative, technology based approaches for NFE in partnership with the private sector</a:t>
                      </a:r>
                      <a:endParaRPr lang="en-GB" sz="1400" b="1" kern="1200" dirty="0">
                        <a:solidFill>
                          <a:schemeClr val="dk1"/>
                        </a:solidFill>
                        <a:latin typeface="+mn-lt"/>
                        <a:ea typeface="+mn-ea"/>
                        <a:cs typeface="+mn-cs"/>
                      </a:endParaRPr>
                    </a:p>
                  </a:txBody>
                  <a:tcPr/>
                </a:tc>
                <a:tc>
                  <a:txBody>
                    <a:bodyPr/>
                    <a:lstStyle/>
                    <a:p>
                      <a:pPr marL="171450" indent="-171450">
                        <a:buFont typeface="Arial" panose="020B0604020202020204" pitchFamily="34" charset="0"/>
                        <a:buChar char="•"/>
                      </a:pPr>
                      <a:r>
                        <a:rPr lang="en-US" altLang="en-GB" sz="1200" dirty="0"/>
                        <a:t>Already underway in 8 districts (SBEP) for adolescents youth and adults out of school (OOS) beneficiaries INTEL-E&amp;LD and USAID A PPP</a:t>
                      </a:r>
                    </a:p>
                    <a:p>
                      <a:pPr marL="171450" indent="-171450">
                        <a:buFont typeface="Arial" panose="020B0604020202020204" pitchFamily="34" charset="0"/>
                        <a:buChar char="•"/>
                      </a:pPr>
                      <a:r>
                        <a:rPr lang="en-GB" sz="1200" dirty="0"/>
                        <a:t>Initial plan developed for engaging private sector</a:t>
                      </a:r>
                      <a:r>
                        <a:rPr lang="en-GB" sz="1200" baseline="0" dirty="0"/>
                        <a:t> through pubic private partnership</a:t>
                      </a:r>
                      <a:endParaRPr lang="en-GB" sz="1200" dirty="0">
                        <a:solidFill>
                          <a:schemeClr val="tx1"/>
                        </a:solidFill>
                      </a:endParaRPr>
                    </a:p>
                  </a:txBody>
                  <a:tcPr/>
                </a:tc>
                <a:tc>
                  <a:txBody>
                    <a:bodyPr/>
                    <a:lstStyle/>
                    <a:p>
                      <a:pPr marL="171450" indent="-171450">
                        <a:buFont typeface="Arial" panose="020B0604020202020204" pitchFamily="34" charset="0"/>
                        <a:buChar char="•"/>
                      </a:pPr>
                      <a:r>
                        <a:rPr lang="en-US" altLang="en-GB" sz="1200" dirty="0"/>
                        <a:t>For 4000 OOS beneficiaries implementation underway - can be scaled up as an innovative initiative. [ </a:t>
                      </a:r>
                      <a:r>
                        <a:rPr lang="en-GB" sz="1200" dirty="0"/>
                        <a:t>Implementation of the plan</a:t>
                      </a:r>
                      <a:endParaRPr lang="en-GB" sz="1200" dirty="0">
                        <a:solidFill>
                          <a:schemeClr val="tx1"/>
                        </a:solidFill>
                      </a:endParaRPr>
                    </a:p>
                  </a:txBody>
                  <a:tcPr/>
                </a:tc>
                <a:tc>
                  <a:txBody>
                    <a:bodyPr/>
                    <a:lstStyle/>
                    <a:p>
                      <a:r>
                        <a:rPr lang="en-US" altLang="en-GB" sz="1200" dirty="0"/>
                        <a:t>2016-</a:t>
                      </a:r>
                      <a:r>
                        <a:rPr lang="en-GB" sz="1200" dirty="0"/>
                        <a:t>2017</a:t>
                      </a:r>
                      <a:endParaRPr lang="en-GB" sz="1200" dirty="0">
                        <a:solidFill>
                          <a:schemeClr val="tx1"/>
                        </a:solidFill>
                      </a:endParaRPr>
                    </a:p>
                  </a:txBody>
                  <a:tcPr/>
                </a:tc>
                <a:extLst>
                  <a:ext uri="{0D108BD9-81ED-4DB2-BD59-A6C34878D82A}">
                    <a16:rowId xmlns:a16="http://schemas.microsoft.com/office/drawing/2014/main" val="10003"/>
                  </a:ext>
                </a:extLst>
              </a:tr>
            </a:tbl>
          </a:graphicData>
        </a:graphic>
      </p:graphicFrame>
      <p:sp>
        <p:nvSpPr>
          <p:cNvPr id="11"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2" name="Picture 2" descr="E:\RSU\SESP\Ph-III\Presentation\JSER\DEsign.jpg"/>
          <p:cNvPicPr>
            <a:picLocks noChangeAspect="1" noChangeArrowheads="1"/>
          </p:cNvPicPr>
          <p:nvPr/>
        </p:nvPicPr>
        <p:blipFill>
          <a:blip r:embed="rId4">
            <a:duotone>
              <a:prstClr val="black"/>
              <a:srgbClr val="996633">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9596328"/>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135</TotalTime>
  <Words>2283</Words>
  <Application>Microsoft Office PowerPoint</Application>
  <PresentationFormat>On-screen Show (4:3)</PresentationFormat>
  <Paragraphs>528</Paragraphs>
  <Slides>18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ＭＳ Ｐゴシック</vt:lpstr>
      <vt:lpstr>Aldhabi</vt:lpstr>
      <vt:lpstr>Arial</vt:lpstr>
      <vt:lpstr>Britannic Bold</vt:lpstr>
      <vt:lpstr>Brush Script MT</vt:lpstr>
      <vt:lpstr>Calibri</vt:lpstr>
      <vt:lpstr>Office Theme</vt:lpstr>
      <vt:lpstr>Access to Education Sub Themes: (ECCE, Primary, Elementary, Secondary, Non Formal Education, Gender Equality &amp; Public Private Partnership)  </vt:lpstr>
      <vt:lpstr> Disclaimer: This presentation is solely for the purpose of reference and not intended for wider dissemination and preferably to be circulated only within Local Education Group (LEG) Members and the participants of the JESR-II event.   The material in this presentation has been compiled from different sources and for any further clarity, kindly contact Reform Support Unit, Education &amp; Literacy Deptt, Govt of Sindh.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Pictures</vt:lpstr>
      <vt:lpstr>PowerPoint Presentation</vt:lpstr>
    </vt:vector>
  </TitlesOfParts>
  <Company>UNICEF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Mujeeb Khatri</dc:creator>
  <cp:lastModifiedBy>Rana Asif</cp:lastModifiedBy>
  <cp:revision>35</cp:revision>
  <dcterms:created xsi:type="dcterms:W3CDTF">2016-09-23T17:12:41Z</dcterms:created>
  <dcterms:modified xsi:type="dcterms:W3CDTF">2016-10-13T05:51:42Z</dcterms:modified>
</cp:coreProperties>
</file>